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17" r:id="rId5"/>
    <p:sldId id="418" r:id="rId6"/>
    <p:sldId id="419" r:id="rId7"/>
    <p:sldId id="421" r:id="rId8"/>
    <p:sldId id="388" r:id="rId9"/>
    <p:sldId id="387" r:id="rId10"/>
    <p:sldId id="425" r:id="rId11"/>
    <p:sldId id="401" r:id="rId12"/>
    <p:sldId id="382" r:id="rId13"/>
    <p:sldId id="394" r:id="rId14"/>
    <p:sldId id="395" r:id="rId15"/>
    <p:sldId id="413" r:id="rId16"/>
    <p:sldId id="393" r:id="rId17"/>
    <p:sldId id="392" r:id="rId18"/>
    <p:sldId id="396" r:id="rId19"/>
    <p:sldId id="400" r:id="rId20"/>
    <p:sldId id="391" r:id="rId21"/>
    <p:sldId id="422" r:id="rId22"/>
    <p:sldId id="426" r:id="rId23"/>
    <p:sldId id="402" r:id="rId24"/>
    <p:sldId id="427" r:id="rId25"/>
    <p:sldId id="424" r:id="rId26"/>
    <p:sldId id="430" r:id="rId27"/>
    <p:sldId id="423" r:id="rId28"/>
    <p:sldId id="428" r:id="rId29"/>
    <p:sldId id="429" r:id="rId30"/>
    <p:sldId id="409" r:id="rId31"/>
    <p:sldId id="381"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ILLANT Pascale" initials="VP" lastIdx="2" clrIdx="0">
    <p:extLst>
      <p:ext uri="{19B8F6BF-5375-455C-9EA6-DF929625EA0E}">
        <p15:presenceInfo xmlns:p15="http://schemas.microsoft.com/office/powerpoint/2012/main" userId="S-1-5-21-59664488-247625292-1590110664-2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18FBB-7DEA-FDA4-EFBF-BD759C1FDD9A}" v="82" dt="2022-09-14T15:34:22.4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8" autoAdjust="0"/>
    <p:restoredTop sz="70930" autoAdjust="0"/>
  </p:normalViewPr>
  <p:slideViewPr>
    <p:cSldViewPr snapToGrid="0">
      <p:cViewPr varScale="1">
        <p:scale>
          <a:sx n="79" d="100"/>
          <a:sy n="79" d="100"/>
        </p:scale>
        <p:origin x="1122" y="78"/>
      </p:cViewPr>
      <p:guideLst/>
    </p:cSldViewPr>
  </p:slideViewPr>
  <p:notesTextViewPr>
    <p:cViewPr>
      <p:scale>
        <a:sx n="66" d="100"/>
        <a:sy n="66" d="100"/>
      </p:scale>
      <p:origin x="0" y="0"/>
    </p:cViewPr>
  </p:notesTextViewPr>
  <p:sorterViewPr>
    <p:cViewPr>
      <p:scale>
        <a:sx n="100" d="100"/>
        <a:sy n="100" d="100"/>
      </p:scale>
      <p:origin x="0" y="-19464"/>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6C529-9D6A-4269-A202-058D85C2A8BA}" type="datetimeFigureOut">
              <a:rPr lang="fr-FR" smtClean="0"/>
              <a:t>07/02/2023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2A419-EBAB-48C6-9938-7A114DA54238}" type="slidenum">
              <a:rPr lang="fr-FR" smtClean="0"/>
              <a:t>‹N°›</a:t>
            </a:fld>
            <a:endParaRPr lang="fr-FR"/>
          </a:p>
        </p:txBody>
      </p:sp>
    </p:spTree>
    <p:extLst>
      <p:ext uri="{BB962C8B-B14F-4D97-AF65-F5344CB8AC3E}">
        <p14:creationId xmlns:p14="http://schemas.microsoft.com/office/powerpoint/2010/main" val="2627723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E967B-C42E-43BA-896C-B662E6B59DD9}" type="datetimeFigureOut">
              <a:rPr lang="fr-FR" smtClean="0"/>
              <a:t>07/02/2023</a:t>
            </a:fld>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CE54A-7B1C-4648-BCD9-1138E6B61681}" type="slidenum">
              <a:rPr lang="fr-FR" smtClean="0"/>
              <a:t>‹N°›</a:t>
            </a:fld>
            <a:endParaRPr lang="fr-FR"/>
          </a:p>
        </p:txBody>
      </p:sp>
      <p:sp>
        <p:nvSpPr>
          <p:cNvPr id="8" name="Espace réservé de l'en-tête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9" name="Espace réservé de l'image des diapositives 8"/>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10" name="Espace réservé du pied de page 9"/>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3782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rance-renov.gouv.fr/fr/aides-de-financement/maprimerenov-serenite" TargetMode="External"/><Relationship Id="rId13" Type="http://schemas.openxmlformats.org/officeDocument/2006/relationships/hyperlink" Target="https://www.service-public.fr/particuliers/vosdroits/F34421" TargetMode="External"/><Relationship Id="rId3" Type="http://schemas.openxmlformats.org/officeDocument/2006/relationships/hyperlink" Target="https://cauedordogne.com/" TargetMode="External"/><Relationship Id="rId7" Type="http://schemas.openxmlformats.org/officeDocument/2006/relationships/hyperlink" Target="https://france-renov.gouv.fr/fr/trouvez-un-professionnel" TargetMode="External"/><Relationship Id="rId12" Type="http://schemas.openxmlformats.org/officeDocument/2006/relationships/hyperlink" Target="https://agirpourlatransition.ademe.fr/particuliers/finances/aides-a-renovation/coup-pouce-aides-cee" TargetMode="External"/><Relationship Id="rId17" Type="http://schemas.openxmlformats.org/officeDocument/2006/relationships/hyperlink" Target="https://www.economie.gouv.fr/cedef/eco-pret-a-taux-zero" TargetMode="External"/><Relationship Id="rId2" Type="http://schemas.openxmlformats.org/officeDocument/2006/relationships/slide" Target="../slides/slide12.xml"/><Relationship Id="rId16" Type="http://schemas.openxmlformats.org/officeDocument/2006/relationships/hyperlink" Target="https://www.ecologie.gouv.fr/coup-pouce-chauffage-et-isolation" TargetMode="External"/><Relationship Id="rId1" Type="http://schemas.openxmlformats.org/officeDocument/2006/relationships/notesMaster" Target="../notesMasters/notesMaster1.xml"/><Relationship Id="rId6" Type="http://schemas.openxmlformats.org/officeDocument/2006/relationships/hyperlink" Target="https://www.maprimerenov.gouv.fr/prweb/PRAuth/app/AIDES_/BPNVwCpLW8TKW49zoQZpAw*/!STANDARD" TargetMode="External"/><Relationship Id="rId11" Type="http://schemas.openxmlformats.org/officeDocument/2006/relationships/hyperlink" Target="https://www.service-public.fr/particuliers/vosdroits/F35584" TargetMode="External"/><Relationship Id="rId5" Type="http://schemas.openxmlformats.org/officeDocument/2006/relationships/hyperlink" Target="https://france-renov.gouv.fr/fr/aides-de-financement/simulaides" TargetMode="External"/><Relationship Id="rId15" Type="http://schemas.openxmlformats.org/officeDocument/2006/relationships/hyperlink" Target="https://nr-pro.fr/simulateur_comparateur_prime_energie.html" TargetMode="External"/><Relationship Id="rId10" Type="http://schemas.openxmlformats.org/officeDocument/2006/relationships/hyperlink" Target="https://www.ecologie.gouv.fr/coup-pouce-chauffage-et-isolation#scroll-nav__1" TargetMode="External"/><Relationship Id="rId4" Type="http://schemas.openxmlformats.org/officeDocument/2006/relationships/hyperlink" Target="mailto:conseil@cauedordogne.com" TargetMode="External"/><Relationship Id="rId9" Type="http://schemas.openxmlformats.org/officeDocument/2006/relationships/hyperlink" Target="file:///C:\Users\trapy.n\Desktop\monprojet.anah.gouv.fr" TargetMode="External"/><Relationship Id="rId14" Type="http://schemas.openxmlformats.org/officeDocument/2006/relationships/hyperlink" Target="https://www.primesenergie.f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r>
              <a:rPr lang="fr-FR" dirty="0"/>
              <a:t>Le premier COPIL</a:t>
            </a:r>
            <a:r>
              <a:rPr lang="fr-FR" baseline="0" dirty="0"/>
              <a:t> a eu lieu le 4 février </a:t>
            </a:r>
            <a:r>
              <a:rPr lang="fr-FR" baseline="0" dirty="0" smtClean="0"/>
              <a:t>2</a:t>
            </a:r>
          </a:p>
          <a:p>
            <a:r>
              <a:rPr lang="fr-FR" baseline="0" smtClean="0"/>
              <a:t>Le 2</a:t>
            </a:r>
            <a:r>
              <a:rPr lang="fr-FR" baseline="30000" smtClean="0"/>
              <a:t>nde</a:t>
            </a:r>
            <a:r>
              <a:rPr lang="fr-FR" baseline="0" smtClean="0"/>
              <a:t> COPIL le 4 octobre 2022</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a:t>
            </a:fld>
            <a:endParaRPr lang="fr-FR"/>
          </a:p>
        </p:txBody>
      </p:sp>
    </p:spTree>
    <p:extLst>
      <p:ext uri="{BB962C8B-B14F-4D97-AF65-F5344CB8AC3E}">
        <p14:creationId xmlns:p14="http://schemas.microsoft.com/office/powerpoint/2010/main" val="258156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r>
              <a:rPr lang="fr-FR" dirty="0"/>
              <a:t>Environ 70 % des dossiers sont orientés vers</a:t>
            </a:r>
            <a:r>
              <a:rPr lang="fr-FR" baseline="0" dirty="0"/>
              <a:t> les opérateurs ANAH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lumMod val="95000"/>
                    <a:lumOff val="5000"/>
                  </a:schemeClr>
                </a:solidFill>
              </a:rPr>
              <a:t>Un ménage éligible à l’aide MPR peut être accompagné par la Plateforme dans le cadre d’un acte A4. Toutefois, la Plateforme </a:t>
            </a:r>
            <a:r>
              <a:rPr lang="fr-FR" sz="1200" b="1" dirty="0">
                <a:solidFill>
                  <a:schemeClr val="tx1">
                    <a:lumMod val="95000"/>
                    <a:lumOff val="5000"/>
                  </a:schemeClr>
                </a:solidFill>
              </a:rPr>
              <a:t>ne peut pas bénéficier du financement SARE dans le cas où le ménage bénéficie d’un financement au titre de l’AMO MPR. </a:t>
            </a:r>
          </a:p>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13</a:t>
            </a:fld>
            <a:endParaRPr lang="fr-FR"/>
          </a:p>
        </p:txBody>
      </p:sp>
    </p:spTree>
    <p:extLst>
      <p:ext uri="{BB962C8B-B14F-4D97-AF65-F5344CB8AC3E}">
        <p14:creationId xmlns:p14="http://schemas.microsoft.com/office/powerpoint/2010/main" val="379996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¾ du territoire est couvert par une OPAH</a:t>
            </a:r>
            <a:r>
              <a:rPr lang="fr-FR" baseline="0" dirty="0"/>
              <a:t> donc la coopération coule de source</a:t>
            </a:r>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14</a:t>
            </a:fld>
            <a:endParaRPr lang="fr-FR"/>
          </a:p>
        </p:txBody>
      </p:sp>
    </p:spTree>
    <p:extLst>
      <p:ext uri="{BB962C8B-B14F-4D97-AF65-F5344CB8AC3E}">
        <p14:creationId xmlns:p14="http://schemas.microsoft.com/office/powerpoint/2010/main" val="329351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15</a:t>
            </a:fld>
            <a:endParaRPr lang="fr-FR"/>
          </a:p>
        </p:txBody>
      </p:sp>
    </p:spTree>
    <p:extLst>
      <p:ext uri="{BB962C8B-B14F-4D97-AF65-F5344CB8AC3E}">
        <p14:creationId xmlns:p14="http://schemas.microsoft.com/office/powerpoint/2010/main" val="50621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16</a:t>
            </a:fld>
            <a:endParaRPr lang="fr-FR"/>
          </a:p>
        </p:txBody>
      </p:sp>
    </p:spTree>
    <p:extLst>
      <p:ext uri="{BB962C8B-B14F-4D97-AF65-F5344CB8AC3E}">
        <p14:creationId xmlns:p14="http://schemas.microsoft.com/office/powerpoint/2010/main" val="338083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86 721 € financé par le Département qui correspond à l’</a:t>
            </a:r>
            <a:r>
              <a:rPr lang="fr-FR" dirty="0" err="1"/>
              <a:t>auto-financement</a:t>
            </a:r>
            <a:r>
              <a:rPr lang="fr-FR" dirty="0"/>
              <a:t> en lieu et place des EPCI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métiers support et frais de fonctionnement</a:t>
            </a:r>
            <a:r>
              <a:rPr lang="fr-FR" baseline="0" dirty="0"/>
              <a:t> ne sont pas chiffrés – la subvention étant plafonnée -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17</a:t>
            </a:fld>
            <a:endParaRPr lang="fr-FR"/>
          </a:p>
        </p:txBody>
      </p:sp>
    </p:spTree>
    <p:extLst>
      <p:ext uri="{BB962C8B-B14F-4D97-AF65-F5344CB8AC3E}">
        <p14:creationId xmlns:p14="http://schemas.microsoft.com/office/powerpoint/2010/main" val="423918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On a intégré cette année 70 725 euros de charges connexes</a:t>
            </a:r>
            <a:r>
              <a:rPr lang="fr-FR" baseline="0" dirty="0" smtClean="0"/>
              <a:t> </a:t>
            </a:r>
            <a:r>
              <a:rPr lang="fr-FR" baseline="0" dirty="0" err="1" smtClean="0"/>
              <a:t>cad</a:t>
            </a:r>
            <a:r>
              <a:rPr lang="fr-FR" baseline="0" dirty="0" smtClean="0"/>
              <a:t> frais de structures et personnels de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On a également intégré le temps passé des personnels autre que les conseillers : accueil, permanences….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Frais de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Personnel	Frais de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Soliha	98 610	11 453	110 063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Adil24	62 800	10872	73 672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CAUE24	110 175	3500	113 675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CD24	40 800	0	40 800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312 385	25 825	338 210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Frais de personnel éligibles	267 485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Frais de personnel connexes	44 900 directeurs + PV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Frais de structure	25 825</a:t>
            </a:r>
          </a:p>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18</a:t>
            </a:fld>
            <a:endParaRPr lang="fr-FR"/>
          </a:p>
        </p:txBody>
      </p:sp>
    </p:spTree>
    <p:extLst>
      <p:ext uri="{BB962C8B-B14F-4D97-AF65-F5344CB8AC3E}">
        <p14:creationId xmlns:p14="http://schemas.microsoft.com/office/powerpoint/2010/main" val="253488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20</a:t>
            </a:fld>
            <a:endParaRPr lang="fr-FR"/>
          </a:p>
        </p:txBody>
      </p:sp>
    </p:spTree>
    <p:extLst>
      <p:ext uri="{BB962C8B-B14F-4D97-AF65-F5344CB8AC3E}">
        <p14:creationId xmlns:p14="http://schemas.microsoft.com/office/powerpoint/2010/main" val="231283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21</a:t>
            </a:fld>
            <a:endParaRPr lang="fr-FR"/>
          </a:p>
        </p:txBody>
      </p:sp>
    </p:spTree>
    <p:extLst>
      <p:ext uri="{BB962C8B-B14F-4D97-AF65-F5344CB8AC3E}">
        <p14:creationId xmlns:p14="http://schemas.microsoft.com/office/powerpoint/2010/main" val="2706587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22</a:t>
            </a:fld>
            <a:endParaRPr lang="fr-FR"/>
          </a:p>
        </p:txBody>
      </p:sp>
    </p:spTree>
    <p:extLst>
      <p:ext uri="{BB962C8B-B14F-4D97-AF65-F5344CB8AC3E}">
        <p14:creationId xmlns:p14="http://schemas.microsoft.com/office/powerpoint/2010/main" val="182714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23</a:t>
            </a:fld>
            <a:endParaRPr lang="fr-FR"/>
          </a:p>
        </p:txBody>
      </p:sp>
    </p:spTree>
    <p:extLst>
      <p:ext uri="{BB962C8B-B14F-4D97-AF65-F5344CB8AC3E}">
        <p14:creationId xmlns:p14="http://schemas.microsoft.com/office/powerpoint/2010/main" val="370704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a:t>
            </a:fld>
            <a:endParaRPr lang="fr-FR"/>
          </a:p>
        </p:txBody>
      </p:sp>
    </p:spTree>
    <p:extLst>
      <p:ext uri="{BB962C8B-B14F-4D97-AF65-F5344CB8AC3E}">
        <p14:creationId xmlns:p14="http://schemas.microsoft.com/office/powerpoint/2010/main" val="70188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24</a:t>
            </a:fld>
            <a:endParaRPr lang="fr-FR"/>
          </a:p>
        </p:txBody>
      </p:sp>
    </p:spTree>
    <p:extLst>
      <p:ext uri="{BB962C8B-B14F-4D97-AF65-F5344CB8AC3E}">
        <p14:creationId xmlns:p14="http://schemas.microsoft.com/office/powerpoint/2010/main" val="13440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25</a:t>
            </a:fld>
            <a:endParaRPr lang="fr-FR"/>
          </a:p>
        </p:txBody>
      </p:sp>
    </p:spTree>
    <p:extLst>
      <p:ext uri="{BB962C8B-B14F-4D97-AF65-F5344CB8AC3E}">
        <p14:creationId xmlns:p14="http://schemas.microsoft.com/office/powerpoint/2010/main" val="192909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t>Idée : vue qui permet de bien rappeler l’importance</a:t>
            </a:r>
            <a:r>
              <a:rPr lang="fr-FR" sz="1800" baseline="0" dirty="0" smtClean="0"/>
              <a:t> du partenariat plateforme / EPCI</a:t>
            </a:r>
          </a:p>
          <a:p>
            <a:r>
              <a:rPr lang="fr-FR" sz="1800" baseline="0" dirty="0" smtClean="0"/>
              <a:t>Les EPCI sont invitées à nous faire retour de leurs animations pour une participation de la plateforme</a:t>
            </a:r>
          </a:p>
          <a:p>
            <a:r>
              <a:rPr lang="fr-FR" sz="1800" baseline="0" dirty="0" smtClean="0"/>
              <a:t>La plateforme en + des animations traditionnelles va rechercher de nouveaux projets</a:t>
            </a:r>
            <a:endParaRPr lang="fr-FR" sz="1800"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26</a:t>
            </a:fld>
            <a:endParaRPr lang="fr-FR"/>
          </a:p>
        </p:txBody>
      </p:sp>
    </p:spTree>
    <p:extLst>
      <p:ext uri="{BB962C8B-B14F-4D97-AF65-F5344CB8AC3E}">
        <p14:creationId xmlns:p14="http://schemas.microsoft.com/office/powerpoint/2010/main" val="357030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27</a:t>
            </a:fld>
            <a:endParaRPr lang="fr-FR"/>
          </a:p>
        </p:txBody>
      </p:sp>
    </p:spTree>
    <p:extLst>
      <p:ext uri="{BB962C8B-B14F-4D97-AF65-F5344CB8AC3E}">
        <p14:creationId xmlns:p14="http://schemas.microsoft.com/office/powerpoint/2010/main" val="378783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sz="1600" baseline="0" dirty="0" smtClean="0">
                <a:solidFill>
                  <a:srgbClr val="C00000"/>
                </a:solidFill>
                <a:latin typeface="Calibri Light" panose="020F0302020204030204" pitchFamily="34" charset="0"/>
              </a:rPr>
              <a:t>2019 : </a:t>
            </a:r>
            <a:r>
              <a:rPr lang="fr-FR" sz="1600" baseline="0" dirty="0" smtClean="0">
                <a:latin typeface="Calibri Light" panose="020F0302020204030204" pitchFamily="34" charset="0"/>
              </a:rPr>
              <a:t>Lancement du dispositif national SARE (Service d’Accompagnement pour la Rénovation Energétique) 2020-2024, porté par l’ADEME et </a:t>
            </a:r>
            <a:r>
              <a:rPr lang="fr-FR" sz="1600" baseline="0" dirty="0" err="1" smtClean="0">
                <a:latin typeface="Calibri Light" panose="020F0302020204030204" pitchFamily="34" charset="0"/>
              </a:rPr>
              <a:t>co-porté</a:t>
            </a:r>
            <a:r>
              <a:rPr lang="fr-FR" sz="1600" baseline="0" dirty="0" smtClean="0">
                <a:latin typeface="Calibri Light" panose="020F0302020204030204" pitchFamily="34" charset="0"/>
              </a:rPr>
              <a:t> au niveau régional. Ce programme vise la mise en œuvre d'actions d'information et d'accompagnement en faveur de la rénovation énergétique des logements et des petits locaux tertiaires privés, sur tout le territoire.</a:t>
            </a:r>
          </a:p>
          <a:p>
            <a:pPr marL="0" indent="0" algn="just">
              <a:buNone/>
            </a:pPr>
            <a:r>
              <a:rPr lang="fr-FR" sz="1600" baseline="0" dirty="0" smtClean="0">
                <a:solidFill>
                  <a:srgbClr val="C00000"/>
                </a:solidFill>
                <a:latin typeface="Calibri Light" panose="020F0302020204030204" pitchFamily="34" charset="0"/>
              </a:rPr>
              <a:t>2021 </a:t>
            </a:r>
            <a:r>
              <a:rPr lang="fr-FR" sz="1600" baseline="0" dirty="0" smtClean="0">
                <a:latin typeface="Calibri Light" panose="020F0302020204030204" pitchFamily="34" charset="0"/>
              </a:rPr>
              <a:t>: signature de la convention régionale de  mise en œuvre du programme SARE entre la Région Nouvelle Aquitaine, l’Etat, l’ADEME, l’ANAH, et des fournisseurs d’energie pour 2021/2022/2023.</a:t>
            </a:r>
            <a:endParaRPr lang="fr-FR" sz="1600" baseline="0" dirty="0" smtClean="0">
              <a:latin typeface="Calibri Light" panose="020F0302020204030204" pitchFamily="34" charset="0"/>
              <a:cs typeface="Calibri"/>
            </a:endParaRPr>
          </a:p>
          <a:p>
            <a:pPr marL="0" indent="0" algn="just">
              <a:buNone/>
            </a:pPr>
            <a:r>
              <a:rPr lang="fr-FR" sz="1600" baseline="0" dirty="0" smtClean="0">
                <a:solidFill>
                  <a:srgbClr val="C00000"/>
                </a:solidFill>
                <a:latin typeface="Calibri Light" panose="020F0302020204030204" pitchFamily="34" charset="0"/>
              </a:rPr>
              <a:t>Dispositif </a:t>
            </a:r>
            <a:r>
              <a:rPr lang="fr-FR" sz="1600" b="1" baseline="0" dirty="0" smtClean="0">
                <a:solidFill>
                  <a:srgbClr val="C00000"/>
                </a:solidFill>
                <a:latin typeface="Calibri Light" panose="020F0302020204030204" pitchFamily="34" charset="0"/>
              </a:rPr>
              <a:t>transitoire</a:t>
            </a:r>
            <a:r>
              <a:rPr lang="fr-FR" sz="1600" baseline="0" dirty="0" smtClean="0">
                <a:solidFill>
                  <a:srgbClr val="C00000"/>
                </a:solidFill>
                <a:latin typeface="Calibri Light" panose="020F0302020204030204" pitchFamily="34" charset="0"/>
              </a:rPr>
              <a:t> en 2021 </a:t>
            </a:r>
            <a:r>
              <a:rPr lang="fr-FR" sz="1600" baseline="0" dirty="0" smtClean="0">
                <a:latin typeface="Calibri Light" panose="020F0302020204030204" pitchFamily="34" charset="0"/>
              </a:rPr>
              <a:t>en Dordogne plateforme de rénovation énergétique « en devenir » avec une seule plateforme animée par 2 porteurs, SOLIHA et le CAUE, et un porteur associé l’ADIL24, avec le soutien financier du Conseil Départemental de la Dordogne.</a:t>
            </a:r>
          </a:p>
          <a:p>
            <a:pPr marL="0" indent="0" algn="just">
              <a:buNone/>
            </a:pPr>
            <a:r>
              <a:rPr lang="fr-FR" sz="1600" baseline="0" dirty="0" smtClean="0">
                <a:solidFill>
                  <a:srgbClr val="C00000"/>
                </a:solidFill>
                <a:latin typeface="Calibri Light" panose="020F0302020204030204" pitchFamily="34" charset="0"/>
              </a:rPr>
              <a:t>2022</a:t>
            </a:r>
            <a:r>
              <a:rPr lang="fr-FR" sz="1600" baseline="0" dirty="0" smtClean="0">
                <a:latin typeface="Calibri Light" panose="020F0302020204030204" pitchFamily="34" charset="0"/>
              </a:rPr>
              <a:t> : second </a:t>
            </a:r>
            <a:r>
              <a:rPr lang="fr-FR" sz="1600" b="1" baseline="0" dirty="0" smtClean="0">
                <a:latin typeface="Calibri Light" panose="020F0302020204030204" pitchFamily="34" charset="0"/>
              </a:rPr>
              <a:t>AMI</a:t>
            </a:r>
            <a:r>
              <a:rPr lang="fr-FR" sz="1600" baseline="0" dirty="0" smtClean="0">
                <a:latin typeface="Calibri Light" panose="020F0302020204030204" pitchFamily="34" charset="0"/>
              </a:rPr>
              <a:t> (Appel à Manifestation d’</a:t>
            </a:r>
            <a:r>
              <a:rPr lang="fr-FR" sz="1600" baseline="0" dirty="0" err="1" smtClean="0">
                <a:latin typeface="Calibri Light" panose="020F0302020204030204" pitchFamily="34" charset="0"/>
              </a:rPr>
              <a:t>Interêt</a:t>
            </a:r>
            <a:r>
              <a:rPr lang="fr-FR" sz="1600" baseline="0" dirty="0" smtClean="0">
                <a:latin typeface="Calibri Light" panose="020F0302020204030204" pitchFamily="34" charset="0"/>
              </a:rPr>
              <a:t>) lancé par la Région Nouvelle Aquitaine pour la mise en place de plateformes de rénovation énergétique. En Dordogne, mise en place de 2 plateformes.</a:t>
            </a:r>
          </a:p>
          <a:p>
            <a:pPr marL="457200" lvl="1" indent="0" algn="just">
              <a:spcBef>
                <a:spcPts val="0"/>
              </a:spcBef>
              <a:buNone/>
            </a:pPr>
            <a:r>
              <a:rPr lang="fr-FR" sz="1600" baseline="0" dirty="0" smtClean="0">
                <a:latin typeface="Calibri Light" panose="020F0302020204030204" pitchFamily="34" charset="0"/>
              </a:rPr>
              <a:t>Ces plateformes ont pour mission </a:t>
            </a:r>
            <a:r>
              <a:rPr lang="fr-FR" sz="1600" baseline="0" dirty="0" smtClean="0">
                <a:solidFill>
                  <a:srgbClr val="C00000"/>
                </a:solidFill>
                <a:latin typeface="Calibri Light" panose="020F0302020204030204" pitchFamily="34" charset="0"/>
              </a:rPr>
              <a:t>d’informer, animer et mobiliser </a:t>
            </a:r>
            <a:r>
              <a:rPr lang="fr-FR" sz="1600" baseline="0" dirty="0" smtClean="0">
                <a:latin typeface="Calibri Light" panose="020F0302020204030204" pitchFamily="34" charset="0"/>
              </a:rPr>
              <a:t>les propriétaires de résidences principales ou secondaires, locataires, propriétaires ou utilisateurs de petits locaux du tertiaire privés, syndics de copropriétés et professionnels du bâtiment à entrer dans un </a:t>
            </a:r>
            <a:r>
              <a:rPr lang="fr-FR" sz="1600" baseline="0" dirty="0" smtClean="0">
                <a:solidFill>
                  <a:srgbClr val="C00000"/>
                </a:solidFill>
                <a:latin typeface="Calibri Light" panose="020F0302020204030204" pitchFamily="34" charset="0"/>
              </a:rPr>
              <a:t>parcours de rénovation énergétique globale et performante</a:t>
            </a:r>
            <a:r>
              <a:rPr lang="fr-FR" sz="1600" baseline="0" dirty="0" smtClean="0">
                <a:latin typeface="Calibri Light" panose="020F0302020204030204" pitchFamily="34" charset="0"/>
              </a:rPr>
              <a:t>. </a:t>
            </a:r>
          </a:p>
          <a:p>
            <a:pPr marL="457200" lvl="1" indent="0" algn="just">
              <a:spcBef>
                <a:spcPts val="0"/>
              </a:spcBef>
              <a:buNone/>
            </a:pPr>
            <a:r>
              <a:rPr lang="fr-FR" sz="1600" baseline="0" dirty="0" smtClean="0">
                <a:latin typeface="Calibri Light" panose="020F0302020204030204" pitchFamily="34" charset="0"/>
              </a:rPr>
              <a:t>Les informations et conseils délivrés sont </a:t>
            </a:r>
            <a:r>
              <a:rPr lang="fr-FR" sz="1600" b="1" baseline="0" dirty="0" smtClean="0">
                <a:solidFill>
                  <a:srgbClr val="C00000"/>
                </a:solidFill>
                <a:latin typeface="Calibri Light" panose="020F0302020204030204" pitchFamily="34" charset="0"/>
              </a:rPr>
              <a:t>neutres, gratuits et personnalisés</a:t>
            </a:r>
            <a:r>
              <a:rPr lang="fr-FR" sz="1600" baseline="0" dirty="0" smtClean="0">
                <a:latin typeface="Calibri Light" panose="020F0302020204030204" pitchFamily="34" charset="0"/>
              </a:rPr>
              <a:t>.</a:t>
            </a:r>
          </a:p>
          <a:p>
            <a:pPr marL="457200" lvl="1" indent="0" algn="just">
              <a:spcBef>
                <a:spcPts val="0"/>
              </a:spcBef>
              <a:buNone/>
            </a:pPr>
            <a:endParaRPr lang="fr-FR" sz="1600" baseline="0" dirty="0" smtClean="0">
              <a:latin typeface="Calibri Light" panose="020F0302020204030204" pitchFamily="34" charset="0"/>
            </a:endParaRPr>
          </a:p>
          <a:p>
            <a:pPr marL="0" indent="0" algn="just">
              <a:buNone/>
            </a:pPr>
            <a:r>
              <a:rPr lang="fr-FR" sz="1600" baseline="0" dirty="0" smtClean="0">
                <a:solidFill>
                  <a:srgbClr val="C00000"/>
                </a:solidFill>
                <a:latin typeface="Calibri Light" panose="020F0302020204030204" pitchFamily="34" charset="0"/>
              </a:rPr>
              <a:t>2023</a:t>
            </a:r>
            <a:r>
              <a:rPr lang="fr-FR" sz="1600" baseline="0" dirty="0" smtClean="0">
                <a:latin typeface="Calibri Light" panose="020F0302020204030204" pitchFamily="34" charset="0"/>
              </a:rPr>
              <a:t> : troisième </a:t>
            </a:r>
            <a:r>
              <a:rPr lang="fr-FR" sz="1600" b="1" baseline="0" dirty="0" smtClean="0">
                <a:latin typeface="Calibri Light" panose="020F0302020204030204" pitchFamily="34" charset="0"/>
              </a:rPr>
              <a:t>AMI</a:t>
            </a:r>
            <a:r>
              <a:rPr lang="fr-FR" sz="1600" baseline="0" dirty="0" smtClean="0">
                <a:latin typeface="Calibri Light" panose="020F0302020204030204" pitchFamily="34" charset="0"/>
              </a:rPr>
              <a:t> (Appel à Manifestation d’</a:t>
            </a:r>
            <a:r>
              <a:rPr lang="fr-FR" sz="1600" baseline="0" dirty="0" err="1" smtClean="0">
                <a:latin typeface="Calibri Light" panose="020F0302020204030204" pitchFamily="34" charset="0"/>
              </a:rPr>
              <a:t>Interêt</a:t>
            </a:r>
            <a:r>
              <a:rPr lang="fr-FR" sz="1600" baseline="0" dirty="0" smtClean="0">
                <a:latin typeface="Calibri Light" panose="020F0302020204030204" pitchFamily="34" charset="0"/>
              </a:rPr>
              <a:t>) lancé par la Région Nouvelle Aquitaine pour la mise en place de plateformes de rénovation énergétique.</a:t>
            </a:r>
          </a:p>
          <a:p>
            <a:pPr marL="457200" lvl="1" indent="0" algn="just">
              <a:spcBef>
                <a:spcPts val="0"/>
              </a:spcBef>
              <a:buNone/>
            </a:pPr>
            <a:endParaRPr lang="fr-FR" sz="1600" baseline="0" dirty="0" smtClean="0">
              <a:latin typeface="Calibri Light" panose="020F0302020204030204" pitchFamily="34" charset="0"/>
            </a:endParaRPr>
          </a:p>
          <a:p>
            <a:pPr marL="0" indent="0" algn="just">
              <a:buNone/>
            </a:pPr>
            <a:r>
              <a:rPr lang="fr-FR" sz="1600" baseline="0" dirty="0" smtClean="0">
                <a:latin typeface="Calibri Light" panose="020F0302020204030204" pitchFamily="34" charset="0"/>
                <a:sym typeface="Webdings" panose="05030102010509060703" pitchFamily="18" charset="2"/>
              </a:rPr>
              <a:t></a:t>
            </a:r>
            <a:r>
              <a:rPr lang="fr-FR" sz="1600" baseline="0" dirty="0" smtClean="0">
                <a:latin typeface="Calibri Light" panose="020F0302020204030204" pitchFamily="34" charset="0"/>
              </a:rPr>
              <a:t>Les plateformes sont financées en partie par la Région (20% ou 30%) et le programme SARE (50%) basé sur des Certificats d’Economie d’Energie (CEE). Restent 20% ou 30 % financés par les EPCI et/ou le Département. </a:t>
            </a:r>
          </a:p>
          <a:p>
            <a:pPr marL="0" indent="0" algn="just">
              <a:buNone/>
            </a:pPr>
            <a:r>
              <a:rPr lang="fr-FR" sz="1600" baseline="0" dirty="0" smtClean="0">
                <a:latin typeface="Calibri Light" panose="020F0302020204030204" pitchFamily="34" charset="0"/>
                <a:sym typeface="Webdings" panose="05030102010509060703" pitchFamily="18" charset="2"/>
              </a:rPr>
              <a:t> </a:t>
            </a:r>
            <a:r>
              <a:rPr lang="fr-FR" sz="1600" baseline="0" dirty="0" smtClean="0">
                <a:latin typeface="Calibri Light" panose="020F0302020204030204" pitchFamily="34" charset="0"/>
              </a:rPr>
              <a:t>Le </a:t>
            </a:r>
            <a:r>
              <a:rPr lang="fr-FR" sz="1600" baseline="0" dirty="0" smtClean="0">
                <a:solidFill>
                  <a:srgbClr val="C00000"/>
                </a:solidFill>
                <a:latin typeface="Calibri Light" panose="020F0302020204030204" pitchFamily="34" charset="0"/>
              </a:rPr>
              <a:t>financement des travaux </a:t>
            </a:r>
            <a:r>
              <a:rPr lang="fr-FR" sz="1600" baseline="0" dirty="0" smtClean="0">
                <a:latin typeface="Calibri Light" panose="020F0302020204030204" pitchFamily="34" charset="0"/>
              </a:rPr>
              <a:t>de rénovation énergétique reste assuré par l’Anah,  les certificats d'économie d'énergie ou CEE, les collectivités locales etc.                                               </a:t>
            </a:r>
          </a:p>
          <a:p>
            <a:endParaRPr lang="fr-FR" sz="1600" baseline="0" dirty="0">
              <a:latin typeface="Calibri Light" panose="020F0302020204030204" pitchFamily="34" charset="0"/>
            </a:endParaRPr>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3</a:t>
            </a:fld>
            <a:endParaRPr lang="fr-FR"/>
          </a:p>
        </p:txBody>
      </p:sp>
    </p:spTree>
    <p:extLst>
      <p:ext uri="{BB962C8B-B14F-4D97-AF65-F5344CB8AC3E}">
        <p14:creationId xmlns:p14="http://schemas.microsoft.com/office/powerpoint/2010/main" val="98650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réunions entre techniciens</a:t>
            </a:r>
            <a:r>
              <a:rPr lang="fr-FR" baseline="0" dirty="0"/>
              <a:t> des 2 plateformes et des échanges réguliers sur les pratiques et les perceptions de la mission</a:t>
            </a:r>
          </a:p>
          <a:p>
            <a:r>
              <a:rPr lang="fr-FR" baseline="0" dirty="0"/>
              <a:t>DES COLLECTIVITES</a:t>
            </a:r>
          </a:p>
          <a:p>
            <a:r>
              <a:rPr lang="fr-FR" sz="1200" kern="1200" dirty="0" smtClean="0">
                <a:solidFill>
                  <a:schemeClr val="tx1"/>
                </a:solidFill>
                <a:effectLst/>
                <a:latin typeface="+mn-lt"/>
                <a:ea typeface="+mn-ea"/>
                <a:cs typeface="+mn-cs"/>
              </a:rPr>
              <a:t>mettre « La totalité du territoire du Département est couverte par le service public France </a:t>
            </a:r>
            <a:r>
              <a:rPr lang="fr-FR" sz="1200" kern="1200" dirty="0" err="1" smtClean="0">
                <a:solidFill>
                  <a:schemeClr val="tx1"/>
                </a:solidFill>
                <a:effectLst/>
                <a:latin typeface="+mn-lt"/>
                <a:ea typeface="+mn-ea"/>
                <a:cs typeface="+mn-cs"/>
              </a:rPr>
              <a:t>Renov’</a:t>
            </a:r>
            <a:r>
              <a:rPr lang="fr-FR" sz="1200" kern="1200" dirty="0" smtClean="0">
                <a:solidFill>
                  <a:schemeClr val="tx1"/>
                </a:solidFill>
                <a:effectLst/>
                <a:latin typeface="+mn-lt"/>
                <a:ea typeface="+mn-ea"/>
                <a:cs typeface="+mn-cs"/>
              </a:rPr>
              <a:t> avec une coopération entre les deux Plateformes ».</a:t>
            </a:r>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4</a:t>
            </a:fld>
            <a:endParaRPr lang="fr-FR"/>
          </a:p>
        </p:txBody>
      </p:sp>
    </p:spTree>
    <p:extLst>
      <p:ext uri="{BB962C8B-B14F-4D97-AF65-F5344CB8AC3E}">
        <p14:creationId xmlns:p14="http://schemas.microsoft.com/office/powerpoint/2010/main" val="154420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5</a:t>
            </a:fld>
            <a:endParaRPr lang="fr-FR"/>
          </a:p>
        </p:txBody>
      </p:sp>
    </p:spTree>
    <p:extLst>
      <p:ext uri="{BB962C8B-B14F-4D97-AF65-F5344CB8AC3E}">
        <p14:creationId xmlns:p14="http://schemas.microsoft.com/office/powerpoint/2010/main" val="16791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notes 2"/>
          <p:cNvSpPr>
            <a:spLocks noGrp="1"/>
          </p:cNvSpPr>
          <p:nvPr>
            <p:ph type="body" idx="1"/>
          </p:nvPr>
        </p:nvSpPr>
        <p:spPr/>
        <p:txBody>
          <a:bodyPr/>
          <a:lstStyle/>
          <a:p>
            <a:r>
              <a:rPr lang="fr-FR" dirty="0" smtClean="0"/>
              <a:t>On constate une augmentation du nombre d’actes en</a:t>
            </a:r>
            <a:r>
              <a:rPr lang="fr-FR" baseline="0" dirty="0" smtClean="0"/>
              <a:t> terme qualitatif et quantitatif puisque le nombre d’actes A2 est passé de 592 à 870 </a:t>
            </a:r>
            <a:endParaRPr lang="fr-FR" baseline="0" dirty="0"/>
          </a:p>
          <a:p>
            <a:r>
              <a:rPr lang="fr-FR" baseline="0" dirty="0"/>
              <a:t>Cependant, l’enjeu de la plateforme concerne les actes A4 rémunérés 800 € et on constate que seuls </a:t>
            </a:r>
            <a:r>
              <a:rPr lang="fr-FR" baseline="0" dirty="0" smtClean="0"/>
              <a:t>21 </a:t>
            </a:r>
            <a:r>
              <a:rPr lang="fr-FR" baseline="0" dirty="0"/>
              <a:t>dossiers ont été traités à ce jour.</a:t>
            </a:r>
          </a:p>
          <a:p>
            <a:r>
              <a:rPr lang="fr-FR" baseline="0" dirty="0"/>
              <a:t>L’acte A4 concerne l’accompagnement des ménages pour leurs travaux de rénovation globale. Dans la mesure ou le SARE et l’ANAH (MPR Sérénité) ne peuvent se cumuler, l’acte A4 ne peut concerner que les ménages au-dessus des plafonds ANAH.</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CE54A-7B1C-4648-BCD9-1138E6B6168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chiffres présentés sont extraits</a:t>
            </a:r>
            <a:r>
              <a:rPr lang="fr-FR" baseline="0" dirty="0"/>
              <a:t> de </a:t>
            </a:r>
            <a:r>
              <a:rPr lang="fr-FR" baseline="0" dirty="0" smtClean="0"/>
              <a:t>SARENOV </a:t>
            </a:r>
            <a:endParaRPr lang="fr-FR" baseline="0" dirty="0"/>
          </a:p>
          <a:p>
            <a:r>
              <a:rPr lang="fr-FR" baseline="0" dirty="0"/>
              <a:t>Le nombre d’actes est relativement stable et ou en légère augmentation si on ne compare que les 14 EPCI de la plateforme 2022.</a:t>
            </a:r>
          </a:p>
          <a:p>
            <a:r>
              <a:rPr lang="fr-FR" baseline="0" dirty="0"/>
              <a:t>La prise en charge est plus organisée et plus qualitative : saisie des dossiers partagés dans SARENOV.</a:t>
            </a:r>
          </a:p>
          <a:p>
            <a:r>
              <a:rPr lang="fr-FR" dirty="0"/>
              <a:t>Au niveau du CD24,</a:t>
            </a:r>
            <a:r>
              <a:rPr lang="fr-FR" baseline="0" dirty="0"/>
              <a:t> 95 actes n’ont pu être valorisés (autonomie, autre plateforme…etc..), 48 au niveau du CAUE.</a:t>
            </a:r>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10</a:t>
            </a:fld>
            <a:endParaRPr lang="fr-FR"/>
          </a:p>
        </p:txBody>
      </p:sp>
    </p:spTree>
    <p:extLst>
      <p:ext uri="{BB962C8B-B14F-4D97-AF65-F5344CB8AC3E}">
        <p14:creationId xmlns:p14="http://schemas.microsoft.com/office/powerpoint/2010/main" val="347944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11</a:t>
            </a:fld>
            <a:endParaRPr lang="fr-FR"/>
          </a:p>
        </p:txBody>
      </p:sp>
    </p:spTree>
    <p:extLst>
      <p:ext uri="{BB962C8B-B14F-4D97-AF65-F5344CB8AC3E}">
        <p14:creationId xmlns:p14="http://schemas.microsoft.com/office/powerpoint/2010/main" val="293469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fois l’entretien</a:t>
            </a:r>
            <a:r>
              <a:rPr lang="fr-FR" baseline="0" dirty="0"/>
              <a:t> terminé, un mail est envoyé aux ménages afin qu’ils identifient leur interlocuteur et aient une trace écrite de l’entretien téléphonique et des conseils prodigués.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Suite à votre appel téléphonique, je vous transmets un certain nombre d’informations pour vous permettre d’avancer dans votre projet de rénovation énergétique.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Pour de plus amples informations techniques et/ou avoir une vision globale de votre potentiel d'économies d'énergie (rénovation performante, priorité dans les travaux...) n’hésitez pas à contacter les conseillers énergie du </a:t>
            </a:r>
            <a:r>
              <a:rPr lang="fr-FR" sz="1200" b="1" u="sng" kern="1200" dirty="0">
                <a:solidFill>
                  <a:schemeClr val="tx1"/>
                </a:solidFill>
                <a:effectLst/>
                <a:latin typeface="+mn-lt"/>
                <a:ea typeface="+mn-ea"/>
                <a:cs typeface="+mn-cs"/>
                <a:hlinkClick r:id="rId3"/>
              </a:rPr>
              <a:t>CAUE</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CAUE Dordogne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Tél : 05 53 08 37 13 </a:t>
            </a:r>
          </a:p>
          <a:p>
            <a:r>
              <a:rPr lang="fr-FR" sz="1200" kern="1200" dirty="0">
                <a:solidFill>
                  <a:schemeClr val="tx1"/>
                </a:solidFill>
                <a:effectLst/>
                <a:latin typeface="+mn-lt"/>
                <a:ea typeface="+mn-ea"/>
                <a:cs typeface="+mn-cs"/>
              </a:rPr>
              <a:t>ou par mail </a:t>
            </a:r>
            <a:r>
              <a:rPr lang="fr-FR" sz="1200" u="sng" kern="1200" dirty="0">
                <a:solidFill>
                  <a:schemeClr val="tx1"/>
                </a:solidFill>
                <a:effectLst/>
                <a:latin typeface="+mn-lt"/>
                <a:ea typeface="+mn-ea"/>
                <a:cs typeface="+mn-cs"/>
                <a:hlinkClick r:id="rId4"/>
              </a:rPr>
              <a:t>conseil@cauedordogne.com</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https://cauedordogne.com</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Voir la plaquette en pièce jointe pour obtenir un conseil le plus personnalisé possible.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Sur le secteur où se situe votre logement, il existe une </a:t>
            </a:r>
            <a:r>
              <a:rPr lang="fr-FR" sz="1200" b="1" kern="1200" dirty="0">
                <a:solidFill>
                  <a:schemeClr val="tx1"/>
                </a:solidFill>
                <a:effectLst/>
                <a:latin typeface="+mn-lt"/>
                <a:ea typeface="+mn-ea"/>
                <a:cs typeface="+mn-cs"/>
              </a:rPr>
              <a:t>opération programmée d’amélioration de l’habitat (OPAH)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Rajout opérateur selon secteur</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Vous pouvez faire </a:t>
            </a:r>
            <a:r>
              <a:rPr lang="fr-FR" sz="1200" b="1" kern="1200" dirty="0">
                <a:solidFill>
                  <a:schemeClr val="tx1"/>
                </a:solidFill>
                <a:effectLst/>
                <a:latin typeface="+mn-lt"/>
                <a:ea typeface="+mn-ea"/>
                <a:cs typeface="+mn-cs"/>
              </a:rPr>
              <a:t>une simulation</a:t>
            </a:r>
            <a:r>
              <a:rPr lang="fr-FR" sz="1200" kern="1200" dirty="0">
                <a:solidFill>
                  <a:schemeClr val="tx1"/>
                </a:solidFill>
                <a:effectLst/>
                <a:latin typeface="+mn-lt"/>
                <a:ea typeface="+mn-ea"/>
                <a:cs typeface="+mn-cs"/>
              </a:rPr>
              <a:t> sur les aides potentielles pour financer vos travaux sur le site internet ci-dessous (notamment sous conditions de revenus) :</a:t>
            </a:r>
          </a:p>
          <a:p>
            <a:r>
              <a:rPr lang="fr-FR" sz="1200" u="sng" kern="1200" dirty="0">
                <a:solidFill>
                  <a:schemeClr val="tx1"/>
                </a:solidFill>
                <a:effectLst/>
                <a:latin typeface="+mn-lt"/>
                <a:ea typeface="+mn-ea"/>
                <a:cs typeface="+mn-cs"/>
                <a:hlinkClick r:id="rId5"/>
              </a:rPr>
              <a:t>Simul'aides | France Rénov' (france-renov.gouv.fr)</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dossier MaPrimeRénov' peut être constitué sur le site : </a:t>
            </a:r>
            <a:r>
              <a:rPr lang="fr-FR" sz="1200" b="1" u="sng" kern="1200" dirty="0">
                <a:solidFill>
                  <a:schemeClr val="tx1"/>
                </a:solidFill>
                <a:effectLst/>
                <a:latin typeface="+mn-lt"/>
                <a:ea typeface="+mn-ea"/>
                <a:cs typeface="+mn-cs"/>
                <a:hlinkClick r:id="rId6"/>
              </a:rPr>
              <a:t>MaPrimeRenov</a:t>
            </a:r>
            <a:r>
              <a:rPr lang="fr-FR" sz="1200" b="1"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Guide des aides en PJ</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Nous attirons votre attention sur le fait que les travaux doivent être faits obligatoirement par une entreprise ou un artisan qualifié </a:t>
            </a:r>
            <a:r>
              <a:rPr lang="fr-FR" sz="1200" b="1" kern="1200" dirty="0">
                <a:solidFill>
                  <a:schemeClr val="tx1"/>
                </a:solidFill>
                <a:effectLst/>
                <a:latin typeface="+mn-lt"/>
                <a:ea typeface="+mn-ea"/>
                <a:cs typeface="+mn-cs"/>
              </a:rPr>
              <a:t>RGE (Reconnu Garant de l’Environnement)</a:t>
            </a:r>
            <a:r>
              <a:rPr lang="fr-FR" sz="1200" kern="1200" dirty="0">
                <a:solidFill>
                  <a:schemeClr val="tx1"/>
                </a:solidFill>
                <a:effectLst/>
                <a:latin typeface="+mn-lt"/>
                <a:ea typeface="+mn-ea"/>
                <a:cs typeface="+mn-cs"/>
              </a:rPr>
              <a:t>. Pour trouver rapidement un professionnel RGE proches de chez vous ou pour vérifier si l’entreprise est qualifiée voir le lien ci-dessous : </a:t>
            </a:r>
          </a:p>
          <a:p>
            <a:r>
              <a:rPr lang="fr-FR" sz="1200" u="sng" kern="1200" dirty="0">
                <a:solidFill>
                  <a:schemeClr val="tx1"/>
                </a:solidFill>
                <a:effectLst/>
                <a:latin typeface="+mn-lt"/>
                <a:ea typeface="+mn-ea"/>
                <a:cs typeface="+mn-cs"/>
                <a:hlinkClick r:id="rId7"/>
              </a:rPr>
              <a:t>Annuaire des professionnels RGE | France Rénov' (france-renov.gouv.fr)</a:t>
            </a:r>
            <a:endParaRPr lang="fr-FR" sz="120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1   Pour des travaux de rénovation permettant un </a:t>
            </a:r>
            <a:r>
              <a:rPr lang="fr-FR" sz="1200" b="1" kern="1200" dirty="0">
                <a:solidFill>
                  <a:schemeClr val="tx1"/>
                </a:solidFill>
                <a:effectLst/>
                <a:latin typeface="+mn-lt"/>
                <a:ea typeface="+mn-ea"/>
                <a:cs typeface="+mn-cs"/>
              </a:rPr>
              <a:t>gain énergétique d’au moins 35%</a:t>
            </a:r>
            <a:r>
              <a:rPr lang="fr-FR" sz="1200" kern="1200" dirty="0">
                <a:solidFill>
                  <a:schemeClr val="tx1"/>
                </a:solidFill>
                <a:effectLst/>
                <a:latin typeface="+mn-lt"/>
                <a:ea typeface="+mn-ea"/>
                <a:cs typeface="+mn-cs"/>
              </a:rPr>
              <a:t>, et sous réserve de votre </a:t>
            </a:r>
            <a:r>
              <a:rPr lang="fr-FR" sz="1200" b="1" kern="1200" dirty="0">
                <a:solidFill>
                  <a:schemeClr val="tx1"/>
                </a:solidFill>
                <a:effectLst/>
                <a:latin typeface="+mn-lt"/>
                <a:ea typeface="+mn-ea"/>
                <a:cs typeface="+mn-cs"/>
              </a:rPr>
              <a:t>éligibilité</a:t>
            </a:r>
            <a:r>
              <a:rPr lang="fr-FR" sz="1200" kern="1200" dirty="0">
                <a:solidFill>
                  <a:schemeClr val="tx1"/>
                </a:solidFill>
                <a:effectLst/>
                <a:latin typeface="+mn-lt"/>
                <a:ea typeface="+mn-ea"/>
                <a:cs typeface="+mn-cs"/>
              </a:rPr>
              <a:t> (notamment barèmes de ressources), vous pourriez mobiliser le </a:t>
            </a:r>
            <a:r>
              <a:rPr lang="fr-FR" sz="1200" b="1" kern="1200" dirty="0">
                <a:solidFill>
                  <a:schemeClr val="tx1"/>
                </a:solidFill>
                <a:effectLst/>
                <a:latin typeface="+mn-lt"/>
                <a:ea typeface="+mn-ea"/>
                <a:cs typeface="+mn-cs"/>
              </a:rPr>
              <a:t>dispositif </a:t>
            </a:r>
            <a:r>
              <a:rPr lang="fr-FR" sz="1200" b="1" u="sng" kern="1200" dirty="0" err="1">
                <a:solidFill>
                  <a:schemeClr val="tx1"/>
                </a:solidFill>
                <a:effectLst/>
                <a:latin typeface="+mn-lt"/>
                <a:ea typeface="+mn-ea"/>
                <a:cs typeface="+mn-cs"/>
                <a:hlinkClick r:id="rId8"/>
              </a:rPr>
              <a:t>MaPrime</a:t>
            </a:r>
            <a:r>
              <a:rPr lang="fr-FR" sz="1200" b="1" u="sng" kern="1200" dirty="0">
                <a:solidFill>
                  <a:schemeClr val="tx1"/>
                </a:solidFill>
                <a:effectLst/>
                <a:latin typeface="+mn-lt"/>
                <a:ea typeface="+mn-ea"/>
                <a:cs typeface="+mn-cs"/>
                <a:hlinkClick r:id="rId8"/>
              </a:rPr>
              <a:t> </a:t>
            </a:r>
            <a:r>
              <a:rPr lang="fr-FR" sz="1200" b="1" u="sng" kern="1200" dirty="0" err="1">
                <a:solidFill>
                  <a:schemeClr val="tx1"/>
                </a:solidFill>
                <a:effectLst/>
                <a:latin typeface="+mn-lt"/>
                <a:ea typeface="+mn-ea"/>
                <a:cs typeface="+mn-cs"/>
                <a:hlinkClick r:id="rId8"/>
              </a:rPr>
              <a:t>Renov’</a:t>
            </a:r>
            <a:r>
              <a:rPr lang="fr-FR" sz="1200" b="1" u="sng" kern="1200" dirty="0">
                <a:solidFill>
                  <a:schemeClr val="tx1"/>
                </a:solidFill>
                <a:effectLst/>
                <a:latin typeface="+mn-lt"/>
                <a:ea typeface="+mn-ea"/>
                <a:cs typeface="+mn-cs"/>
                <a:hlinkClick r:id="rId8"/>
              </a:rPr>
              <a:t> sérénité</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dossier sera à constituer sur le site : </a:t>
            </a:r>
            <a:r>
              <a:rPr lang="fr-FR" sz="1200" u="sng" kern="1200" dirty="0">
                <a:solidFill>
                  <a:schemeClr val="tx1"/>
                </a:solidFill>
                <a:effectLst/>
                <a:latin typeface="+mn-lt"/>
                <a:ea typeface="+mn-ea"/>
                <a:cs typeface="+mn-cs"/>
                <a:hlinkClick r:id="rId9"/>
              </a:rPr>
              <a:t>monprojet.anah.gouv.fr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L’opérateur cité ci-dessus vous accompagnera dans ce dossier.</a:t>
            </a:r>
          </a:p>
          <a:p>
            <a:r>
              <a:rPr lang="fr-FR" sz="1200" kern="1200" dirty="0">
                <a:solidFill>
                  <a:schemeClr val="tx1"/>
                </a:solidFill>
                <a:effectLst/>
                <a:latin typeface="+mn-lt"/>
                <a:ea typeface="+mn-ea"/>
                <a:cs typeface="+mn-cs"/>
              </a:rPr>
              <a:t>OU/ET (selon infos communiquées)</a:t>
            </a:r>
          </a:p>
          <a:p>
            <a:r>
              <a:rPr lang="fr-FR" sz="1200" kern="1200" dirty="0">
                <a:solidFill>
                  <a:schemeClr val="tx1"/>
                </a:solidFill>
                <a:effectLst/>
                <a:latin typeface="+mn-lt"/>
                <a:ea typeface="+mn-ea"/>
                <a:cs typeface="+mn-cs"/>
              </a:rPr>
              <a:t>1 En dehors de l'hypothèse précédente, le dossier peut être constitué sur le site : </a:t>
            </a:r>
            <a:r>
              <a:rPr lang="fr-FR" sz="1200" u="sng" kern="1200" dirty="0">
                <a:solidFill>
                  <a:schemeClr val="tx1"/>
                </a:solidFill>
                <a:effectLst/>
                <a:latin typeface="+mn-lt"/>
                <a:ea typeface="+mn-ea"/>
                <a:cs typeface="+mn-cs"/>
                <a:hlinkClick r:id="rId6"/>
              </a:rPr>
              <a:t>MaPrimeRenov</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1 </a:t>
            </a:r>
            <a:r>
              <a:rPr lang="fr-FR" sz="1200" b="1" u="sng" kern="1200" dirty="0">
                <a:solidFill>
                  <a:schemeClr val="tx1"/>
                </a:solidFill>
                <a:effectLst/>
                <a:latin typeface="+mn-lt"/>
                <a:ea typeface="+mn-ea"/>
                <a:cs typeface="+mn-cs"/>
                <a:hlinkClick r:id="rId10"/>
              </a:rPr>
              <a:t>Coup de pouce chauffage </a:t>
            </a:r>
            <a:r>
              <a:rPr lang="fr-FR" sz="1200" b="1" u="sng" kern="1200" dirty="0">
                <a:solidFill>
                  <a:schemeClr val="tx1"/>
                </a:solidFill>
                <a:effectLst/>
                <a:latin typeface="+mn-lt"/>
                <a:ea typeface="+mn-ea"/>
                <a:cs typeface="+mn-cs"/>
              </a:rPr>
              <a:t>/ Primes Energie  </a:t>
            </a:r>
            <a:endParaRPr lang="fr-FR" sz="1200" b="1" kern="1200" dirty="0">
              <a:solidFill>
                <a:schemeClr val="tx1"/>
              </a:solidFill>
              <a:effectLst/>
              <a:latin typeface="+mn-lt"/>
              <a:ea typeface="+mn-ea"/>
              <a:cs typeface="+mn-cs"/>
            </a:endParaRPr>
          </a:p>
          <a:p>
            <a:r>
              <a:rPr lang="fr-FR" sz="1200" b="1"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primes "coup de pouce" sont des aides financières aux particuliers, attribués par des </a:t>
            </a:r>
            <a:r>
              <a:rPr lang="fr-FR" sz="1200" u="sng" kern="1200" dirty="0">
                <a:solidFill>
                  <a:schemeClr val="tx1"/>
                </a:solidFill>
                <a:effectLst/>
                <a:latin typeface="+mn-lt"/>
                <a:ea typeface="+mn-ea"/>
                <a:cs typeface="+mn-cs"/>
              </a:rPr>
              <a:t>fournisseurs d'énergie</a:t>
            </a:r>
            <a:r>
              <a:rPr lang="fr-FR" sz="1200" kern="1200" dirty="0">
                <a:solidFill>
                  <a:schemeClr val="tx1"/>
                </a:solidFill>
                <a:effectLst/>
                <a:latin typeface="+mn-lt"/>
                <a:ea typeface="+mn-ea"/>
                <a:cs typeface="+mn-cs"/>
              </a:rPr>
              <a:t> dans le cadre du dispositif des </a:t>
            </a:r>
            <a:r>
              <a:rPr lang="fr-FR" sz="1200" u="none" strike="noStrike" kern="1200" dirty="0">
                <a:solidFill>
                  <a:schemeClr val="tx1"/>
                </a:solidFill>
                <a:effectLst/>
                <a:latin typeface="+mn-lt"/>
                <a:ea typeface="+mn-ea"/>
                <a:cs typeface="+mn-cs"/>
                <a:hlinkClick r:id="rId11"/>
              </a:rPr>
              <a:t>certificats d'économie d'énergie</a:t>
            </a:r>
            <a:r>
              <a:rPr lang="fr-FR" sz="1200" kern="1200" dirty="0">
                <a:solidFill>
                  <a:schemeClr val="tx1"/>
                </a:solidFill>
                <a:effectLst/>
                <a:latin typeface="+mn-lt"/>
                <a:ea typeface="+mn-ea"/>
                <a:cs typeface="+mn-cs"/>
              </a:rPr>
              <a:t>  (CEE), pour financer certains travaux de rénovation énergétique. Les montants de primes attribués seront cependant différenciés en fonction de leurs niveaux de ressources. </a:t>
            </a:r>
          </a:p>
          <a:p>
            <a:r>
              <a:rPr lang="fr-FR" sz="1200" b="1" kern="1200" dirty="0">
                <a:solidFill>
                  <a:schemeClr val="tx1"/>
                </a:solidFill>
                <a:effectLst/>
                <a:latin typeface="+mn-lt"/>
                <a:ea typeface="+mn-ea"/>
                <a:cs typeface="+mn-cs"/>
              </a:rPr>
              <a:t>+d’info</a:t>
            </a:r>
            <a:r>
              <a:rPr lang="fr-FR" sz="1200" kern="1200" dirty="0">
                <a:solidFill>
                  <a:schemeClr val="tx1"/>
                </a:solidFill>
                <a:effectLst/>
                <a:latin typeface="+mn-lt"/>
                <a:ea typeface="+mn-ea"/>
                <a:cs typeface="+mn-cs"/>
              </a:rPr>
              <a:t> : </a:t>
            </a:r>
            <a:r>
              <a:rPr lang="fr-FR" sz="1200" u="sng" kern="1200" dirty="0">
                <a:solidFill>
                  <a:schemeClr val="tx1"/>
                </a:solidFill>
                <a:effectLst/>
                <a:latin typeface="+mn-lt"/>
                <a:ea typeface="+mn-ea"/>
                <a:cs typeface="+mn-cs"/>
                <a:hlinkClick r:id="rId12"/>
              </a:rPr>
              <a:t>Coup de Pouce et aides CEE | Particuliers | Agir pour la transition écologique | ADEME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Demander à </a:t>
            </a:r>
            <a:r>
              <a:rPr lang="fr-FR" sz="1200" b="1" kern="1200" dirty="0">
                <a:solidFill>
                  <a:schemeClr val="tx1"/>
                </a:solidFill>
                <a:effectLst/>
                <a:latin typeface="+mn-lt"/>
                <a:ea typeface="+mn-ea"/>
                <a:cs typeface="+mn-cs"/>
              </a:rPr>
              <a:t>votre entreprise</a:t>
            </a:r>
            <a:r>
              <a:rPr lang="fr-FR" sz="1200" kern="1200" dirty="0">
                <a:solidFill>
                  <a:schemeClr val="tx1"/>
                </a:solidFill>
                <a:effectLst/>
                <a:latin typeface="+mn-lt"/>
                <a:ea typeface="+mn-ea"/>
                <a:cs typeface="+mn-cs"/>
              </a:rPr>
              <a:t> si elle bénéficie d’un partenariat avec un fournisseur d’energie pour mobiliser cette aide</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Rapprocher à un </a:t>
            </a:r>
            <a:r>
              <a:rPr lang="fr-FR" sz="1200" b="1" kern="1200" dirty="0">
                <a:solidFill>
                  <a:schemeClr val="tx1"/>
                </a:solidFill>
                <a:effectLst/>
                <a:latin typeface="+mn-lt"/>
                <a:ea typeface="+mn-ea"/>
                <a:cs typeface="+mn-cs"/>
              </a:rPr>
              <a:t>organisme signataire de la charte d'engagement liée à la prime</a:t>
            </a:r>
            <a:r>
              <a:rPr lang="fr-FR" sz="1200" kern="1200" dirty="0">
                <a:solidFill>
                  <a:schemeClr val="tx1"/>
                </a:solidFill>
                <a:effectLst/>
                <a:latin typeface="+mn-lt"/>
                <a:ea typeface="+mn-ea"/>
                <a:cs typeface="+mn-cs"/>
              </a:rPr>
              <a:t>. N'hésitez pas à comparer les offres disponibles sur les sites internet de chaque signataire. </a:t>
            </a:r>
          </a:p>
          <a:p>
            <a:r>
              <a:rPr lang="fr-FR" sz="1200" b="1" kern="1200" dirty="0">
                <a:solidFill>
                  <a:schemeClr val="tx1"/>
                </a:solidFill>
                <a:effectLst/>
                <a:latin typeface="+mn-lt"/>
                <a:ea typeface="+mn-ea"/>
                <a:cs typeface="+mn-cs"/>
              </a:rPr>
              <a:t>+d’info</a:t>
            </a:r>
            <a:r>
              <a:rPr lang="fr-FR" sz="1200" kern="1200" dirty="0">
                <a:solidFill>
                  <a:schemeClr val="tx1"/>
                </a:solidFill>
                <a:effectLst/>
                <a:latin typeface="+mn-lt"/>
                <a:ea typeface="+mn-ea"/>
                <a:cs typeface="+mn-cs"/>
              </a:rPr>
              <a:t> : liste des entreprises signataires : </a:t>
            </a:r>
            <a:r>
              <a:rPr lang="fr-FR" sz="1200" u="sng"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hlinkClick r:id="rId13"/>
              </a:rPr>
              <a:t>Prime Coup de pouce Chauffage et/ou Isolation</a:t>
            </a:r>
            <a:r>
              <a:rPr lang="fr-FR" sz="1200" u="sng"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Il existe plusieurs simulateurs d’aide mis en place par des opérateurs privés (exemple ci-dessous): </a:t>
            </a:r>
          </a:p>
          <a:p>
            <a:r>
              <a:rPr lang="fr-FR" sz="1200" u="sng" kern="1200" dirty="0">
                <a:solidFill>
                  <a:schemeClr val="tx1"/>
                </a:solidFill>
                <a:effectLst/>
                <a:latin typeface="+mn-lt"/>
                <a:ea typeface="+mn-ea"/>
                <a:cs typeface="+mn-cs"/>
                <a:hlinkClick r:id="rId14"/>
              </a:rPr>
              <a:t>https://www.primesenergie.fr/</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hlinkClick r:id="rId15"/>
              </a:rPr>
              <a:t>Simuler votre prime énergie pour vos travaux (isolation ou remplacement chaudière…) (nr-pro.fr)</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sym typeface="Wingdings 2" panose="05020102010507070707" pitchFamily="18" charset="2"/>
              </a:rPr>
              <a:t></a:t>
            </a:r>
            <a:r>
              <a:rPr lang="fr-FR" sz="1200" b="1" kern="1200" dirty="0">
                <a:solidFill>
                  <a:schemeClr val="tx1"/>
                </a:solidFill>
                <a:effectLst/>
                <a:latin typeface="+mn-lt"/>
                <a:ea typeface="+mn-ea"/>
                <a:cs typeface="+mn-cs"/>
              </a:rPr>
              <a:t> </a:t>
            </a:r>
            <a:r>
              <a:rPr lang="fr-FR" sz="1200" b="1" u="sng" kern="1200" dirty="0">
                <a:solidFill>
                  <a:schemeClr val="tx1"/>
                </a:solidFill>
                <a:effectLst/>
                <a:latin typeface="+mn-lt"/>
                <a:ea typeface="+mn-ea"/>
                <a:cs typeface="+mn-cs"/>
                <a:hlinkClick r:id="rId16"/>
              </a:rPr>
              <a:t>La prime coup de pouce chauffage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L'aide peut servir à financer les travaux suivants :</a:t>
            </a:r>
          </a:p>
          <a:p>
            <a:pPr lvl="0"/>
            <a:r>
              <a:rPr lang="fr-FR" sz="1200" kern="1200" dirty="0">
                <a:solidFill>
                  <a:schemeClr val="tx1"/>
                </a:solidFill>
                <a:effectLst/>
                <a:latin typeface="+mn-lt"/>
                <a:ea typeface="+mn-ea"/>
                <a:cs typeface="+mn-cs"/>
              </a:rPr>
              <a:t>installation d'une chaudière biomasse performante</a:t>
            </a:r>
          </a:p>
          <a:p>
            <a:pPr lvl="0"/>
            <a:r>
              <a:rPr lang="fr-FR" sz="1200" kern="1200" dirty="0">
                <a:solidFill>
                  <a:schemeClr val="tx1"/>
                </a:solidFill>
                <a:effectLst/>
                <a:latin typeface="+mn-lt"/>
                <a:ea typeface="+mn-ea"/>
                <a:cs typeface="+mn-cs"/>
              </a:rPr>
              <a:t>installation d'une pompe à chaleur air/eau ou eau/eau ou hybride</a:t>
            </a:r>
          </a:p>
          <a:p>
            <a:pPr lvl="0"/>
            <a:r>
              <a:rPr lang="fr-FR" sz="1200" kern="1200" dirty="0">
                <a:solidFill>
                  <a:schemeClr val="tx1"/>
                </a:solidFill>
                <a:effectLst/>
                <a:latin typeface="+mn-lt"/>
                <a:ea typeface="+mn-ea"/>
                <a:cs typeface="+mn-cs"/>
              </a:rPr>
              <a:t>installation d'un système solaire combiné</a:t>
            </a:r>
          </a:p>
          <a:p>
            <a:pPr lvl="0"/>
            <a:r>
              <a:rPr lang="fr-FR" sz="1200" kern="1200" dirty="0">
                <a:solidFill>
                  <a:schemeClr val="tx1"/>
                </a:solidFill>
                <a:effectLst/>
                <a:latin typeface="+mn-lt"/>
                <a:ea typeface="+mn-ea"/>
                <a:cs typeface="+mn-cs"/>
              </a:rPr>
              <a:t>raccordement à un réseau de chaleur alimenté par des énergies renouvelables </a:t>
            </a:r>
          </a:p>
          <a:p>
            <a:pPr lvl="0"/>
            <a:r>
              <a:rPr lang="fr-FR" sz="1200" kern="1200" dirty="0">
                <a:solidFill>
                  <a:schemeClr val="tx1"/>
                </a:solidFill>
                <a:effectLst/>
                <a:latin typeface="+mn-lt"/>
                <a:ea typeface="+mn-ea"/>
                <a:cs typeface="+mn-cs"/>
              </a:rPr>
              <a:t>installation d'un appareil de chauffage au bois très performant.</a:t>
            </a:r>
          </a:p>
          <a:p>
            <a:r>
              <a:rPr lang="fr-FR" sz="1200" b="1" kern="1200" dirty="0">
                <a:solidFill>
                  <a:schemeClr val="tx1"/>
                </a:solidFill>
                <a:effectLst/>
                <a:latin typeface="+mn-lt"/>
                <a:ea typeface="+mn-ea"/>
                <a:cs typeface="+mn-cs"/>
              </a:rPr>
              <a:t>Pour bénéficier des primes énergies, les points suivants doivent être respectés: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Aucun devis ou bon de commande n’est signé.</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Les travaux sont réalisés par des professionnels RGE </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Dans le bâtiment, seuls les travaux de rénovation sur les bâtiments de plus de deux ans sont éligibles (les extensions ne sont pas éligibles)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fontAlgn="base"/>
            <a:r>
              <a:rPr lang="fr-FR" sz="1200" kern="1200" dirty="0">
                <a:solidFill>
                  <a:schemeClr val="tx1"/>
                </a:solidFill>
                <a:effectLst/>
                <a:latin typeface="+mn-lt"/>
                <a:ea typeface="+mn-ea"/>
                <a:cs typeface="+mn-cs"/>
              </a:rPr>
              <a:t>1 L’éco-prêt à taux zéro (éco-PTZ) est un prêt à taux d’intérêt nul permettant de financer des travaux d’économie d’énergie de son logement. Il s’adresse à tous les propriétaires, occupant ou bailleur, sans condition de ressources. Le logement, la maison ou l'appartement, doit être déclaré comme résidence principale et avoir été achevé depuis plus de 2 ans à la date de début des travaux.</a:t>
            </a:r>
          </a:p>
          <a:p>
            <a:pPr fontAlgn="base"/>
            <a:r>
              <a:rPr lang="fr-FR" sz="1200" kern="1200" dirty="0">
                <a:solidFill>
                  <a:schemeClr val="tx1"/>
                </a:solidFill>
                <a:effectLst/>
                <a:latin typeface="+mn-lt"/>
                <a:ea typeface="+mn-ea"/>
                <a:cs typeface="+mn-cs"/>
              </a:rPr>
              <a:t> </a:t>
            </a:r>
          </a:p>
          <a:p>
            <a:pPr fontAlgn="base"/>
            <a:r>
              <a:rPr lang="fr-FR" sz="1200" b="1" kern="1200" dirty="0">
                <a:solidFill>
                  <a:schemeClr val="tx1"/>
                </a:solidFill>
                <a:effectLst/>
                <a:latin typeface="+mn-lt"/>
                <a:ea typeface="+mn-ea"/>
                <a:cs typeface="+mn-cs"/>
              </a:rPr>
              <a:t>+d’info</a:t>
            </a:r>
            <a:r>
              <a:rPr lang="fr-FR" sz="1200" kern="1200" dirty="0">
                <a:solidFill>
                  <a:schemeClr val="tx1"/>
                </a:solidFill>
                <a:effectLst/>
                <a:latin typeface="+mn-lt"/>
                <a:ea typeface="+mn-ea"/>
                <a:cs typeface="+mn-cs"/>
              </a:rPr>
              <a:t> : </a:t>
            </a:r>
            <a:r>
              <a:rPr lang="fr-FR" sz="1200" u="sng" kern="1200" dirty="0">
                <a:solidFill>
                  <a:schemeClr val="tx1"/>
                </a:solidFill>
                <a:effectLst/>
                <a:latin typeface="+mn-lt"/>
                <a:ea typeface="+mn-ea"/>
                <a:cs typeface="+mn-cs"/>
                <a:hlinkClick r:id="rId17" tooltip="Eco Prêt à Taux Zéro"/>
              </a:rPr>
              <a:t>https://www.economie.gouv.fr/cedef/eco-pret-a-taux-zero</a:t>
            </a:r>
            <a:endParaRPr lang="fr-FR" sz="120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Vous devez </a:t>
            </a:r>
            <a:r>
              <a:rPr lang="fr-FR" sz="1200" b="1" kern="1200" dirty="0">
                <a:solidFill>
                  <a:schemeClr val="tx1"/>
                </a:solidFill>
                <a:effectLst/>
                <a:latin typeface="+mn-lt"/>
                <a:ea typeface="+mn-ea"/>
                <a:cs typeface="+mn-cs"/>
              </a:rPr>
              <a:t>vous adresser à une banque pour solliciter le prêt</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Informations fonction des données communiquées et sous toutes réserves d’évolutions réglementaires.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Ne pas commencer les travaux avant d’avoir déposé le dossier de demande d’aide.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pratiques commerciales agressives : soyez vigilants</a:t>
            </a:r>
          </a:p>
          <a:p>
            <a:r>
              <a:rPr lang="fr-FR" sz="1200" kern="1200" dirty="0">
                <a:solidFill>
                  <a:schemeClr val="tx1"/>
                </a:solidFill>
                <a:effectLst/>
                <a:latin typeface="+mn-lt"/>
                <a:ea typeface="+mn-ea"/>
                <a:cs typeface="+mn-cs"/>
              </a:rPr>
              <a:t>Les consommateurs doivent toujours conserver leur vigilance, faire jouer la concurrence et lire attentivement</a:t>
            </a:r>
            <a:endParaRPr lang="fr-FR" dirty="0"/>
          </a:p>
        </p:txBody>
      </p:sp>
      <p:sp>
        <p:nvSpPr>
          <p:cNvPr id="4" name="Espace réservé du numéro de diapositive 3"/>
          <p:cNvSpPr>
            <a:spLocks noGrp="1"/>
          </p:cNvSpPr>
          <p:nvPr>
            <p:ph type="sldNum" sz="quarter" idx="10"/>
          </p:nvPr>
        </p:nvSpPr>
        <p:spPr/>
        <p:txBody>
          <a:bodyPr/>
          <a:lstStyle/>
          <a:p>
            <a:fld id="{F26CE54A-7B1C-4648-BCD9-1138E6B61681}" type="slidenum">
              <a:rPr lang="fr-FR" smtClean="0"/>
              <a:t>12</a:t>
            </a:fld>
            <a:endParaRPr lang="fr-FR"/>
          </a:p>
        </p:txBody>
      </p:sp>
    </p:spTree>
    <p:extLst>
      <p:ext uri="{BB962C8B-B14F-4D97-AF65-F5344CB8AC3E}">
        <p14:creationId xmlns:p14="http://schemas.microsoft.com/office/powerpoint/2010/main" val="69426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BE91F-A043-4D79-B19B-3F3C42392E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80A418-CB1B-411C-9720-447C6ED33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7276DB-3D59-4242-A407-856D669A75C2}"/>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D171A470-656C-4CA9-ABE4-207FAE6372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378662-8A32-4EB0-8A3D-2EC5656C4543}"/>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200535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61900-8989-483C-BB76-27400BD6D2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53A5F1C-464E-4E95-B4C5-484346BE50C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3A69AC-4BC9-4539-BAE9-EDE939AA986D}"/>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41573AC3-83AA-4F12-BE70-092F462BDB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A8382B-1076-4AC8-A7D2-4A7DB5835C46}"/>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95738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E867C1-5CE5-4AE2-A247-A5F18FAAE35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13A306-28D8-42C8-B2AE-C0D0C535946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DCAAD6-FE32-4B49-8016-57847020AD63}"/>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DADDF1A8-1097-48F1-AD32-93C3F3422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97DB07-9933-4E23-BC55-3FB3F7BE9FE4}"/>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39935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7A5CA-E4AB-45B2-9CCF-CCFA20DA9C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335EB6-CF86-4A22-97EC-5A6798ED547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DDFF9E-94C6-4D33-9AB2-948B5F3983EC}"/>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D0D00A24-949E-40EE-B7B3-45121C157F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9D390B-49BD-4F39-8977-033BE1F82D39}"/>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293687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C311B-9B5A-4D14-A1B6-4123AE48F3D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80B2D28-B26E-49F9-A693-50E41E63A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0C54F65-D31C-44BC-BF0C-7EB4F8B72EE0}"/>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A6BC22B7-CF1C-451F-B4FA-3CA95D6C65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0BFA05-2FD5-40B9-ABF9-DC7CB80005F7}"/>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110076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FBCE3-C963-4C75-9857-BA48F6596F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310373-524E-4E5B-AD9E-D70FC05717F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9DA6D27-6626-4A26-8A77-13F864E92D1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A82BD20-5771-4372-AED8-D6338B36812F}"/>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6" name="Espace réservé du pied de page 5">
            <a:extLst>
              <a:ext uri="{FF2B5EF4-FFF2-40B4-BE49-F238E27FC236}">
                <a16:creationId xmlns:a16="http://schemas.microsoft.com/office/drawing/2014/main" id="{07262B62-1B92-4BA7-800C-4A1AD8067D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DA9891-968F-4BEE-9717-C8C398D490D3}"/>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47656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A0A14-B495-4D74-AA30-5DA40178800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7A87E9-94EE-4E92-8B3A-0D903A884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6A3C4B3-46DD-43A6-8BAC-6E0142D69FD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CE2D849-5134-42DE-A08A-16CBFF3F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C68BEFE-6D60-41D1-8A18-FB2B8824F8D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926943F-A14B-4EC0-9548-794EFEF137EF}"/>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8" name="Espace réservé du pied de page 7">
            <a:extLst>
              <a:ext uri="{FF2B5EF4-FFF2-40B4-BE49-F238E27FC236}">
                <a16:creationId xmlns:a16="http://schemas.microsoft.com/office/drawing/2014/main" id="{1F13734F-4D9E-448A-97A5-CDAB57450EB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FE9F8-6F56-4FBD-A414-65BC9479D10D}"/>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299065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C65DF-EEDB-46CB-98CB-A11753B586F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772D7BB-82B5-45B9-96B4-679A71691B39}"/>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4" name="Espace réservé du pied de page 3">
            <a:extLst>
              <a:ext uri="{FF2B5EF4-FFF2-40B4-BE49-F238E27FC236}">
                <a16:creationId xmlns:a16="http://schemas.microsoft.com/office/drawing/2014/main" id="{D3083D3F-BD73-4F36-B8E9-14CAFB9EB66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3DA9D7B-1BEA-42D1-8B7A-2F5DE6DEA0CF}"/>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153232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03E597-E89E-4531-8FC7-0CD19D76EABC}"/>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3" name="Espace réservé du pied de page 2">
            <a:extLst>
              <a:ext uri="{FF2B5EF4-FFF2-40B4-BE49-F238E27FC236}">
                <a16:creationId xmlns:a16="http://schemas.microsoft.com/office/drawing/2014/main" id="{F6F8D49B-17AB-4317-98FD-AAF40851A9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88B6B1E-C842-49CC-92DD-8E1FED288E69}"/>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23641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A72DD-AC06-4AD0-8277-B92B854F2F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EF45DD-10C9-4CAF-9C97-8E8E52523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605C0A-448D-4196-817F-D3200D53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2C6B116-9D93-4AA9-8584-A62F56936C13}"/>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6" name="Espace réservé du pied de page 5">
            <a:extLst>
              <a:ext uri="{FF2B5EF4-FFF2-40B4-BE49-F238E27FC236}">
                <a16:creationId xmlns:a16="http://schemas.microsoft.com/office/drawing/2014/main" id="{D85AC7E4-1AFE-4147-98D8-F0F50D4B8B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A5BD8B-EAD1-4CCC-A6B8-784016FAF80B}"/>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114798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B7173-EDE5-4CD4-A658-A6F5235435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90393B-FF24-4BB2-8615-E3D5E10AD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3473CB-FAC8-4A9D-9D7F-838C35A5E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E045033-1151-43B8-B0D9-E3ACA23F894E}"/>
              </a:ext>
            </a:extLst>
          </p:cNvPr>
          <p:cNvSpPr>
            <a:spLocks noGrp="1"/>
          </p:cNvSpPr>
          <p:nvPr>
            <p:ph type="dt" sz="half" idx="10"/>
          </p:nvPr>
        </p:nvSpPr>
        <p:spPr/>
        <p:txBody>
          <a:bodyPr/>
          <a:lstStyle/>
          <a:p>
            <a:fld id="{6D1D060C-BD6C-4A6D-9769-5229C239FC7E}" type="datetimeFigureOut">
              <a:rPr lang="fr-FR" smtClean="0"/>
              <a:t>07/02/2023</a:t>
            </a:fld>
            <a:endParaRPr lang="fr-FR"/>
          </a:p>
        </p:txBody>
      </p:sp>
      <p:sp>
        <p:nvSpPr>
          <p:cNvPr id="6" name="Espace réservé du pied de page 5">
            <a:extLst>
              <a:ext uri="{FF2B5EF4-FFF2-40B4-BE49-F238E27FC236}">
                <a16:creationId xmlns:a16="http://schemas.microsoft.com/office/drawing/2014/main" id="{780585BC-1215-4E2B-AAAD-A63A45B070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4D2814-7A08-4BB7-A624-61A4B420C8A6}"/>
              </a:ext>
            </a:extLst>
          </p:cNvPr>
          <p:cNvSpPr>
            <a:spLocks noGrp="1"/>
          </p:cNvSpPr>
          <p:nvPr>
            <p:ph type="sldNum" sz="quarter" idx="12"/>
          </p:nvPr>
        </p:nvSpPr>
        <p:spPr/>
        <p:txBody>
          <a:bodyPr/>
          <a:lstStyle/>
          <a:p>
            <a:fld id="{96371B85-95AC-4AE9-A51C-BE7C3B76C291}" type="slidenum">
              <a:rPr lang="fr-FR" smtClean="0"/>
              <a:t>‹N°›</a:t>
            </a:fld>
            <a:endParaRPr lang="fr-FR"/>
          </a:p>
        </p:txBody>
      </p:sp>
    </p:spTree>
    <p:extLst>
      <p:ext uri="{BB962C8B-B14F-4D97-AF65-F5344CB8AC3E}">
        <p14:creationId xmlns:p14="http://schemas.microsoft.com/office/powerpoint/2010/main" val="11122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80825E-5460-4CAE-9BDF-3E71090F4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1788FF-154C-4DB1-B24A-6B9BCD59F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D548B8-D04F-42A5-8DCF-B34119D1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D060C-BD6C-4A6D-9769-5229C239FC7E}" type="datetimeFigureOut">
              <a:rPr lang="fr-FR" smtClean="0"/>
              <a:t>07/02/2023</a:t>
            </a:fld>
            <a:endParaRPr lang="fr-FR"/>
          </a:p>
        </p:txBody>
      </p:sp>
      <p:sp>
        <p:nvSpPr>
          <p:cNvPr id="5" name="Espace réservé du pied de page 4">
            <a:extLst>
              <a:ext uri="{FF2B5EF4-FFF2-40B4-BE49-F238E27FC236}">
                <a16:creationId xmlns:a16="http://schemas.microsoft.com/office/drawing/2014/main" id="{CC7A295D-78DC-4BE2-BB9D-536BC8389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9CB0AE-92C6-460D-89A6-6BF293FBD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71B85-95AC-4AE9-A51C-BE7C3B76C291}" type="slidenum">
              <a:rPr lang="fr-FR" smtClean="0"/>
              <a:t>‹N°›</a:t>
            </a:fld>
            <a:endParaRPr lang="fr-FR"/>
          </a:p>
        </p:txBody>
      </p:sp>
    </p:spTree>
    <p:extLst>
      <p:ext uri="{BB962C8B-B14F-4D97-AF65-F5344CB8AC3E}">
        <p14:creationId xmlns:p14="http://schemas.microsoft.com/office/powerpoint/2010/main" val="82254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francebleu.fr/archives/emissions/l-invite-de-france-bleu-perigord-0?p=3" TargetMode="External"/><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hyperlink" Target="https://fb.watch/fdJanFDcJ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vaillant@dordogne.f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mailto:contact@adil24.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66216-B118-43DD-B1E7-6597ED42203D}"/>
              </a:ext>
            </a:extLst>
          </p:cNvPr>
          <p:cNvSpPr>
            <a:spLocks noGrp="1"/>
          </p:cNvSpPr>
          <p:nvPr>
            <p:ph type="title"/>
          </p:nvPr>
        </p:nvSpPr>
        <p:spPr>
          <a:xfrm>
            <a:off x="707136" y="585217"/>
            <a:ext cx="10722864" cy="2609087"/>
          </a:xfrm>
        </p:spPr>
        <p:txBody>
          <a:bodyPr>
            <a:normAutofit fontScale="90000"/>
          </a:bodyPr>
          <a:lstStyle/>
          <a:p>
            <a:pPr algn="ctr"/>
            <a:r>
              <a:rPr lang="fr-FR" b="1" dirty="0" smtClean="0">
                <a:solidFill>
                  <a:srgbClr val="C00000"/>
                </a:solidFill>
              </a:rPr>
              <a:t/>
            </a:r>
            <a:br>
              <a:rPr lang="fr-FR" b="1" dirty="0" smtClean="0">
                <a:solidFill>
                  <a:srgbClr val="C00000"/>
                </a:solidFill>
              </a:rPr>
            </a:br>
            <a:r>
              <a:rPr lang="fr-FR" b="1" dirty="0" smtClean="0">
                <a:solidFill>
                  <a:srgbClr val="C00000"/>
                </a:solidFill>
              </a:rPr>
              <a:t/>
            </a:r>
            <a:br>
              <a:rPr lang="fr-FR" b="1" dirty="0" smtClean="0">
                <a:solidFill>
                  <a:srgbClr val="C00000"/>
                </a:solidFill>
              </a:rPr>
            </a:br>
            <a:r>
              <a:rPr lang="fr-FR" b="1" dirty="0" smtClean="0">
                <a:solidFill>
                  <a:srgbClr val="C00000"/>
                </a:solidFill>
              </a:rPr>
              <a:t>Plateforme </a:t>
            </a:r>
            <a:r>
              <a:rPr lang="fr-FR" b="1" dirty="0">
                <a:solidFill>
                  <a:srgbClr val="C00000"/>
                </a:solidFill>
              </a:rPr>
              <a:t>de rénovation énergétique  </a:t>
            </a:r>
            <a:br>
              <a:rPr lang="fr-FR" b="1" dirty="0">
                <a:solidFill>
                  <a:srgbClr val="C00000"/>
                </a:solidFill>
              </a:rPr>
            </a:br>
            <a:r>
              <a:rPr lang="fr-FR" b="1" dirty="0" smtClean="0">
                <a:solidFill>
                  <a:srgbClr val="C00000"/>
                </a:solidFill>
              </a:rPr>
              <a:t>Dordogne-Périgord</a:t>
            </a:r>
            <a:br>
              <a:rPr lang="fr-FR" b="1" dirty="0" smtClean="0">
                <a:solidFill>
                  <a:srgbClr val="C00000"/>
                </a:solidFill>
              </a:rPr>
            </a:br>
            <a:r>
              <a:rPr lang="fr-FR" b="1" dirty="0" smtClean="0">
                <a:solidFill>
                  <a:srgbClr val="C00000"/>
                </a:solidFill>
              </a:rPr>
              <a:t> </a:t>
            </a:r>
            <a:r>
              <a:rPr lang="fr-FR" sz="3100" b="1" dirty="0" smtClean="0"/>
              <a:t>A</a:t>
            </a:r>
            <a:r>
              <a:rPr lang="fr-FR" sz="2700" b="1" dirty="0" smtClean="0"/>
              <a:t>nnée 2 de la plateforme portée par </a:t>
            </a:r>
            <a:r>
              <a:rPr lang="fr-FR" sz="2700" b="1" dirty="0"/>
              <a:t>le CD24</a:t>
            </a:r>
            <a:br>
              <a:rPr lang="fr-FR" sz="2700" b="1" dirty="0"/>
            </a:br>
            <a:r>
              <a:rPr lang="fr-FR" sz="2700" b="1" dirty="0" smtClean="0"/>
              <a:t>Année 3 </a:t>
            </a:r>
            <a:r>
              <a:rPr lang="fr-FR" sz="2700" b="1" dirty="0"/>
              <a:t>de la </a:t>
            </a:r>
            <a:r>
              <a:rPr lang="fr-FR" sz="2700" b="1" dirty="0" smtClean="0"/>
              <a:t>plateforme</a:t>
            </a:r>
            <a:r>
              <a:rPr lang="fr-FR" b="1" dirty="0" smtClean="0">
                <a:solidFill>
                  <a:srgbClr val="C00000"/>
                </a:solidFill>
              </a:rPr>
              <a:t/>
            </a:r>
            <a:br>
              <a:rPr lang="fr-FR" b="1" dirty="0" smtClean="0">
                <a:solidFill>
                  <a:srgbClr val="C00000"/>
                </a:solidFill>
              </a:rPr>
            </a:br>
            <a:r>
              <a:rPr lang="fr-FR" b="1" dirty="0">
                <a:solidFill>
                  <a:srgbClr val="C00000"/>
                </a:solidFill>
              </a:rPr>
              <a:t/>
            </a:r>
            <a:br>
              <a:rPr lang="fr-FR" b="1" dirty="0">
                <a:solidFill>
                  <a:srgbClr val="C00000"/>
                </a:solidFill>
              </a:rPr>
            </a:br>
            <a:r>
              <a:rPr lang="fr-FR" sz="3600" b="1" dirty="0" smtClean="0">
                <a:solidFill>
                  <a:srgbClr val="C00000"/>
                </a:solidFill>
              </a:rPr>
              <a:t>1er </a:t>
            </a:r>
            <a:r>
              <a:rPr lang="fr-FR" sz="3600" b="1" dirty="0">
                <a:solidFill>
                  <a:srgbClr val="C00000"/>
                </a:solidFill>
              </a:rPr>
              <a:t>COPIL du </a:t>
            </a:r>
            <a:r>
              <a:rPr lang="fr-FR" sz="3600" b="1" dirty="0" smtClean="0">
                <a:solidFill>
                  <a:srgbClr val="C00000"/>
                </a:solidFill>
              </a:rPr>
              <a:t>6 février 2023</a:t>
            </a:r>
            <a:endParaRPr lang="fr-FR" sz="3600" b="1" dirty="0">
              <a:solidFill>
                <a:srgbClr val="C00000"/>
              </a:solidFill>
            </a:endParaRPr>
          </a:p>
        </p:txBody>
      </p:sp>
      <p:pic>
        <p:nvPicPr>
          <p:cNvPr id="4" name="Image 3">
            <a:extLst>
              <a:ext uri="{FF2B5EF4-FFF2-40B4-BE49-F238E27FC236}">
                <a16:creationId xmlns:a16="http://schemas.microsoft.com/office/drawing/2014/main" id="{47F9E0AC-CA29-4DF3-A983-8E183F8558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0984" y="5373440"/>
            <a:ext cx="1894393" cy="923536"/>
          </a:xfrm>
          <a:prstGeom prst="rect">
            <a:avLst/>
          </a:prstGeom>
          <a:noFill/>
          <a:ln>
            <a:noFill/>
          </a:ln>
        </p:spPr>
      </p:pic>
      <p:pic>
        <p:nvPicPr>
          <p:cNvPr id="5" name="Image 4">
            <a:extLst>
              <a:ext uri="{FF2B5EF4-FFF2-40B4-BE49-F238E27FC236}">
                <a16:creationId xmlns:a16="http://schemas.microsoft.com/office/drawing/2014/main" id="{85953FCE-77AB-4886-9878-E9704F3963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74295" y="4770753"/>
            <a:ext cx="2752725" cy="1400175"/>
          </a:xfrm>
          <a:prstGeom prst="rect">
            <a:avLst/>
          </a:prstGeom>
          <a:noFill/>
          <a:ln>
            <a:noFill/>
          </a:ln>
        </p:spPr>
      </p:pic>
      <p:pic>
        <p:nvPicPr>
          <p:cNvPr id="6" name="Image 5">
            <a:extLst>
              <a:ext uri="{FF2B5EF4-FFF2-40B4-BE49-F238E27FC236}">
                <a16:creationId xmlns:a16="http://schemas.microsoft.com/office/drawing/2014/main" id="{F365CD7D-2A66-404E-8A7A-DE986D5C85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30669" y="5470840"/>
            <a:ext cx="1714500" cy="826135"/>
          </a:xfrm>
          <a:prstGeom prst="rect">
            <a:avLst/>
          </a:prstGeom>
          <a:noFill/>
          <a:ln>
            <a:noFill/>
          </a:ln>
        </p:spPr>
      </p:pic>
      <p:pic>
        <p:nvPicPr>
          <p:cNvPr id="8" name="Image 7" descr="ADIL 24">
            <a:extLst>
              <a:ext uri="{FF2B5EF4-FFF2-40B4-BE49-F238E27FC236}">
                <a16:creationId xmlns:a16="http://schemas.microsoft.com/office/drawing/2014/main" id="{E54610FC-B468-4A30-9A58-FD7A4482B4A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67186" y="5470840"/>
            <a:ext cx="914400" cy="733425"/>
          </a:xfrm>
          <a:prstGeom prst="rect">
            <a:avLst/>
          </a:prstGeom>
          <a:noFill/>
          <a:ln>
            <a:noFill/>
          </a:ln>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1353" y="4063108"/>
            <a:ext cx="1724826" cy="1121636"/>
          </a:xfrm>
          <a:prstGeom prst="rect">
            <a:avLst/>
          </a:prstGeom>
        </p:spPr>
      </p:pic>
      <p:pic>
        <p:nvPicPr>
          <p:cNvPr id="9" name="Imag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509408" y="4016097"/>
            <a:ext cx="1287152" cy="1287152"/>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4689" y="4203790"/>
            <a:ext cx="1724025" cy="828675"/>
          </a:xfrm>
          <a:prstGeom prst="rect">
            <a:avLst/>
          </a:prstGeom>
        </p:spPr>
      </p:pic>
    </p:spTree>
    <p:extLst>
      <p:ext uri="{BB962C8B-B14F-4D97-AF65-F5344CB8AC3E}">
        <p14:creationId xmlns:p14="http://schemas.microsoft.com/office/powerpoint/2010/main" val="112900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967" y="473825"/>
            <a:ext cx="10264832" cy="723208"/>
          </a:xfrm>
        </p:spPr>
        <p:txBody>
          <a:bodyPr>
            <a:normAutofit/>
          </a:bodyPr>
          <a:lstStyle/>
          <a:p>
            <a:r>
              <a:rPr lang="fr-FR" dirty="0" smtClean="0">
                <a:solidFill>
                  <a:srgbClr val="C00000"/>
                </a:solidFill>
              </a:rPr>
              <a:t>		Evolution des actes par EPCI</a:t>
            </a:r>
            <a:endParaRPr lang="fr-FR" dirty="0">
              <a:solidFill>
                <a:srgbClr val="C00000"/>
              </a:solidFill>
            </a:endParaRPr>
          </a:p>
        </p:txBody>
      </p:sp>
      <p:pic>
        <p:nvPicPr>
          <p:cNvPr id="4" name="Espace réservé du contenu 3"/>
          <p:cNvPicPr>
            <a:picLocks noGrp="1" noChangeAspect="1"/>
          </p:cNvPicPr>
          <p:nvPr>
            <p:ph idx="1"/>
          </p:nvPr>
        </p:nvPicPr>
        <p:blipFill>
          <a:blip r:embed="rId3"/>
          <a:stretch>
            <a:fillRect/>
          </a:stretch>
        </p:blipFill>
        <p:spPr>
          <a:xfrm>
            <a:off x="978347" y="1698171"/>
            <a:ext cx="9280078" cy="3610099"/>
          </a:xfrm>
          <a:prstGeom prst="rect">
            <a:avLst/>
          </a:prstGeom>
        </p:spPr>
      </p:pic>
      <p:pic>
        <p:nvPicPr>
          <p:cNvPr id="5" name="Image 4"/>
          <p:cNvPicPr>
            <a:picLocks noChangeAspect="1"/>
          </p:cNvPicPr>
          <p:nvPr/>
        </p:nvPicPr>
        <p:blipFill>
          <a:blip r:embed="rId4"/>
          <a:stretch>
            <a:fillRect/>
          </a:stretch>
        </p:blipFill>
        <p:spPr>
          <a:xfrm>
            <a:off x="5556239" y="6048835"/>
            <a:ext cx="6108721" cy="713294"/>
          </a:xfrm>
          <a:prstGeom prst="rect">
            <a:avLst/>
          </a:prstGeom>
        </p:spPr>
      </p:pic>
    </p:spTree>
    <p:extLst>
      <p:ext uri="{BB962C8B-B14F-4D97-AF65-F5344CB8AC3E}">
        <p14:creationId xmlns:p14="http://schemas.microsoft.com/office/powerpoint/2010/main" val="372160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913" y="105634"/>
            <a:ext cx="10515600" cy="1325563"/>
          </a:xfrm>
        </p:spPr>
        <p:txBody>
          <a:bodyPr>
            <a:normAutofit/>
          </a:bodyPr>
          <a:lstStyle/>
          <a:p>
            <a:r>
              <a:rPr lang="fr-FR" sz="3600" dirty="0" smtClean="0">
                <a:solidFill>
                  <a:srgbClr val="C00000"/>
                </a:solidFill>
              </a:rPr>
              <a:t>Evolution </a:t>
            </a:r>
            <a:r>
              <a:rPr lang="fr-FR" sz="3600" dirty="0">
                <a:solidFill>
                  <a:srgbClr val="C00000"/>
                </a:solidFill>
              </a:rPr>
              <a:t>des travaux par EPCI (MPR et MPR sérénité)</a:t>
            </a:r>
          </a:p>
        </p:txBody>
      </p:sp>
      <p:pic>
        <p:nvPicPr>
          <p:cNvPr id="5" name="Image 4"/>
          <p:cNvPicPr>
            <a:picLocks noChangeAspect="1"/>
          </p:cNvPicPr>
          <p:nvPr/>
        </p:nvPicPr>
        <p:blipFill>
          <a:blip r:embed="rId3"/>
          <a:stretch>
            <a:fillRect/>
          </a:stretch>
        </p:blipFill>
        <p:spPr>
          <a:xfrm>
            <a:off x="5556239" y="6048835"/>
            <a:ext cx="6108721" cy="713294"/>
          </a:xfrm>
          <a:prstGeom prst="rect">
            <a:avLst/>
          </a:prstGeom>
        </p:spPr>
      </p:pic>
      <p:pic>
        <p:nvPicPr>
          <p:cNvPr id="6" name="Espace réservé du contenu 5"/>
          <p:cNvPicPr>
            <a:picLocks noGrp="1" noChangeAspect="1"/>
          </p:cNvPicPr>
          <p:nvPr>
            <p:ph idx="1"/>
          </p:nvPr>
        </p:nvPicPr>
        <p:blipFill>
          <a:blip r:embed="rId4"/>
          <a:stretch>
            <a:fillRect/>
          </a:stretch>
        </p:blipFill>
        <p:spPr>
          <a:xfrm>
            <a:off x="1309096" y="999744"/>
            <a:ext cx="8256683" cy="5177219"/>
          </a:xfrm>
          <a:prstGeom prst="rect">
            <a:avLst/>
          </a:prstGeom>
        </p:spPr>
      </p:pic>
    </p:spTree>
    <p:extLst>
      <p:ext uri="{BB962C8B-B14F-4D97-AF65-F5344CB8AC3E}">
        <p14:creationId xmlns:p14="http://schemas.microsoft.com/office/powerpoint/2010/main" val="184767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9492"/>
            <a:ext cx="10515600" cy="1325563"/>
          </a:xfrm>
        </p:spPr>
        <p:txBody>
          <a:bodyPr/>
          <a:lstStyle/>
          <a:p>
            <a:r>
              <a:rPr lang="fr-FR" dirty="0">
                <a:solidFill>
                  <a:srgbClr val="C00000"/>
                </a:solidFill>
              </a:rPr>
              <a:t>L’accueil des ménages et leur suivi</a:t>
            </a:r>
          </a:p>
        </p:txBody>
      </p:sp>
      <p:sp>
        <p:nvSpPr>
          <p:cNvPr id="3" name="Espace réservé du contenu 2"/>
          <p:cNvSpPr>
            <a:spLocks noGrp="1"/>
          </p:cNvSpPr>
          <p:nvPr>
            <p:ph idx="1"/>
          </p:nvPr>
        </p:nvSpPr>
        <p:spPr>
          <a:xfrm>
            <a:off x="838200" y="1261954"/>
            <a:ext cx="10515600" cy="4351338"/>
          </a:xfrm>
        </p:spPr>
        <p:txBody>
          <a:bodyPr/>
          <a:lstStyle/>
          <a:p>
            <a:pPr marL="0" indent="0" algn="ctr">
              <a:buNone/>
            </a:pPr>
            <a:r>
              <a:rPr lang="fr-FR" dirty="0">
                <a:solidFill>
                  <a:srgbClr val="FF0000"/>
                </a:solidFill>
              </a:rPr>
              <a:t>La saisie d’un acte A1 dans SARENOV</a:t>
            </a:r>
          </a:p>
        </p:txBody>
      </p:sp>
      <p:pic>
        <p:nvPicPr>
          <p:cNvPr id="4" name="Image 3"/>
          <p:cNvPicPr>
            <a:picLocks noChangeAspect="1"/>
          </p:cNvPicPr>
          <p:nvPr/>
        </p:nvPicPr>
        <p:blipFill>
          <a:blip r:embed="rId3"/>
          <a:stretch>
            <a:fillRect/>
          </a:stretch>
        </p:blipFill>
        <p:spPr>
          <a:xfrm>
            <a:off x="1766743" y="1848156"/>
            <a:ext cx="8658514" cy="4661965"/>
          </a:xfrm>
          <a:prstGeom prst="rect">
            <a:avLst/>
          </a:prstGeom>
        </p:spPr>
      </p:pic>
    </p:spTree>
    <p:extLst>
      <p:ext uri="{BB962C8B-B14F-4D97-AF65-F5344CB8AC3E}">
        <p14:creationId xmlns:p14="http://schemas.microsoft.com/office/powerpoint/2010/main" val="237647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1524" y="1550016"/>
            <a:ext cx="10535585" cy="4626946"/>
          </a:xfrm>
        </p:spPr>
        <p:txBody>
          <a:bodyPr>
            <a:normAutofit/>
          </a:bodyPr>
          <a:lstStyle/>
          <a:p>
            <a:pPr marL="0" indent="0" algn="just">
              <a:spcBef>
                <a:spcPts val="600"/>
              </a:spcBef>
              <a:spcAft>
                <a:spcPts val="600"/>
              </a:spcAft>
              <a:buNone/>
            </a:pPr>
            <a:r>
              <a:rPr lang="fr-FR" sz="2400" dirty="0">
                <a:solidFill>
                  <a:schemeClr val="tx1">
                    <a:lumMod val="95000"/>
                    <a:lumOff val="5000"/>
                  </a:schemeClr>
                </a:solidFill>
              </a:rPr>
              <a:t>La plateforme permet de donner un </a:t>
            </a:r>
            <a:r>
              <a:rPr lang="fr-FR" sz="2400" dirty="0">
                <a:solidFill>
                  <a:srgbClr val="C00000"/>
                </a:solidFill>
              </a:rPr>
              <a:t>premier niveau d’information </a:t>
            </a:r>
            <a:r>
              <a:rPr lang="fr-FR" sz="2400" dirty="0">
                <a:solidFill>
                  <a:schemeClr val="tx1">
                    <a:lumMod val="95000"/>
                    <a:lumOff val="5000"/>
                  </a:schemeClr>
                </a:solidFill>
              </a:rPr>
              <a:t>pour </a:t>
            </a:r>
            <a:r>
              <a:rPr lang="fr-FR" sz="2400" dirty="0">
                <a:solidFill>
                  <a:srgbClr val="C00000"/>
                </a:solidFill>
              </a:rPr>
              <a:t>tous les publics </a:t>
            </a:r>
            <a:r>
              <a:rPr lang="fr-FR" sz="2400" dirty="0">
                <a:solidFill>
                  <a:schemeClr val="tx1">
                    <a:lumMod val="95000"/>
                    <a:lumOff val="5000"/>
                  </a:schemeClr>
                </a:solidFill>
              </a:rPr>
              <a:t>et de les </a:t>
            </a:r>
            <a:r>
              <a:rPr lang="fr-FR" sz="2400" dirty="0">
                <a:solidFill>
                  <a:srgbClr val="C00000"/>
                </a:solidFill>
              </a:rPr>
              <a:t>conseiller</a:t>
            </a:r>
            <a:r>
              <a:rPr lang="fr-FR" sz="2400" dirty="0">
                <a:solidFill>
                  <a:schemeClr val="tx1">
                    <a:lumMod val="95000"/>
                    <a:lumOff val="5000"/>
                  </a:schemeClr>
                </a:solidFill>
              </a:rPr>
              <a:t> et de les </a:t>
            </a:r>
            <a:r>
              <a:rPr lang="fr-FR" sz="2400" dirty="0">
                <a:solidFill>
                  <a:srgbClr val="C00000"/>
                </a:solidFill>
              </a:rPr>
              <a:t>accompagner</a:t>
            </a:r>
            <a:r>
              <a:rPr lang="fr-FR" sz="2400" dirty="0">
                <a:solidFill>
                  <a:schemeClr val="tx1">
                    <a:lumMod val="95000"/>
                    <a:lumOff val="5000"/>
                  </a:schemeClr>
                </a:solidFill>
              </a:rPr>
              <a:t> dans leurs projets sur tout le territoire (même en présence d’une OPAH/PIG).</a:t>
            </a:r>
          </a:p>
          <a:p>
            <a:pPr marL="0" indent="0" algn="just">
              <a:spcBef>
                <a:spcPts val="600"/>
              </a:spcBef>
              <a:spcAft>
                <a:spcPts val="600"/>
              </a:spcAft>
              <a:buNone/>
            </a:pPr>
            <a:r>
              <a:rPr lang="fr-FR" sz="2400" b="1" dirty="0">
                <a:solidFill>
                  <a:srgbClr val="C00000"/>
                </a:solidFill>
              </a:rPr>
              <a:t>La plateforme est la porte d’entrée de France </a:t>
            </a:r>
            <a:r>
              <a:rPr lang="fr-FR" sz="2400" b="1" dirty="0" err="1">
                <a:solidFill>
                  <a:srgbClr val="C00000"/>
                </a:solidFill>
              </a:rPr>
              <a:t>Renov</a:t>
            </a:r>
            <a:r>
              <a:rPr lang="fr-FR" sz="2400" b="1" dirty="0">
                <a:solidFill>
                  <a:srgbClr val="C00000"/>
                </a:solidFill>
              </a:rPr>
              <a:t>’ sur son territoire</a:t>
            </a:r>
          </a:p>
          <a:p>
            <a:pPr marL="0" indent="0" algn="just">
              <a:spcBef>
                <a:spcPts val="600"/>
              </a:spcBef>
              <a:spcAft>
                <a:spcPts val="600"/>
              </a:spcAft>
              <a:buNone/>
            </a:pPr>
            <a:r>
              <a:rPr lang="fr-FR" sz="2400" dirty="0">
                <a:solidFill>
                  <a:schemeClr val="tx1">
                    <a:lumMod val="95000"/>
                    <a:lumOff val="5000"/>
                  </a:schemeClr>
                </a:solidFill>
              </a:rPr>
              <a:t>En fonction des dispositifs, les ménages sont </a:t>
            </a:r>
            <a:r>
              <a:rPr lang="fr-FR" sz="2400" dirty="0">
                <a:solidFill>
                  <a:srgbClr val="C00000"/>
                </a:solidFill>
              </a:rPr>
              <a:t>orientés</a:t>
            </a:r>
            <a:r>
              <a:rPr lang="fr-FR" sz="2400" dirty="0">
                <a:solidFill>
                  <a:schemeClr val="tx1">
                    <a:lumMod val="95000"/>
                    <a:lumOff val="5000"/>
                  </a:schemeClr>
                </a:solidFill>
              </a:rPr>
              <a:t> : </a:t>
            </a:r>
          </a:p>
          <a:p>
            <a:pPr algn="just">
              <a:spcBef>
                <a:spcPts val="600"/>
              </a:spcBef>
              <a:spcAft>
                <a:spcPts val="600"/>
              </a:spcAft>
              <a:buFont typeface="Webdings" panose="05030102010509060703" pitchFamily="18" charset="2"/>
              <a:buChar char="4"/>
            </a:pPr>
            <a:r>
              <a:rPr lang="fr-FR" sz="2400" dirty="0">
                <a:solidFill>
                  <a:schemeClr val="tx1">
                    <a:lumMod val="95000"/>
                    <a:lumOff val="5000"/>
                  </a:schemeClr>
                </a:solidFill>
              </a:rPr>
              <a:t>vers les opérateurs ANAH (OPAH/PIG): dossiers </a:t>
            </a:r>
            <a:r>
              <a:rPr lang="fr-FR" sz="2400" dirty="0" err="1">
                <a:solidFill>
                  <a:schemeClr val="tx1">
                    <a:lumMod val="95000"/>
                    <a:lumOff val="5000"/>
                  </a:schemeClr>
                </a:solidFill>
              </a:rPr>
              <a:t>MaPrimeRénov</a:t>
            </a:r>
            <a:r>
              <a:rPr lang="fr-FR" sz="2400" dirty="0">
                <a:solidFill>
                  <a:schemeClr val="tx1">
                    <a:lumMod val="95000"/>
                    <a:lumOff val="5000"/>
                  </a:schemeClr>
                </a:solidFill>
              </a:rPr>
              <a:t>’ Sérénité</a:t>
            </a:r>
          </a:p>
          <a:p>
            <a:pPr algn="just">
              <a:spcBef>
                <a:spcPts val="600"/>
              </a:spcBef>
              <a:spcAft>
                <a:spcPts val="600"/>
              </a:spcAft>
              <a:buFont typeface="Webdings" panose="05030102010509060703" pitchFamily="18" charset="2"/>
              <a:buChar char="4"/>
            </a:pPr>
            <a:r>
              <a:rPr lang="fr-FR" sz="2400" dirty="0">
                <a:solidFill>
                  <a:schemeClr val="tx1">
                    <a:lumMod val="95000"/>
                    <a:lumOff val="5000"/>
                  </a:schemeClr>
                </a:solidFill>
              </a:rPr>
              <a:t>vers la plateforme internet Ma Prime </a:t>
            </a:r>
            <a:r>
              <a:rPr lang="fr-FR" sz="2400" dirty="0" err="1">
                <a:solidFill>
                  <a:schemeClr val="tx1">
                    <a:lumMod val="95000"/>
                    <a:lumOff val="5000"/>
                  </a:schemeClr>
                </a:solidFill>
              </a:rPr>
              <a:t>Renov</a:t>
            </a:r>
            <a:r>
              <a:rPr lang="fr-FR" sz="2400" dirty="0">
                <a:solidFill>
                  <a:schemeClr val="tx1">
                    <a:lumMod val="95000"/>
                    <a:lumOff val="5000"/>
                  </a:schemeClr>
                </a:solidFill>
              </a:rPr>
              <a:t> </a:t>
            </a:r>
          </a:p>
          <a:p>
            <a:pPr marL="0" indent="0" algn="just">
              <a:spcBef>
                <a:spcPts val="600"/>
              </a:spcBef>
              <a:spcAft>
                <a:spcPts val="600"/>
              </a:spcAft>
              <a:buNone/>
            </a:pPr>
            <a:r>
              <a:rPr lang="fr-FR" sz="2400" b="1" dirty="0">
                <a:solidFill>
                  <a:srgbClr val="C00000"/>
                </a:solidFill>
              </a:rPr>
              <a:t>La plateforme oriente vers les opérateurs ANAH pour une prise en charge des demandes pré-renseignées sur le site MonProjetAnah</a:t>
            </a:r>
          </a:p>
          <a:p>
            <a:pPr marL="0" indent="0">
              <a:spcAft>
                <a:spcPts val="1200"/>
              </a:spcAft>
              <a:buNone/>
            </a:pPr>
            <a:endParaRPr lang="fr-FR" dirty="0"/>
          </a:p>
        </p:txBody>
      </p:sp>
      <p:sp>
        <p:nvSpPr>
          <p:cNvPr id="4" name="ZoneTexte 3"/>
          <p:cNvSpPr txBox="1"/>
          <p:nvPr/>
        </p:nvSpPr>
        <p:spPr>
          <a:xfrm>
            <a:off x="856211" y="598516"/>
            <a:ext cx="10341033" cy="707886"/>
          </a:xfrm>
          <a:prstGeom prst="rect">
            <a:avLst/>
          </a:prstGeom>
          <a:noFill/>
        </p:spPr>
        <p:txBody>
          <a:bodyPr wrap="square" rtlCol="0">
            <a:spAutoFit/>
          </a:bodyPr>
          <a:lstStyle/>
          <a:p>
            <a:pPr algn="ctr"/>
            <a:r>
              <a:rPr lang="fr-FR" sz="4000" dirty="0">
                <a:solidFill>
                  <a:srgbClr val="C00000"/>
                </a:solidFill>
              </a:rPr>
              <a:t>Articulation avec les OPAH et les PIG</a:t>
            </a:r>
          </a:p>
        </p:txBody>
      </p:sp>
      <p:pic>
        <p:nvPicPr>
          <p:cNvPr id="2" name="Image 1"/>
          <p:cNvPicPr>
            <a:picLocks noChangeAspect="1"/>
          </p:cNvPicPr>
          <p:nvPr/>
        </p:nvPicPr>
        <p:blipFill>
          <a:blip r:embed="rId3"/>
          <a:stretch>
            <a:fillRect/>
          </a:stretch>
        </p:blipFill>
        <p:spPr>
          <a:xfrm>
            <a:off x="4775952" y="5823364"/>
            <a:ext cx="6096528" cy="707197"/>
          </a:xfrm>
          <a:prstGeom prst="rect">
            <a:avLst/>
          </a:prstGeom>
        </p:spPr>
      </p:pic>
    </p:spTree>
    <p:extLst>
      <p:ext uri="{BB962C8B-B14F-4D97-AF65-F5344CB8AC3E}">
        <p14:creationId xmlns:p14="http://schemas.microsoft.com/office/powerpoint/2010/main" val="5963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950353" y="316793"/>
            <a:ext cx="8565247" cy="6056114"/>
          </a:xfrm>
        </p:spPr>
      </p:pic>
    </p:spTree>
    <p:extLst>
      <p:ext uri="{BB962C8B-B14F-4D97-AF65-F5344CB8AC3E}">
        <p14:creationId xmlns:p14="http://schemas.microsoft.com/office/powerpoint/2010/main" val="359376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6211" y="1435716"/>
            <a:ext cx="7821065" cy="4626946"/>
          </a:xfrm>
        </p:spPr>
        <p:txBody>
          <a:bodyPr>
            <a:normAutofit lnSpcReduction="10000"/>
          </a:bodyPr>
          <a:lstStyle/>
          <a:p>
            <a:pPr marL="0" indent="0">
              <a:spcAft>
                <a:spcPts val="1200"/>
              </a:spcAft>
              <a:buNone/>
            </a:pPr>
            <a:r>
              <a:rPr lang="fr-FR" sz="2400" b="1" dirty="0">
                <a:solidFill>
                  <a:srgbClr val="C00000"/>
                </a:solidFill>
              </a:rPr>
              <a:t>La plateforme présente lors des manifestations grand public </a:t>
            </a:r>
          </a:p>
          <a:p>
            <a:pPr algn="just">
              <a:spcBef>
                <a:spcPts val="0"/>
              </a:spcBef>
              <a:buFont typeface="Wingdings" panose="05000000000000000000" pitchFamily="2" charset="2"/>
              <a:buChar char="s"/>
            </a:pPr>
            <a:r>
              <a:rPr lang="fr-FR" sz="2000" dirty="0">
                <a:solidFill>
                  <a:schemeClr val="tx1">
                    <a:lumMod val="95000"/>
                    <a:lumOff val="5000"/>
                  </a:schemeClr>
                </a:solidFill>
              </a:rPr>
              <a:t>11/12/13 mars - </a:t>
            </a:r>
            <a:r>
              <a:rPr lang="fr-FR" sz="2000" b="1" dirty="0">
                <a:solidFill>
                  <a:schemeClr val="tx1">
                    <a:lumMod val="95000"/>
                    <a:lumOff val="5000"/>
                  </a:schemeClr>
                </a:solidFill>
              </a:rPr>
              <a:t>Salon de l’Habitat de Périgueux </a:t>
            </a:r>
            <a:r>
              <a:rPr lang="fr-FR" sz="2000" dirty="0">
                <a:solidFill>
                  <a:schemeClr val="tx1">
                    <a:lumMod val="95000"/>
                    <a:lumOff val="5000"/>
                  </a:schemeClr>
                </a:solidFill>
              </a:rPr>
              <a:t>– 3 jours - SOLIHA/CAUE/ADIL</a:t>
            </a:r>
          </a:p>
          <a:p>
            <a:pPr marL="0" indent="0" algn="just">
              <a:spcBef>
                <a:spcPts val="0"/>
              </a:spcBef>
              <a:buNone/>
            </a:pPr>
            <a:r>
              <a:rPr lang="fr-FR" sz="2000" dirty="0">
                <a:solidFill>
                  <a:schemeClr val="tx1">
                    <a:lumMod val="95000"/>
                    <a:lumOff val="5000"/>
                  </a:schemeClr>
                </a:solidFill>
              </a:rPr>
              <a:t>Tenue de stands d’information et de sensibilisation auprès des ménages et des professionnels </a:t>
            </a:r>
          </a:p>
          <a:p>
            <a:pPr algn="just" fontAlgn="base">
              <a:spcBef>
                <a:spcPts val="0"/>
              </a:spcBef>
              <a:buFont typeface="Wingdings" panose="05000000000000000000" pitchFamily="2" charset="2"/>
              <a:buChar char="s"/>
            </a:pPr>
            <a:r>
              <a:rPr lang="fr-FR" sz="2000" dirty="0"/>
              <a:t>6/7/8 Mai – </a:t>
            </a:r>
            <a:r>
              <a:rPr lang="fr-FR" sz="2000" b="1" dirty="0"/>
              <a:t>Foire exposition de Bergerac </a:t>
            </a:r>
            <a:r>
              <a:rPr lang="fr-FR" sz="2000" dirty="0"/>
              <a:t> </a:t>
            </a:r>
            <a:r>
              <a:rPr lang="fr-FR" sz="2000" dirty="0">
                <a:solidFill>
                  <a:schemeClr val="tx1">
                    <a:lumMod val="95000"/>
                    <a:lumOff val="5000"/>
                  </a:schemeClr>
                </a:solidFill>
              </a:rPr>
              <a:t>- </a:t>
            </a:r>
            <a:r>
              <a:rPr lang="fr-FR" sz="2000" dirty="0" smtClean="0">
                <a:solidFill>
                  <a:schemeClr val="tx1">
                    <a:lumMod val="95000"/>
                    <a:lumOff val="5000"/>
                  </a:schemeClr>
                </a:solidFill>
              </a:rPr>
              <a:t>SOLIHA/ADIL</a:t>
            </a:r>
            <a:endParaRPr lang="fr-FR" sz="2000" dirty="0">
              <a:solidFill>
                <a:schemeClr val="tx1">
                  <a:lumMod val="95000"/>
                  <a:lumOff val="5000"/>
                </a:schemeClr>
              </a:solidFill>
            </a:endParaRPr>
          </a:p>
          <a:p>
            <a:pPr marL="0" indent="0" algn="just">
              <a:spcBef>
                <a:spcPts val="0"/>
              </a:spcBef>
              <a:buNone/>
            </a:pPr>
            <a:r>
              <a:rPr lang="fr-FR" sz="2000" dirty="0">
                <a:solidFill>
                  <a:schemeClr val="tx1">
                    <a:lumMod val="95000"/>
                    <a:lumOff val="5000"/>
                  </a:schemeClr>
                </a:solidFill>
              </a:rPr>
              <a:t>Tenue de stands d’information et de sensibilisation auprès des ménages et des professionnels </a:t>
            </a:r>
          </a:p>
          <a:p>
            <a:pPr algn="just">
              <a:spcBef>
                <a:spcPts val="0"/>
              </a:spcBef>
              <a:buFont typeface="Wingdings" panose="05000000000000000000" pitchFamily="2" charset="2"/>
              <a:buChar char="s"/>
            </a:pPr>
            <a:r>
              <a:rPr lang="fr-FR" sz="2000" dirty="0">
                <a:solidFill>
                  <a:schemeClr val="tx1">
                    <a:lumMod val="95000"/>
                    <a:lumOff val="5000"/>
                  </a:schemeClr>
                </a:solidFill>
              </a:rPr>
              <a:t>5 Juin : Journée de l’environnement à </a:t>
            </a:r>
            <a:r>
              <a:rPr lang="fr-FR" sz="2000" b="1" dirty="0" err="1">
                <a:solidFill>
                  <a:schemeClr val="tx1">
                    <a:lumMod val="95000"/>
                    <a:lumOff val="5000"/>
                  </a:schemeClr>
                </a:solidFill>
              </a:rPr>
              <a:t>Echourgnac</a:t>
            </a:r>
            <a:r>
              <a:rPr lang="fr-FR" sz="2000" b="1" dirty="0">
                <a:solidFill>
                  <a:schemeClr val="tx1">
                    <a:lumMod val="95000"/>
                    <a:lumOff val="5000"/>
                  </a:schemeClr>
                </a:solidFill>
              </a:rPr>
              <a:t> – La Ferme du </a:t>
            </a:r>
            <a:r>
              <a:rPr lang="fr-FR" sz="2000" b="1" dirty="0" err="1">
                <a:solidFill>
                  <a:schemeClr val="tx1">
                    <a:lumMod val="95000"/>
                    <a:lumOff val="5000"/>
                  </a:schemeClr>
                </a:solidFill>
              </a:rPr>
              <a:t>Parcot</a:t>
            </a:r>
            <a:r>
              <a:rPr lang="fr-FR" sz="2000" b="1" dirty="0">
                <a:solidFill>
                  <a:schemeClr val="tx1">
                    <a:lumMod val="95000"/>
                    <a:lumOff val="5000"/>
                  </a:schemeClr>
                </a:solidFill>
              </a:rPr>
              <a:t> Intervention du CAUE </a:t>
            </a:r>
            <a:r>
              <a:rPr lang="fr-FR" sz="2000" dirty="0">
                <a:solidFill>
                  <a:schemeClr val="tx1">
                    <a:lumMod val="95000"/>
                    <a:lumOff val="5000"/>
                  </a:schemeClr>
                </a:solidFill>
              </a:rPr>
              <a:t>sur le thème « patrimoine et Rénovation »</a:t>
            </a:r>
          </a:p>
          <a:p>
            <a:pPr marL="0" indent="0" algn="just">
              <a:spcBef>
                <a:spcPts val="0"/>
              </a:spcBef>
              <a:buNone/>
            </a:pPr>
            <a:r>
              <a:rPr lang="fr-FR" sz="2000" dirty="0">
                <a:sym typeface="Wingdings" panose="05000000000000000000" pitchFamily="2" charset="2"/>
              </a:rPr>
              <a:t>  </a:t>
            </a:r>
            <a:r>
              <a:rPr lang="fr-FR" sz="2000" dirty="0"/>
              <a:t>28 Juin : </a:t>
            </a:r>
            <a:r>
              <a:rPr lang="fr-FR" sz="2000" b="1" dirty="0"/>
              <a:t>rencontre-conférence à Trélissac</a:t>
            </a:r>
            <a:r>
              <a:rPr lang="fr-FR" sz="2000" dirty="0"/>
              <a:t> sur la rénovation énergétique des habitations individuelles</a:t>
            </a:r>
          </a:p>
          <a:p>
            <a:pPr algn="just">
              <a:spcBef>
                <a:spcPts val="0"/>
              </a:spcBef>
              <a:buFont typeface="Wingdings" panose="05000000000000000000" pitchFamily="2" charset="2"/>
              <a:buChar char="s"/>
            </a:pPr>
            <a:r>
              <a:rPr lang="fr-FR" sz="2000" dirty="0" smtClean="0"/>
              <a:t>3 </a:t>
            </a:r>
            <a:r>
              <a:rPr lang="fr-FR" sz="2000" dirty="0"/>
              <a:t>Juillet: </a:t>
            </a:r>
            <a:r>
              <a:rPr lang="fr-FR" sz="2000" b="1" dirty="0"/>
              <a:t>journée verte en famille </a:t>
            </a:r>
            <a:r>
              <a:rPr lang="fr-FR" sz="2000" dirty="0"/>
              <a:t>à </a:t>
            </a:r>
            <a:r>
              <a:rPr lang="fr-FR" sz="2000" dirty="0" smtClean="0"/>
              <a:t>Coulounieix-Chamiers</a:t>
            </a:r>
          </a:p>
          <a:p>
            <a:pPr marL="0" indent="0" algn="just">
              <a:spcBef>
                <a:spcPts val="0"/>
              </a:spcBef>
              <a:buNone/>
            </a:pPr>
            <a:r>
              <a:rPr lang="fr-FR" sz="2000" dirty="0" smtClean="0">
                <a:solidFill>
                  <a:schemeClr val="tx1">
                    <a:lumMod val="95000"/>
                    <a:lumOff val="5000"/>
                  </a:schemeClr>
                </a:solidFill>
                <a:sym typeface="Wingdings" panose="05000000000000000000" pitchFamily="2" charset="2"/>
              </a:rPr>
              <a:t>  </a:t>
            </a:r>
            <a:r>
              <a:rPr lang="fr-FR" sz="2000" dirty="0" smtClean="0">
                <a:solidFill>
                  <a:schemeClr val="tx1">
                    <a:lumMod val="95000"/>
                    <a:lumOff val="5000"/>
                  </a:schemeClr>
                </a:solidFill>
              </a:rPr>
              <a:t>15/16/17/18 </a:t>
            </a:r>
            <a:r>
              <a:rPr lang="fr-FR" sz="2000" dirty="0">
                <a:solidFill>
                  <a:schemeClr val="tx1">
                    <a:lumMod val="95000"/>
                    <a:lumOff val="5000"/>
                  </a:schemeClr>
                </a:solidFill>
              </a:rPr>
              <a:t>septembre - </a:t>
            </a:r>
            <a:r>
              <a:rPr lang="fr-FR" sz="2000" b="1" dirty="0">
                <a:solidFill>
                  <a:schemeClr val="tx1">
                    <a:lumMod val="95000"/>
                    <a:lumOff val="5000"/>
                  </a:schemeClr>
                </a:solidFill>
              </a:rPr>
              <a:t>Foire Expo de Périgueux- </a:t>
            </a:r>
            <a:r>
              <a:rPr lang="fr-FR" sz="2000" dirty="0" smtClean="0">
                <a:solidFill>
                  <a:schemeClr val="tx1">
                    <a:lumMod val="95000"/>
                    <a:lumOff val="5000"/>
                  </a:schemeClr>
                </a:solidFill>
              </a:rPr>
              <a:t>SOLIHA/ADIL </a:t>
            </a:r>
            <a:r>
              <a:rPr lang="fr-FR" sz="2000" dirty="0">
                <a:solidFill>
                  <a:schemeClr val="tx1">
                    <a:lumMod val="95000"/>
                    <a:lumOff val="5000"/>
                  </a:schemeClr>
                </a:solidFill>
              </a:rPr>
              <a:t>: tenue de stands d'information et de sensibilisation auprès des ménages et des professionnels sur les projets de rénovation </a:t>
            </a:r>
            <a:r>
              <a:rPr lang="fr-FR" sz="2000" dirty="0" smtClean="0">
                <a:solidFill>
                  <a:schemeClr val="tx1">
                    <a:lumMod val="95000"/>
                    <a:lumOff val="5000"/>
                  </a:schemeClr>
                </a:solidFill>
              </a:rPr>
              <a:t>énergétique</a:t>
            </a:r>
            <a:endParaRPr lang="fr-FR" dirty="0"/>
          </a:p>
        </p:txBody>
      </p:sp>
      <p:sp>
        <p:nvSpPr>
          <p:cNvPr id="4" name="ZoneTexte 3"/>
          <p:cNvSpPr txBox="1"/>
          <p:nvPr/>
        </p:nvSpPr>
        <p:spPr>
          <a:xfrm>
            <a:off x="856211" y="587289"/>
            <a:ext cx="10341033" cy="707886"/>
          </a:xfrm>
          <a:prstGeom prst="rect">
            <a:avLst/>
          </a:prstGeom>
          <a:noFill/>
        </p:spPr>
        <p:txBody>
          <a:bodyPr wrap="square" rtlCol="0">
            <a:spAutoFit/>
          </a:bodyPr>
          <a:lstStyle/>
          <a:p>
            <a:r>
              <a:rPr lang="fr-FR" sz="4000" dirty="0" smtClean="0">
                <a:solidFill>
                  <a:srgbClr val="C00000"/>
                </a:solidFill>
              </a:rPr>
              <a:t>Quelques </a:t>
            </a:r>
            <a:r>
              <a:rPr lang="fr-FR" sz="4000" dirty="0">
                <a:solidFill>
                  <a:srgbClr val="C00000"/>
                </a:solidFill>
              </a:rPr>
              <a:t>animations </a:t>
            </a:r>
            <a:r>
              <a:rPr lang="fr-FR" sz="4000" dirty="0" smtClean="0">
                <a:solidFill>
                  <a:srgbClr val="C00000"/>
                </a:solidFill>
              </a:rPr>
              <a:t>2022</a:t>
            </a:r>
            <a:endParaRPr lang="fr-FR" sz="4000" dirty="0">
              <a:solidFill>
                <a:srgbClr val="C00000"/>
              </a:solidFill>
            </a:endParaRPr>
          </a:p>
        </p:txBody>
      </p:sp>
      <p:pic>
        <p:nvPicPr>
          <p:cNvPr id="2" name="Image 1"/>
          <p:cNvPicPr>
            <a:picLocks noChangeAspect="1"/>
          </p:cNvPicPr>
          <p:nvPr/>
        </p:nvPicPr>
        <p:blipFill>
          <a:blip r:embed="rId3"/>
          <a:stretch>
            <a:fillRect/>
          </a:stretch>
        </p:blipFill>
        <p:spPr>
          <a:xfrm>
            <a:off x="4775952" y="5823364"/>
            <a:ext cx="6096528" cy="707197"/>
          </a:xfrm>
          <a:prstGeom prst="rect">
            <a:avLst/>
          </a:prstGeom>
        </p:spPr>
      </p:pic>
      <p:pic>
        <p:nvPicPr>
          <p:cNvPr id="5" name="Imag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2863" y="411368"/>
            <a:ext cx="2362200" cy="176761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863" y="2270796"/>
            <a:ext cx="2397958" cy="1796636"/>
          </a:xfrm>
          <a:prstGeom prst="rect">
            <a:avLst/>
          </a:prstGeom>
        </p:spPr>
      </p:pic>
      <p:pic>
        <p:nvPicPr>
          <p:cNvPr id="7" name="Imag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22863" y="4224296"/>
            <a:ext cx="2398603" cy="1599068"/>
          </a:xfrm>
          <a:prstGeom prst="rect">
            <a:avLst/>
          </a:prstGeom>
        </p:spPr>
      </p:pic>
    </p:spTree>
    <p:extLst>
      <p:ext uri="{BB962C8B-B14F-4D97-AF65-F5344CB8AC3E}">
        <p14:creationId xmlns:p14="http://schemas.microsoft.com/office/powerpoint/2010/main" val="347896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9621" y="1514410"/>
            <a:ext cx="8368155" cy="4405623"/>
          </a:xfrm>
        </p:spPr>
        <p:txBody>
          <a:bodyPr>
            <a:normAutofit/>
          </a:bodyPr>
          <a:lstStyle/>
          <a:p>
            <a:pPr marL="0" indent="0" algn="just">
              <a:spcAft>
                <a:spcPts val="1200"/>
              </a:spcAft>
              <a:buNone/>
            </a:pPr>
            <a:r>
              <a:rPr lang="fr-FR" sz="2400" b="1" dirty="0">
                <a:solidFill>
                  <a:srgbClr val="C00000"/>
                </a:solidFill>
              </a:rPr>
              <a:t>La plateforme propose des interventions thématiques</a:t>
            </a:r>
          </a:p>
          <a:p>
            <a:pPr algn="just">
              <a:spcBef>
                <a:spcPts val="0"/>
              </a:spcBef>
              <a:buFont typeface="Wingdings" panose="05000000000000000000" pitchFamily="2" charset="2"/>
              <a:buChar char="s"/>
            </a:pPr>
            <a:r>
              <a:rPr lang="fr-FR" sz="1800" dirty="0">
                <a:solidFill>
                  <a:schemeClr val="tx1">
                    <a:lumMod val="95000"/>
                    <a:lumOff val="5000"/>
                  </a:schemeClr>
                </a:solidFill>
              </a:rPr>
              <a:t>13 Mars – </a:t>
            </a:r>
            <a:r>
              <a:rPr lang="fr-FR" sz="1800" b="1" dirty="0"/>
              <a:t>Conférence </a:t>
            </a:r>
            <a:r>
              <a:rPr lang="fr-FR" sz="1800" dirty="0"/>
              <a:t>du CAUE de 50 min " La maison sans clim et sans chauffage, c'est possible » - exposition du CAUE 24 "Le confort thermique dans ma maison »</a:t>
            </a:r>
          </a:p>
          <a:p>
            <a:pPr algn="just">
              <a:spcBef>
                <a:spcPts val="0"/>
              </a:spcBef>
              <a:buFont typeface="Wingdings" panose="05000000000000000000" pitchFamily="2" charset="2"/>
              <a:buChar char="s"/>
            </a:pPr>
            <a:r>
              <a:rPr lang="fr-FR" sz="1800" dirty="0"/>
              <a:t>31 Mars – Intervention à</a:t>
            </a:r>
            <a:r>
              <a:rPr lang="fr-FR" sz="1800" b="1" dirty="0"/>
              <a:t> Radio France Périgord </a:t>
            </a:r>
            <a:r>
              <a:rPr lang="fr-FR" sz="1800" dirty="0"/>
              <a:t>du CAUE pour présenter la plateforme</a:t>
            </a:r>
          </a:p>
          <a:p>
            <a:pPr marL="0" indent="0" algn="just">
              <a:spcBef>
                <a:spcPts val="0"/>
              </a:spcBef>
              <a:buNone/>
            </a:pPr>
            <a:r>
              <a:rPr lang="fr-FR" sz="1800" dirty="0">
                <a:hlinkClick r:id="rId3"/>
              </a:rPr>
              <a:t>L'invité de la rédaction de France Bleu Périgord 2022 </a:t>
            </a:r>
            <a:endParaRPr lang="fr-FR" sz="1800" dirty="0"/>
          </a:p>
          <a:p>
            <a:pPr marL="0" indent="0" algn="just">
              <a:spcBef>
                <a:spcPts val="0"/>
              </a:spcBef>
              <a:buNone/>
            </a:pPr>
            <a:r>
              <a:rPr lang="fr-FR" sz="1800" dirty="0">
                <a:solidFill>
                  <a:schemeClr val="tx1">
                    <a:lumMod val="95000"/>
                    <a:lumOff val="5000"/>
                  </a:schemeClr>
                </a:solidFill>
                <a:sym typeface="Wingdings" panose="05000000000000000000" pitchFamily="2" charset="2"/>
              </a:rPr>
              <a:t>   </a:t>
            </a:r>
            <a:r>
              <a:rPr lang="fr-FR" sz="1800" dirty="0">
                <a:solidFill>
                  <a:schemeClr val="tx1">
                    <a:lumMod val="95000"/>
                    <a:lumOff val="5000"/>
                  </a:schemeClr>
                </a:solidFill>
              </a:rPr>
              <a:t>25 Mai - </a:t>
            </a:r>
            <a:r>
              <a:rPr lang="fr-FR" sz="1800" b="1" dirty="0">
                <a:solidFill>
                  <a:schemeClr val="tx1">
                    <a:lumMod val="95000"/>
                    <a:lumOff val="5000"/>
                  </a:schemeClr>
                </a:solidFill>
              </a:rPr>
              <a:t>réunion avec les Maisons France Service </a:t>
            </a:r>
            <a:r>
              <a:rPr lang="fr-FR" sz="1800" dirty="0">
                <a:solidFill>
                  <a:schemeClr val="tx1">
                    <a:lumMod val="95000"/>
                    <a:lumOff val="5000"/>
                  </a:schemeClr>
                </a:solidFill>
              </a:rPr>
              <a:t>en visio-conférence organisée  par le Département</a:t>
            </a:r>
          </a:p>
          <a:p>
            <a:pPr marL="0" indent="0" algn="just" fontAlgn="base">
              <a:spcBef>
                <a:spcPts val="0"/>
              </a:spcBef>
              <a:buNone/>
            </a:pPr>
            <a:r>
              <a:rPr lang="fr-FR" sz="1800" dirty="0">
                <a:sym typeface="Wingdings" panose="05000000000000000000" pitchFamily="2" charset="2"/>
              </a:rPr>
              <a:t>   </a:t>
            </a:r>
            <a:r>
              <a:rPr lang="fr-FR" sz="1800" dirty="0"/>
              <a:t>20 Juin - Intervention à </a:t>
            </a:r>
            <a:r>
              <a:rPr lang="fr-FR" sz="1800" b="1" dirty="0"/>
              <a:t>Radio France Périgord </a:t>
            </a:r>
            <a:r>
              <a:rPr lang="fr-FR" sz="1800" dirty="0"/>
              <a:t>du CAUE dans l’émission « côté experts » en direct avec réponses aux questions des auditeurs sur le sujet « Mieux vivre les fortes chaleurs dans son logement »  </a:t>
            </a:r>
            <a:r>
              <a:rPr lang="fr-FR" sz="1800" u="sng" dirty="0">
                <a:hlinkClick r:id="rId4"/>
              </a:rPr>
              <a:t> https://fb.watch/fdJanFDcJ7/</a:t>
            </a:r>
            <a:endParaRPr lang="fr-FR" sz="1800" u="sng" dirty="0"/>
          </a:p>
          <a:p>
            <a:pPr marL="0" indent="0" algn="just" fontAlgn="base">
              <a:spcBef>
                <a:spcPts val="0"/>
              </a:spcBef>
              <a:buNone/>
            </a:pPr>
            <a:r>
              <a:rPr lang="fr-FR" sz="1800" dirty="0">
                <a:sym typeface="Wingdings" panose="05000000000000000000" pitchFamily="2" charset="2"/>
              </a:rPr>
              <a:t>   </a:t>
            </a:r>
            <a:r>
              <a:rPr lang="fr-FR" sz="1800" dirty="0"/>
              <a:t>20 Juin - </a:t>
            </a:r>
            <a:r>
              <a:rPr lang="fr-FR" sz="1800" b="1" dirty="0"/>
              <a:t>Intervention </a:t>
            </a:r>
            <a:r>
              <a:rPr lang="fr-FR" sz="1800" dirty="0"/>
              <a:t>du CAUE </a:t>
            </a:r>
            <a:r>
              <a:rPr lang="fr-FR" sz="1800" b="1" dirty="0"/>
              <a:t>auprès des élus </a:t>
            </a:r>
            <a:r>
              <a:rPr lang="fr-FR" sz="1800" dirty="0"/>
              <a:t>de l’agglomération bergeracoise </a:t>
            </a:r>
          </a:p>
          <a:p>
            <a:pPr marL="0" indent="0" algn="just" fontAlgn="base">
              <a:spcBef>
                <a:spcPts val="0"/>
              </a:spcBef>
              <a:buNone/>
            </a:pPr>
            <a:r>
              <a:rPr lang="fr-FR" sz="1800" dirty="0"/>
              <a:t>(maires, élus communautaires, services) pour leur présenter le service France </a:t>
            </a:r>
            <a:r>
              <a:rPr lang="fr-FR" sz="1800" dirty="0" err="1"/>
              <a:t>Renov</a:t>
            </a:r>
            <a:r>
              <a:rPr lang="fr-FR" sz="1800" dirty="0"/>
              <a:t>’</a:t>
            </a:r>
          </a:p>
        </p:txBody>
      </p:sp>
      <p:sp>
        <p:nvSpPr>
          <p:cNvPr id="4" name="ZoneTexte 3"/>
          <p:cNvSpPr txBox="1"/>
          <p:nvPr/>
        </p:nvSpPr>
        <p:spPr>
          <a:xfrm>
            <a:off x="856211" y="598516"/>
            <a:ext cx="10341033" cy="707886"/>
          </a:xfrm>
          <a:prstGeom prst="rect">
            <a:avLst/>
          </a:prstGeom>
          <a:noFill/>
        </p:spPr>
        <p:txBody>
          <a:bodyPr wrap="square" rtlCol="0">
            <a:spAutoFit/>
          </a:bodyPr>
          <a:lstStyle/>
          <a:p>
            <a:r>
              <a:rPr lang="fr-FR" sz="4000" dirty="0" smtClean="0">
                <a:solidFill>
                  <a:srgbClr val="C00000"/>
                </a:solidFill>
              </a:rPr>
              <a:t>Quelques </a:t>
            </a:r>
            <a:r>
              <a:rPr lang="fr-FR" sz="4000" dirty="0">
                <a:solidFill>
                  <a:srgbClr val="C00000"/>
                </a:solidFill>
              </a:rPr>
              <a:t>animations 2022</a:t>
            </a:r>
          </a:p>
        </p:txBody>
      </p:sp>
      <p:pic>
        <p:nvPicPr>
          <p:cNvPr id="2" name="Image 1"/>
          <p:cNvPicPr>
            <a:picLocks noChangeAspect="1"/>
          </p:cNvPicPr>
          <p:nvPr/>
        </p:nvPicPr>
        <p:blipFill>
          <a:blip r:embed="rId5"/>
          <a:stretch>
            <a:fillRect/>
          </a:stretch>
        </p:blipFill>
        <p:spPr>
          <a:xfrm>
            <a:off x="4775952" y="5823364"/>
            <a:ext cx="6096528" cy="707197"/>
          </a:xfrm>
          <a:prstGeom prst="rect">
            <a:avLst/>
          </a:prstGeom>
        </p:spPr>
      </p:pic>
      <p:pic>
        <p:nvPicPr>
          <p:cNvPr id="7" name="Image 6"/>
          <p:cNvPicPr>
            <a:picLocks noChangeAspect="1"/>
          </p:cNvPicPr>
          <p:nvPr/>
        </p:nvPicPr>
        <p:blipFill rotWithShape="1">
          <a:blip r:embed="rId6"/>
          <a:srcRect l="67532" t="21467" r="6767" b="15831"/>
          <a:stretch/>
        </p:blipFill>
        <p:spPr>
          <a:xfrm>
            <a:off x="8984076" y="4259205"/>
            <a:ext cx="2428209" cy="1666253"/>
          </a:xfrm>
          <a:prstGeom prst="rect">
            <a:avLst/>
          </a:prstGeom>
        </p:spPr>
      </p:pic>
      <p:pic>
        <p:nvPicPr>
          <p:cNvPr id="5" name="Image 4"/>
          <p:cNvPicPr>
            <a:picLocks noChangeAspect="1"/>
          </p:cNvPicPr>
          <p:nvPr/>
        </p:nvPicPr>
        <p:blipFill rotWithShape="1">
          <a:blip r:embed="rId7" cstate="hqprint">
            <a:extLst>
              <a:ext uri="{28A0092B-C50C-407E-A947-70E740481C1C}">
                <a14:useLocalDpi xmlns:a14="http://schemas.microsoft.com/office/drawing/2010/main" val="0"/>
              </a:ext>
            </a:extLst>
          </a:blip>
          <a:srcRect l="8980" b="19146"/>
          <a:stretch/>
        </p:blipFill>
        <p:spPr>
          <a:xfrm>
            <a:off x="8984076" y="598515"/>
            <a:ext cx="2460854" cy="1457335"/>
          </a:xfrm>
          <a:prstGeom prst="rect">
            <a:avLst/>
          </a:prstGeom>
        </p:spPr>
      </p:pic>
      <p:pic>
        <p:nvPicPr>
          <p:cNvPr id="9" name="Imag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09613" y="2244283"/>
            <a:ext cx="2435317" cy="1826488"/>
          </a:xfrm>
          <a:prstGeom prst="rect">
            <a:avLst/>
          </a:prstGeom>
        </p:spPr>
      </p:pic>
    </p:spTree>
    <p:extLst>
      <p:ext uri="{BB962C8B-B14F-4D97-AF65-F5344CB8AC3E}">
        <p14:creationId xmlns:p14="http://schemas.microsoft.com/office/powerpoint/2010/main" val="215404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C00000"/>
                </a:solidFill>
              </a:rPr>
              <a:t>Le financement de la plateforme de rénovation énergétique Dordogne-Périgord en 2022</a:t>
            </a:r>
          </a:p>
        </p:txBody>
      </p:sp>
      <p:sp>
        <p:nvSpPr>
          <p:cNvPr id="3" name="Espace réservé du contenu 2"/>
          <p:cNvSpPr>
            <a:spLocks noGrp="1"/>
          </p:cNvSpPr>
          <p:nvPr>
            <p:ph idx="1"/>
          </p:nvPr>
        </p:nvSpPr>
        <p:spPr>
          <a:xfrm>
            <a:off x="838200" y="1955865"/>
            <a:ext cx="10613571" cy="3301935"/>
          </a:xfrm>
        </p:spPr>
        <p:txBody>
          <a:bodyPr>
            <a:normAutofit/>
          </a:bodyPr>
          <a:lstStyle/>
          <a:p>
            <a:pPr marL="0" indent="0" algn="just">
              <a:buNone/>
            </a:pPr>
            <a:r>
              <a:rPr lang="fr-FR" dirty="0"/>
              <a:t>Le coût de fonctionnement de la plateforme est de </a:t>
            </a:r>
            <a:r>
              <a:rPr lang="fr-FR" b="1" dirty="0">
                <a:solidFill>
                  <a:srgbClr val="C00000"/>
                </a:solidFill>
              </a:rPr>
              <a:t>234 000 euros</a:t>
            </a:r>
            <a:r>
              <a:rPr lang="fr-FR" dirty="0">
                <a:solidFill>
                  <a:srgbClr val="C00000"/>
                </a:solidFill>
              </a:rPr>
              <a:t> </a:t>
            </a:r>
            <a:r>
              <a:rPr lang="fr-FR" sz="2000" dirty="0"/>
              <a:t>(financement des postes de conseillers et accompagnateurs France Rénov).</a:t>
            </a:r>
          </a:p>
          <a:p>
            <a:pPr lvl="2">
              <a:buFont typeface="Wingdings" panose="05000000000000000000" pitchFamily="2" charset="2"/>
              <a:buChar char="ü"/>
            </a:pPr>
            <a:endParaRPr lang="fr-FR" dirty="0"/>
          </a:p>
          <a:p>
            <a:pPr lvl="1">
              <a:buFont typeface="Wingdings" panose="05000000000000000000" pitchFamily="2" charset="2"/>
              <a:buChar char="Ø"/>
            </a:pPr>
            <a:r>
              <a:rPr lang="fr-FR" sz="3600" dirty="0">
                <a:solidFill>
                  <a:srgbClr val="C00000"/>
                </a:solidFill>
              </a:rPr>
              <a:t>95 914 € </a:t>
            </a:r>
            <a:r>
              <a:rPr lang="fr-FR" sz="3600" dirty="0"/>
              <a:t>soit 41% au titre du SARE (Ademe)</a:t>
            </a:r>
          </a:p>
          <a:p>
            <a:pPr lvl="1">
              <a:buFont typeface="Wingdings" panose="05000000000000000000" pitchFamily="2" charset="2"/>
              <a:buChar char="Ø"/>
            </a:pPr>
            <a:r>
              <a:rPr lang="fr-FR" sz="3600" dirty="0">
                <a:solidFill>
                  <a:srgbClr val="C00000"/>
                </a:solidFill>
              </a:rPr>
              <a:t>86 721 € </a:t>
            </a:r>
            <a:r>
              <a:rPr lang="fr-FR" sz="3600" dirty="0"/>
              <a:t>soit 37,06% par le Conseil départemental de la Dordogne</a:t>
            </a:r>
          </a:p>
          <a:p>
            <a:pPr lvl="1">
              <a:buFont typeface="Wingdings" panose="05000000000000000000" pitchFamily="2" charset="2"/>
              <a:buChar char="Ø"/>
            </a:pPr>
            <a:r>
              <a:rPr lang="fr-FR" sz="3600" dirty="0">
                <a:solidFill>
                  <a:srgbClr val="C00000"/>
                </a:solidFill>
              </a:rPr>
              <a:t>51 365 € </a:t>
            </a:r>
            <a:r>
              <a:rPr lang="fr-FR" sz="3600" dirty="0"/>
              <a:t>soit 21,95% au titre de la Région NA</a:t>
            </a:r>
          </a:p>
          <a:p>
            <a:pPr marL="457200" lvl="1" indent="0">
              <a:buNone/>
            </a:pPr>
            <a:endParaRPr lang="fr-FR" sz="3600" dirty="0"/>
          </a:p>
        </p:txBody>
      </p:sp>
      <p:pic>
        <p:nvPicPr>
          <p:cNvPr id="4" name="Image 3"/>
          <p:cNvPicPr>
            <a:picLocks noChangeAspect="1"/>
          </p:cNvPicPr>
          <p:nvPr/>
        </p:nvPicPr>
        <p:blipFill>
          <a:blip r:embed="rId3"/>
          <a:stretch>
            <a:fillRect/>
          </a:stretch>
        </p:blipFill>
        <p:spPr>
          <a:xfrm>
            <a:off x="5510519" y="6038057"/>
            <a:ext cx="6108721" cy="707197"/>
          </a:xfrm>
          <a:prstGeom prst="rect">
            <a:avLst/>
          </a:prstGeom>
        </p:spPr>
      </p:pic>
    </p:spTree>
    <p:extLst>
      <p:ext uri="{BB962C8B-B14F-4D97-AF65-F5344CB8AC3E}">
        <p14:creationId xmlns:p14="http://schemas.microsoft.com/office/powerpoint/2010/main" val="58489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C00000"/>
                </a:solidFill>
              </a:rPr>
              <a:t>Le financement de la plateforme de rénovation énergétique Dordogne-Périgord en </a:t>
            </a:r>
            <a:r>
              <a:rPr lang="fr-FR" sz="3200" dirty="0" smtClean="0">
                <a:solidFill>
                  <a:srgbClr val="C00000"/>
                </a:solidFill>
              </a:rPr>
              <a:t>2023</a:t>
            </a:r>
            <a:endParaRPr lang="fr-FR" sz="3200" dirty="0">
              <a:solidFill>
                <a:srgbClr val="C00000"/>
              </a:solidFill>
            </a:endParaRPr>
          </a:p>
        </p:txBody>
      </p:sp>
      <p:sp>
        <p:nvSpPr>
          <p:cNvPr id="3" name="Espace réservé du contenu 2"/>
          <p:cNvSpPr>
            <a:spLocks noGrp="1"/>
          </p:cNvSpPr>
          <p:nvPr>
            <p:ph idx="1"/>
          </p:nvPr>
        </p:nvSpPr>
        <p:spPr>
          <a:xfrm>
            <a:off x="838200" y="1955865"/>
            <a:ext cx="10613571" cy="3301935"/>
          </a:xfrm>
        </p:spPr>
        <p:txBody>
          <a:bodyPr>
            <a:normAutofit/>
          </a:bodyPr>
          <a:lstStyle/>
          <a:p>
            <a:pPr marL="0" indent="0" algn="just">
              <a:buNone/>
            </a:pPr>
            <a:r>
              <a:rPr lang="fr-FR" dirty="0"/>
              <a:t>Le coût de fonctionnement de la plateforme est de </a:t>
            </a:r>
            <a:r>
              <a:rPr lang="fr-FR" dirty="0" smtClean="0">
                <a:solidFill>
                  <a:srgbClr val="C00000"/>
                </a:solidFill>
                <a:latin typeface="+mj-lt"/>
              </a:rPr>
              <a:t>338 210</a:t>
            </a:r>
            <a:r>
              <a:rPr lang="fr-FR" b="1" dirty="0" smtClean="0">
                <a:solidFill>
                  <a:srgbClr val="C00000"/>
                </a:solidFill>
                <a:latin typeface="+mj-lt"/>
              </a:rPr>
              <a:t> </a:t>
            </a:r>
            <a:r>
              <a:rPr lang="fr-FR" b="1" dirty="0">
                <a:solidFill>
                  <a:srgbClr val="C00000"/>
                </a:solidFill>
                <a:latin typeface="+mj-lt"/>
              </a:rPr>
              <a:t>euros</a:t>
            </a:r>
            <a:r>
              <a:rPr lang="fr-FR" dirty="0">
                <a:solidFill>
                  <a:srgbClr val="C00000"/>
                </a:solidFill>
                <a:latin typeface="+mj-lt"/>
              </a:rPr>
              <a:t> </a:t>
            </a:r>
            <a:r>
              <a:rPr lang="fr-FR" sz="2000" dirty="0"/>
              <a:t>(financement des postes de conseillers </a:t>
            </a:r>
            <a:r>
              <a:rPr lang="fr-FR" sz="2000" dirty="0" smtClean="0"/>
              <a:t>France Rénov et frais de fonctionnement).</a:t>
            </a:r>
            <a:endParaRPr lang="fr-FR" sz="2000" dirty="0"/>
          </a:p>
          <a:p>
            <a:pPr lvl="1">
              <a:buFont typeface="Wingdings" panose="05000000000000000000" pitchFamily="2" charset="2"/>
              <a:buChar char="Ø"/>
            </a:pPr>
            <a:r>
              <a:rPr lang="fr-FR" sz="3600" dirty="0" smtClean="0">
                <a:solidFill>
                  <a:srgbClr val="C00000"/>
                </a:solidFill>
              </a:rPr>
              <a:t>194 315 </a:t>
            </a:r>
            <a:r>
              <a:rPr lang="fr-FR" sz="3600" dirty="0">
                <a:solidFill>
                  <a:srgbClr val="C00000"/>
                </a:solidFill>
              </a:rPr>
              <a:t>€ </a:t>
            </a:r>
            <a:r>
              <a:rPr lang="fr-FR" sz="3600" dirty="0">
                <a:solidFill>
                  <a:prstClr val="black"/>
                </a:solidFill>
              </a:rPr>
              <a:t>soit </a:t>
            </a:r>
            <a:r>
              <a:rPr lang="fr-FR" sz="3600" dirty="0" smtClean="0">
                <a:solidFill>
                  <a:prstClr val="black"/>
                </a:solidFill>
              </a:rPr>
              <a:t>57,45% </a:t>
            </a:r>
            <a:r>
              <a:rPr lang="fr-FR" sz="3600" dirty="0">
                <a:solidFill>
                  <a:prstClr val="black"/>
                </a:solidFill>
              </a:rPr>
              <a:t>par le Conseil départemental de la Dordogne</a:t>
            </a:r>
          </a:p>
          <a:p>
            <a:pPr lvl="1">
              <a:buFont typeface="Wingdings" panose="05000000000000000000" pitchFamily="2" charset="2"/>
              <a:buChar char="Ø"/>
            </a:pPr>
            <a:r>
              <a:rPr lang="fr-FR" sz="3600" dirty="0" smtClean="0">
                <a:solidFill>
                  <a:srgbClr val="C00000"/>
                </a:solidFill>
              </a:rPr>
              <a:t>102 782 </a:t>
            </a:r>
            <a:r>
              <a:rPr lang="fr-FR" sz="3600" dirty="0">
                <a:solidFill>
                  <a:srgbClr val="C00000"/>
                </a:solidFill>
              </a:rPr>
              <a:t>€ </a:t>
            </a:r>
            <a:r>
              <a:rPr lang="fr-FR" sz="3600" dirty="0"/>
              <a:t>soit </a:t>
            </a:r>
            <a:r>
              <a:rPr lang="fr-FR" sz="3600" dirty="0" smtClean="0"/>
              <a:t>30,39% </a:t>
            </a:r>
            <a:r>
              <a:rPr lang="fr-FR" sz="3600" dirty="0"/>
              <a:t>au titre du SARE (Ademe)</a:t>
            </a:r>
          </a:p>
          <a:p>
            <a:pPr lvl="1">
              <a:buFont typeface="Wingdings" panose="05000000000000000000" pitchFamily="2" charset="2"/>
              <a:buChar char="Ø"/>
            </a:pPr>
            <a:r>
              <a:rPr lang="fr-FR" sz="3600" dirty="0" smtClean="0">
                <a:solidFill>
                  <a:srgbClr val="C00000"/>
                </a:solidFill>
              </a:rPr>
              <a:t>41 113 </a:t>
            </a:r>
            <a:r>
              <a:rPr lang="fr-FR" sz="3600" dirty="0">
                <a:solidFill>
                  <a:srgbClr val="C00000"/>
                </a:solidFill>
              </a:rPr>
              <a:t>€ </a:t>
            </a:r>
            <a:r>
              <a:rPr lang="fr-FR" sz="3600" dirty="0"/>
              <a:t>soit </a:t>
            </a:r>
            <a:r>
              <a:rPr lang="fr-FR" sz="3600" dirty="0" smtClean="0"/>
              <a:t>12,16% </a:t>
            </a:r>
            <a:r>
              <a:rPr lang="fr-FR" sz="3600" dirty="0"/>
              <a:t>au titre de la Région NA</a:t>
            </a:r>
          </a:p>
          <a:p>
            <a:pPr marL="457200" lvl="1" indent="0">
              <a:buNone/>
            </a:pPr>
            <a:endParaRPr lang="fr-FR" sz="3600" dirty="0"/>
          </a:p>
        </p:txBody>
      </p:sp>
      <p:pic>
        <p:nvPicPr>
          <p:cNvPr id="4" name="Image 3"/>
          <p:cNvPicPr>
            <a:picLocks noChangeAspect="1"/>
          </p:cNvPicPr>
          <p:nvPr/>
        </p:nvPicPr>
        <p:blipFill>
          <a:blip r:embed="rId3"/>
          <a:stretch>
            <a:fillRect/>
          </a:stretch>
        </p:blipFill>
        <p:spPr>
          <a:xfrm>
            <a:off x="5510519" y="6038057"/>
            <a:ext cx="6108721" cy="707197"/>
          </a:xfrm>
          <a:prstGeom prst="rect">
            <a:avLst/>
          </a:prstGeom>
        </p:spPr>
      </p:pic>
    </p:spTree>
    <p:extLst>
      <p:ext uri="{BB962C8B-B14F-4D97-AF65-F5344CB8AC3E}">
        <p14:creationId xmlns:p14="http://schemas.microsoft.com/office/powerpoint/2010/main" val="187671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2479675"/>
            <a:ext cx="10515600" cy="1325563"/>
          </a:xfrm>
        </p:spPr>
        <p:txBody>
          <a:bodyPr>
            <a:noAutofit/>
          </a:bodyPr>
          <a:lstStyle/>
          <a:p>
            <a:pPr algn="r"/>
            <a:r>
              <a:rPr lang="fr-FR" sz="8800" b="1" dirty="0" smtClean="0">
                <a:solidFill>
                  <a:srgbClr val="C00000"/>
                </a:solidFill>
              </a:rPr>
              <a:t>PLATEFORME 2023</a:t>
            </a:r>
            <a:r>
              <a:rPr lang="fr-FR" sz="3200" b="1" dirty="0">
                <a:solidFill>
                  <a:srgbClr val="C00000"/>
                </a:solidFill>
              </a:rPr>
              <a:t/>
            </a:r>
            <a:br>
              <a:rPr lang="fr-FR" sz="3200" b="1" dirty="0">
                <a:solidFill>
                  <a:srgbClr val="C00000"/>
                </a:solidFill>
              </a:rPr>
            </a:br>
            <a:endParaRPr lang="fr-FR" sz="3200" dirty="0">
              <a:solidFill>
                <a:srgbClr val="C00000"/>
              </a:solidFill>
            </a:endParaRPr>
          </a:p>
        </p:txBody>
      </p:sp>
      <p:pic>
        <p:nvPicPr>
          <p:cNvPr id="5" name="Image 4"/>
          <p:cNvPicPr>
            <a:picLocks noChangeAspect="1"/>
          </p:cNvPicPr>
          <p:nvPr/>
        </p:nvPicPr>
        <p:blipFill>
          <a:blip r:embed="rId2"/>
          <a:stretch>
            <a:fillRect/>
          </a:stretch>
        </p:blipFill>
        <p:spPr>
          <a:xfrm>
            <a:off x="5272440" y="5330980"/>
            <a:ext cx="6102625" cy="707197"/>
          </a:xfrm>
          <a:prstGeom prst="rect">
            <a:avLst/>
          </a:prstGeom>
        </p:spPr>
      </p:pic>
    </p:spTree>
    <p:extLst>
      <p:ext uri="{BB962C8B-B14F-4D97-AF65-F5344CB8AC3E}">
        <p14:creationId xmlns:p14="http://schemas.microsoft.com/office/powerpoint/2010/main" val="369231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E975D-B5A8-4FF1-8243-B1313D27BDEB}"/>
              </a:ext>
            </a:extLst>
          </p:cNvPr>
          <p:cNvSpPr>
            <a:spLocks noGrp="1"/>
          </p:cNvSpPr>
          <p:nvPr>
            <p:ph type="title"/>
          </p:nvPr>
        </p:nvSpPr>
        <p:spPr>
          <a:xfrm>
            <a:off x="1116623" y="0"/>
            <a:ext cx="10237177" cy="1780705"/>
          </a:xfrm>
        </p:spPr>
        <p:txBody>
          <a:bodyPr>
            <a:normAutofit/>
          </a:bodyPr>
          <a:lstStyle/>
          <a:p>
            <a:r>
              <a:rPr lang="fr-FR" sz="3200" b="1" dirty="0">
                <a:solidFill>
                  <a:srgbClr val="C00000"/>
                </a:solidFill>
              </a:rPr>
              <a:t>ORDRE du JOUR</a:t>
            </a:r>
            <a:endParaRPr lang="fr-FR" sz="3200" dirty="0">
              <a:solidFill>
                <a:srgbClr val="C00000"/>
              </a:solidFill>
            </a:endParaRPr>
          </a:p>
        </p:txBody>
      </p:sp>
      <p:sp>
        <p:nvSpPr>
          <p:cNvPr id="3" name="Espace réservé du contenu 2">
            <a:extLst>
              <a:ext uri="{FF2B5EF4-FFF2-40B4-BE49-F238E27FC236}">
                <a16:creationId xmlns:a16="http://schemas.microsoft.com/office/drawing/2014/main" id="{414FE576-9577-4F3F-9253-095163B806C1}"/>
              </a:ext>
            </a:extLst>
          </p:cNvPr>
          <p:cNvSpPr>
            <a:spLocks noGrp="1"/>
          </p:cNvSpPr>
          <p:nvPr>
            <p:ph idx="1"/>
          </p:nvPr>
        </p:nvSpPr>
        <p:spPr>
          <a:xfrm>
            <a:off x="790074" y="1295323"/>
            <a:ext cx="10515600" cy="4816719"/>
          </a:xfrm>
        </p:spPr>
        <p:txBody>
          <a:bodyPr>
            <a:normAutofit fontScale="77500" lnSpcReduction="20000"/>
          </a:bodyPr>
          <a:lstStyle/>
          <a:p>
            <a:pPr>
              <a:lnSpc>
                <a:spcPct val="120000"/>
              </a:lnSpc>
              <a:spcBef>
                <a:spcPts val="600"/>
              </a:spcBef>
              <a:buClr>
                <a:srgbClr val="C00000"/>
              </a:buClr>
              <a:buFont typeface="Wingdings" panose="05000000000000000000" pitchFamily="2" charset="2"/>
              <a:buChar char="Ø"/>
            </a:pPr>
            <a:r>
              <a:rPr lang="fr-FR" sz="3900" b="1" dirty="0">
                <a:latin typeface="Calibri Light" panose="020F0302020204030204" pitchFamily="34" charset="0"/>
              </a:rPr>
              <a:t>Introduction : </a:t>
            </a:r>
            <a:r>
              <a:rPr lang="fr-FR" sz="2900" b="1" dirty="0">
                <a:latin typeface="Calibri Light" panose="020F0302020204030204" pitchFamily="34" charset="0"/>
              </a:rPr>
              <a:t>Juliette NEVERS, Vice-Présidente du Conseil départemental</a:t>
            </a:r>
          </a:p>
          <a:p>
            <a:pPr marL="0" indent="0">
              <a:lnSpc>
                <a:spcPct val="120000"/>
              </a:lnSpc>
              <a:spcBef>
                <a:spcPts val="600"/>
              </a:spcBef>
              <a:buNone/>
            </a:pPr>
            <a:r>
              <a:rPr lang="fr-FR" sz="2900" b="1" dirty="0">
                <a:latin typeface="Calibri Light" panose="020F0302020204030204" pitchFamily="34" charset="0"/>
              </a:rPr>
              <a:t>	</a:t>
            </a:r>
            <a:endParaRPr lang="fr-FR" b="1" dirty="0">
              <a:latin typeface="Calibri Light" panose="020F0302020204030204" pitchFamily="34" charset="0"/>
            </a:endParaRPr>
          </a:p>
          <a:p>
            <a:pPr>
              <a:buClr>
                <a:srgbClr val="C00000"/>
              </a:buClr>
              <a:buFont typeface="Wingdings" panose="05000000000000000000" pitchFamily="2" charset="2"/>
              <a:buChar char="Ø"/>
            </a:pPr>
            <a:r>
              <a:rPr lang="fr-FR" sz="3900" b="1" dirty="0">
                <a:latin typeface="Calibri Light" panose="020F0302020204030204" pitchFamily="34" charset="0"/>
              </a:rPr>
              <a:t>Rappel du contexte</a:t>
            </a:r>
          </a:p>
          <a:p>
            <a:pPr marL="0" indent="0">
              <a:lnSpc>
                <a:spcPct val="120000"/>
              </a:lnSpc>
              <a:spcBef>
                <a:spcPts val="600"/>
              </a:spcBef>
              <a:buNone/>
            </a:pPr>
            <a:r>
              <a:rPr lang="fr-FR" b="1" dirty="0">
                <a:latin typeface="Calibri Light" panose="020F0302020204030204" pitchFamily="34" charset="0"/>
              </a:rPr>
              <a:t>	</a:t>
            </a:r>
            <a:r>
              <a:rPr lang="fr-FR" b="1" dirty="0" smtClean="0">
                <a:latin typeface="Calibri Light" panose="020F0302020204030204" pitchFamily="34" charset="0"/>
              </a:rPr>
              <a:t>Véronique AUDHUY</a:t>
            </a:r>
            <a:r>
              <a:rPr lang="fr-FR" sz="2900" b="1" dirty="0" smtClean="0">
                <a:latin typeface="Calibri Light" panose="020F0302020204030204" pitchFamily="34" charset="0"/>
              </a:rPr>
              <a:t>, </a:t>
            </a:r>
            <a:r>
              <a:rPr lang="fr-FR" sz="2900" b="1" dirty="0">
                <a:latin typeface="Calibri Light" panose="020F0302020204030204" pitchFamily="34" charset="0"/>
              </a:rPr>
              <a:t>Conseil régional Nouvelle-Aquitaine</a:t>
            </a:r>
          </a:p>
          <a:p>
            <a:pPr>
              <a:buFont typeface="Wingdings" panose="05000000000000000000" pitchFamily="2" charset="2"/>
              <a:buChar char="Ø"/>
            </a:pPr>
            <a:endParaRPr lang="fr-FR" b="1" dirty="0">
              <a:latin typeface="Calibri Light" panose="020F0302020204030204" pitchFamily="34" charset="0"/>
            </a:endParaRPr>
          </a:p>
          <a:p>
            <a:pPr>
              <a:buClr>
                <a:srgbClr val="C00000"/>
              </a:buClr>
              <a:buFont typeface="Wingdings" panose="05000000000000000000" pitchFamily="2" charset="2"/>
              <a:buChar char="Ø"/>
            </a:pPr>
            <a:r>
              <a:rPr lang="fr-FR" sz="3900" b="1" dirty="0">
                <a:latin typeface="Calibri Light" panose="020F0302020204030204" pitchFamily="34" charset="0"/>
              </a:rPr>
              <a:t>Bilan </a:t>
            </a:r>
            <a:r>
              <a:rPr lang="fr-FR" sz="3900" b="1" dirty="0" smtClean="0">
                <a:latin typeface="Calibri Light" panose="020F0302020204030204" pitchFamily="34" charset="0"/>
              </a:rPr>
              <a:t>2022 de </a:t>
            </a:r>
            <a:r>
              <a:rPr lang="fr-FR" sz="3900" b="1" dirty="0">
                <a:latin typeface="Calibri Light" panose="020F0302020204030204" pitchFamily="34" charset="0"/>
              </a:rPr>
              <a:t>la plateforme portée par le CD24</a:t>
            </a:r>
          </a:p>
          <a:p>
            <a:pPr marL="914400" lvl="2" indent="0">
              <a:buClr>
                <a:srgbClr val="C00000"/>
              </a:buClr>
              <a:buNone/>
            </a:pPr>
            <a:r>
              <a:rPr lang="fr-FR" sz="3100" b="1" dirty="0">
                <a:latin typeface="Calibri Light" panose="020F0302020204030204" pitchFamily="34" charset="0"/>
              </a:rPr>
              <a:t>et son articulation avec les OPAH/PIG</a:t>
            </a:r>
          </a:p>
          <a:p>
            <a:pPr>
              <a:buClr>
                <a:srgbClr val="C00000"/>
              </a:buClr>
              <a:buFont typeface="Wingdings" panose="05000000000000000000" pitchFamily="2" charset="2"/>
              <a:buChar char="Ø"/>
            </a:pPr>
            <a:endParaRPr lang="fr-FR" b="1" dirty="0">
              <a:latin typeface="Calibri Light" panose="020F0302020204030204" pitchFamily="34" charset="0"/>
            </a:endParaRPr>
          </a:p>
          <a:p>
            <a:pPr>
              <a:buClr>
                <a:srgbClr val="C00000"/>
              </a:buClr>
              <a:buFont typeface="Wingdings" panose="05000000000000000000" pitchFamily="2" charset="2"/>
              <a:buChar char="Ø"/>
            </a:pPr>
            <a:r>
              <a:rPr lang="fr-FR" sz="3900" b="1" dirty="0" smtClean="0">
                <a:latin typeface="Calibri Light" panose="020F0302020204030204" pitchFamily="34" charset="0"/>
              </a:rPr>
              <a:t>Plateforme </a:t>
            </a:r>
            <a:r>
              <a:rPr lang="fr-FR" sz="3900" b="1" dirty="0">
                <a:latin typeface="Calibri Light" panose="020F0302020204030204" pitchFamily="34" charset="0"/>
              </a:rPr>
              <a:t>2023 </a:t>
            </a:r>
            <a:r>
              <a:rPr lang="fr-FR" sz="3900" b="1" dirty="0" smtClean="0">
                <a:latin typeface="Calibri Light" panose="020F0302020204030204" pitchFamily="34" charset="0"/>
              </a:rPr>
              <a:t>– Qu’est-ce qui change par rapport à 2022?</a:t>
            </a:r>
          </a:p>
          <a:p>
            <a:pPr>
              <a:buClr>
                <a:srgbClr val="C00000"/>
              </a:buClr>
              <a:buFont typeface="Wingdings" panose="05000000000000000000" pitchFamily="2" charset="2"/>
              <a:buChar char="Ø"/>
            </a:pPr>
            <a:endParaRPr lang="fr-FR" sz="3900" b="1" dirty="0">
              <a:latin typeface="Calibri Light" panose="020F0302020204030204" pitchFamily="34" charset="0"/>
            </a:endParaRPr>
          </a:p>
          <a:p>
            <a:pPr>
              <a:buClr>
                <a:srgbClr val="C00000"/>
              </a:buClr>
              <a:buFont typeface="Wingdings" panose="05000000000000000000" pitchFamily="2" charset="2"/>
              <a:buChar char="Ø"/>
            </a:pPr>
            <a:r>
              <a:rPr lang="fr-FR" sz="3900" b="1" dirty="0">
                <a:latin typeface="Calibri Light" panose="020F0302020204030204" pitchFamily="34" charset="0"/>
              </a:rPr>
              <a:t>Débat</a:t>
            </a:r>
          </a:p>
          <a:p>
            <a:endParaRPr lang="fr-FR" dirty="0"/>
          </a:p>
          <a:p>
            <a:endParaRPr lang="fr-FR" dirty="0"/>
          </a:p>
        </p:txBody>
      </p:sp>
      <p:pic>
        <p:nvPicPr>
          <p:cNvPr id="4" name="Image 3">
            <a:extLst>
              <a:ext uri="{FF2B5EF4-FFF2-40B4-BE49-F238E27FC236}">
                <a16:creationId xmlns:a16="http://schemas.microsoft.com/office/drawing/2014/main" id="{EE2AE1CE-F0C2-497D-B59B-418F8F18419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352775" y="6412208"/>
            <a:ext cx="750014" cy="365640"/>
          </a:xfrm>
          <a:prstGeom prst="rect">
            <a:avLst/>
          </a:prstGeom>
          <a:noFill/>
          <a:ln>
            <a:noFill/>
          </a:ln>
        </p:spPr>
      </p:pic>
      <p:pic>
        <p:nvPicPr>
          <p:cNvPr id="5" name="Image 4">
            <a:extLst>
              <a:ext uri="{FF2B5EF4-FFF2-40B4-BE49-F238E27FC236}">
                <a16:creationId xmlns:a16="http://schemas.microsoft.com/office/drawing/2014/main" id="{B659CB8C-6A36-4EAE-ABBE-F51C3A8C1FB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982152" y="6174768"/>
            <a:ext cx="1089838" cy="554347"/>
          </a:xfrm>
          <a:prstGeom prst="rect">
            <a:avLst/>
          </a:prstGeom>
          <a:noFill/>
          <a:ln>
            <a:noFill/>
          </a:ln>
        </p:spPr>
      </p:pic>
      <p:pic>
        <p:nvPicPr>
          <p:cNvPr id="6" name="Image 5">
            <a:extLst>
              <a:ext uri="{FF2B5EF4-FFF2-40B4-BE49-F238E27FC236}">
                <a16:creationId xmlns:a16="http://schemas.microsoft.com/office/drawing/2014/main" id="{C777D421-DD44-4606-BFA7-588014EE4B95}"/>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60490" y="6442278"/>
            <a:ext cx="678792" cy="327077"/>
          </a:xfrm>
          <a:prstGeom prst="rect">
            <a:avLst/>
          </a:prstGeom>
          <a:noFill/>
          <a:ln>
            <a:noFill/>
          </a:ln>
        </p:spPr>
      </p:pic>
      <p:pic>
        <p:nvPicPr>
          <p:cNvPr id="7" name="Image 6" descr="ADIL 24">
            <a:extLst>
              <a:ext uri="{FF2B5EF4-FFF2-40B4-BE49-F238E27FC236}">
                <a16:creationId xmlns:a16="http://schemas.microsoft.com/office/drawing/2014/main" id="{91CDC119-C1DE-430B-82E5-D0DD80EC480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019662" y="6442278"/>
            <a:ext cx="362022" cy="290372"/>
          </a:xfrm>
          <a:prstGeom prst="rect">
            <a:avLst/>
          </a:prstGeom>
          <a:noFill/>
          <a:ln>
            <a:noFill/>
          </a:ln>
        </p:spPr>
      </p:pic>
      <p:sp>
        <p:nvSpPr>
          <p:cNvPr id="8" name="Rectangle 7">
            <a:extLst>
              <a:ext uri="{FF2B5EF4-FFF2-40B4-BE49-F238E27FC236}">
                <a16:creationId xmlns:a16="http://schemas.microsoft.com/office/drawing/2014/main" id="{20AF4E39-60AD-4D59-A916-DD0A3CB2B564}"/>
              </a:ext>
            </a:extLst>
          </p:cNvPr>
          <p:cNvSpPr/>
          <p:nvPr/>
        </p:nvSpPr>
        <p:spPr>
          <a:xfrm>
            <a:off x="413064" y="6492356"/>
            <a:ext cx="1860574" cy="307777"/>
          </a:xfrm>
          <a:prstGeom prst="rect">
            <a:avLst/>
          </a:prstGeom>
        </p:spPr>
        <p:txBody>
          <a:bodyPr wrap="none">
            <a:spAutoFit/>
          </a:bodyPr>
          <a:lstStyle/>
          <a:p>
            <a:r>
              <a:rPr lang="fr-FR" sz="1400" b="1" dirty="0">
                <a:solidFill>
                  <a:srgbClr val="000000"/>
                </a:solidFill>
              </a:rPr>
              <a:t>Copil du </a:t>
            </a:r>
            <a:r>
              <a:rPr lang="fr-FR" sz="1400" b="1" dirty="0" smtClean="0">
                <a:solidFill>
                  <a:srgbClr val="000000"/>
                </a:solidFill>
              </a:rPr>
              <a:t>6 février 2023</a:t>
            </a:r>
            <a:endParaRPr lang="fr-FR" sz="1400" b="1" dirty="0">
              <a:solidFill>
                <a:srgbClr val="000000"/>
              </a:solidFill>
            </a:endParaRPr>
          </a:p>
        </p:txBody>
      </p:sp>
      <p:pic>
        <p:nvPicPr>
          <p:cNvPr id="9" name="Image 8">
            <a:extLst>
              <a:ext uri="{FF2B5EF4-FFF2-40B4-BE49-F238E27FC236}">
                <a16:creationId xmlns:a16="http://schemas.microsoft.com/office/drawing/2014/main" id="{EE2AE1CE-F0C2-497D-B59B-418F8F18419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352775" y="6396740"/>
            <a:ext cx="750014" cy="365640"/>
          </a:xfrm>
          <a:prstGeom prst="rect">
            <a:avLst/>
          </a:prstGeom>
          <a:noFill/>
          <a:ln>
            <a:noFill/>
          </a:ln>
        </p:spPr>
      </p:pic>
      <p:pic>
        <p:nvPicPr>
          <p:cNvPr id="10" name="Image 9">
            <a:extLst>
              <a:ext uri="{FF2B5EF4-FFF2-40B4-BE49-F238E27FC236}">
                <a16:creationId xmlns:a16="http://schemas.microsoft.com/office/drawing/2014/main" id="{B659CB8C-6A36-4EAE-ABBE-F51C3A8C1FB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982152" y="6159300"/>
            <a:ext cx="1089838" cy="554347"/>
          </a:xfrm>
          <a:prstGeom prst="rect">
            <a:avLst/>
          </a:prstGeom>
          <a:noFill/>
          <a:ln>
            <a:noFill/>
          </a:ln>
        </p:spPr>
      </p:pic>
      <p:pic>
        <p:nvPicPr>
          <p:cNvPr id="11" name="Image 10">
            <a:extLst>
              <a:ext uri="{FF2B5EF4-FFF2-40B4-BE49-F238E27FC236}">
                <a16:creationId xmlns:a16="http://schemas.microsoft.com/office/drawing/2014/main" id="{C777D421-DD44-4606-BFA7-588014EE4B95}"/>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60490" y="6426810"/>
            <a:ext cx="678792" cy="327077"/>
          </a:xfrm>
          <a:prstGeom prst="rect">
            <a:avLst/>
          </a:prstGeom>
          <a:noFill/>
          <a:ln>
            <a:noFill/>
          </a:ln>
        </p:spPr>
      </p:pic>
      <p:pic>
        <p:nvPicPr>
          <p:cNvPr id="12" name="Image 11" descr="ADIL 24">
            <a:extLst>
              <a:ext uri="{FF2B5EF4-FFF2-40B4-BE49-F238E27FC236}">
                <a16:creationId xmlns:a16="http://schemas.microsoft.com/office/drawing/2014/main" id="{91CDC119-C1DE-430B-82E5-D0DD80EC480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019662" y="6426810"/>
            <a:ext cx="362022" cy="290372"/>
          </a:xfrm>
          <a:prstGeom prst="rect">
            <a:avLst/>
          </a:prstGeom>
          <a:noFill/>
          <a:ln>
            <a:noFill/>
          </a:ln>
        </p:spPr>
      </p:pic>
      <p:pic>
        <p:nvPicPr>
          <p:cNvPr id="13" name="Image 12"/>
          <p:cNvPicPr>
            <a:picLocks noChangeAspect="1"/>
          </p:cNvPicPr>
          <p:nvPr/>
        </p:nvPicPr>
        <p:blipFill>
          <a:blip r:embed="rId7"/>
          <a:stretch>
            <a:fillRect/>
          </a:stretch>
        </p:blipFill>
        <p:spPr>
          <a:xfrm>
            <a:off x="6663743" y="6300009"/>
            <a:ext cx="944467" cy="453878"/>
          </a:xfrm>
          <a:prstGeom prst="rect">
            <a:avLst/>
          </a:prstGeom>
        </p:spPr>
      </p:pic>
      <p:pic>
        <p:nvPicPr>
          <p:cNvPr id="14" name="Image 13"/>
          <p:cNvPicPr>
            <a:picLocks noChangeAspect="1"/>
          </p:cNvPicPr>
          <p:nvPr/>
        </p:nvPicPr>
        <p:blipFill>
          <a:blip r:embed="rId8"/>
          <a:stretch>
            <a:fillRect/>
          </a:stretch>
        </p:blipFill>
        <p:spPr>
          <a:xfrm>
            <a:off x="4645095" y="6131018"/>
            <a:ext cx="1082204" cy="641846"/>
          </a:xfrm>
          <a:prstGeom prst="rect">
            <a:avLst/>
          </a:prstGeom>
        </p:spPr>
      </p:pic>
      <p:pic>
        <p:nvPicPr>
          <p:cNvPr id="15" name="Image 14"/>
          <p:cNvPicPr>
            <a:picLocks noChangeAspect="1"/>
          </p:cNvPicPr>
          <p:nvPr/>
        </p:nvPicPr>
        <p:blipFill>
          <a:blip r:embed="rId9"/>
          <a:stretch>
            <a:fillRect/>
          </a:stretch>
        </p:blipFill>
        <p:spPr>
          <a:xfrm>
            <a:off x="5816702" y="6116333"/>
            <a:ext cx="752045" cy="752045"/>
          </a:xfrm>
          <a:prstGeom prst="rect">
            <a:avLst/>
          </a:prstGeom>
        </p:spPr>
      </p:pic>
    </p:spTree>
    <p:extLst>
      <p:ext uri="{BB962C8B-B14F-4D97-AF65-F5344CB8AC3E}">
        <p14:creationId xmlns:p14="http://schemas.microsoft.com/office/powerpoint/2010/main" val="245146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54" y="338999"/>
            <a:ext cx="10282646" cy="1204051"/>
          </a:xfrm>
        </p:spPr>
        <p:txBody>
          <a:bodyPr>
            <a:normAutofit/>
          </a:bodyPr>
          <a:lstStyle/>
          <a:p>
            <a:r>
              <a:rPr lang="fr-FR" b="1" dirty="0">
                <a:solidFill>
                  <a:srgbClr val="C00000"/>
                </a:solidFill>
              </a:rPr>
              <a:t>AMI </a:t>
            </a:r>
            <a:r>
              <a:rPr lang="fr-FR" b="1" dirty="0" smtClean="0">
                <a:solidFill>
                  <a:srgbClr val="C00000"/>
                </a:solidFill>
              </a:rPr>
              <a:t>2023 : </a:t>
            </a:r>
            <a:r>
              <a:rPr lang="fr-FR" b="1" dirty="0">
                <a:solidFill>
                  <a:srgbClr val="C00000"/>
                </a:solidFill>
              </a:rPr>
              <a:t>OBJECTIFS </a:t>
            </a:r>
            <a:r>
              <a:rPr lang="fr-FR" b="1" dirty="0" smtClean="0">
                <a:solidFill>
                  <a:srgbClr val="C00000"/>
                </a:solidFill>
              </a:rPr>
              <a:t>DE l’AMI </a:t>
            </a:r>
            <a:endParaRPr lang="fr-FR" dirty="0">
              <a:solidFill>
                <a:srgbClr val="C00000"/>
              </a:solidFill>
            </a:endParaRPr>
          </a:p>
        </p:txBody>
      </p:sp>
      <p:sp>
        <p:nvSpPr>
          <p:cNvPr id="3" name="Espace réservé du contenu 2"/>
          <p:cNvSpPr>
            <a:spLocks noGrp="1"/>
          </p:cNvSpPr>
          <p:nvPr>
            <p:ph idx="1"/>
          </p:nvPr>
        </p:nvSpPr>
        <p:spPr>
          <a:xfrm>
            <a:off x="801189" y="1349829"/>
            <a:ext cx="10552611" cy="4827134"/>
          </a:xfrm>
        </p:spPr>
        <p:txBody>
          <a:bodyPr vert="horz" lIns="91440" tIns="45720" rIns="91440" bIns="45720" rtlCol="0" anchor="t">
            <a:normAutofit fontScale="70000" lnSpcReduction="20000"/>
          </a:bodyPr>
          <a:lstStyle/>
          <a:p>
            <a:pPr algn="just">
              <a:spcBef>
                <a:spcPts val="600"/>
              </a:spcBef>
              <a:spcAft>
                <a:spcPts val="600"/>
              </a:spcAft>
              <a:buFont typeface="Wingdings" panose="05000000000000000000" pitchFamily="2" charset="2"/>
              <a:buChar char="Ø"/>
            </a:pPr>
            <a:endParaRPr lang="fr-FR" sz="2600" dirty="0" smtClean="0"/>
          </a:p>
          <a:p>
            <a:pPr marL="0" indent="0" algn="just">
              <a:lnSpc>
                <a:spcPct val="120000"/>
              </a:lnSpc>
              <a:buNone/>
            </a:pPr>
            <a:r>
              <a:rPr lang="fr-FR" sz="2600" dirty="0" smtClean="0">
                <a:latin typeface="Arial" panose="020B0604020202020204" pitchFamily="34" charset="0"/>
                <a:cs typeface="Arial" panose="020B0604020202020204" pitchFamily="34" charset="0"/>
              </a:rPr>
              <a:t>L’objectif de la </a:t>
            </a:r>
            <a:r>
              <a:rPr lang="fr-FR" sz="2600" dirty="0">
                <a:latin typeface="Arial" panose="020B0604020202020204" pitchFamily="34" charset="0"/>
                <a:cs typeface="Arial" panose="020B0604020202020204" pitchFamily="34" charset="0"/>
              </a:rPr>
              <a:t>Région Nouvelle-Aquitaine, en partenariat avec </a:t>
            </a:r>
            <a:r>
              <a:rPr lang="fr-FR" sz="2600" dirty="0" smtClean="0">
                <a:latin typeface="Arial" panose="020B0604020202020204" pitchFamily="34" charset="0"/>
                <a:cs typeface="Arial" panose="020B0604020202020204" pitchFamily="34" charset="0"/>
              </a:rPr>
              <a:t>l’Etat/ADEME/</a:t>
            </a:r>
            <a:r>
              <a:rPr lang="fr-FR" sz="2600" dirty="0" err="1" smtClean="0">
                <a:latin typeface="Arial" panose="020B0604020202020204" pitchFamily="34" charset="0"/>
                <a:cs typeface="Arial" panose="020B0604020202020204" pitchFamily="34" charset="0"/>
              </a:rPr>
              <a:t>Anah</a:t>
            </a:r>
            <a:r>
              <a:rPr lang="fr-FR" sz="2600" dirty="0" smtClean="0">
                <a:latin typeface="Arial" panose="020B0604020202020204" pitchFamily="34" charset="0"/>
                <a:cs typeface="Arial" panose="020B0604020202020204" pitchFamily="34" charset="0"/>
              </a:rPr>
              <a:t> est de réorganiser et renforcer </a:t>
            </a:r>
            <a:r>
              <a:rPr lang="fr-FR" sz="2600" dirty="0">
                <a:latin typeface="Arial" panose="020B0604020202020204" pitchFamily="34" charset="0"/>
                <a:cs typeface="Arial" panose="020B0604020202020204" pitchFamily="34" charset="0"/>
              </a:rPr>
              <a:t>le </a:t>
            </a:r>
            <a:r>
              <a:rPr lang="fr-FR" sz="3400" dirty="0">
                <a:solidFill>
                  <a:srgbClr val="C00000"/>
                </a:solidFill>
              </a:rPr>
              <a:t>service public </a:t>
            </a:r>
            <a:r>
              <a:rPr lang="fr-FR" sz="2600" dirty="0">
                <a:latin typeface="Arial" panose="020B0604020202020204" pitchFamily="34" charset="0"/>
                <a:cs typeface="Arial" panose="020B0604020202020204" pitchFamily="34" charset="0"/>
              </a:rPr>
              <a:t>de conseil et d’accompagnement des </a:t>
            </a:r>
            <a:r>
              <a:rPr lang="fr-FR" sz="2600" dirty="0" smtClean="0">
                <a:latin typeface="Arial" panose="020B0604020202020204" pitchFamily="34" charset="0"/>
                <a:cs typeface="Arial" panose="020B0604020202020204" pitchFamily="34" charset="0"/>
              </a:rPr>
              <a:t>ménages en créant un </a:t>
            </a:r>
            <a:r>
              <a:rPr lang="fr-FR" sz="3400" dirty="0">
                <a:solidFill>
                  <a:srgbClr val="C00000"/>
                </a:solidFill>
              </a:rPr>
              <a:t>guichet unique </a:t>
            </a:r>
            <a:r>
              <a:rPr lang="fr-FR" sz="2600" dirty="0" smtClean="0">
                <a:latin typeface="Arial" panose="020B0604020202020204" pitchFamily="34" charset="0"/>
                <a:cs typeface="Arial" panose="020B0604020202020204" pitchFamily="34" charset="0"/>
              </a:rPr>
              <a:t>de </a:t>
            </a:r>
            <a:r>
              <a:rPr lang="fr-FR" sz="2600" dirty="0">
                <a:latin typeface="Arial" panose="020B0604020202020204" pitchFamily="34" charset="0"/>
                <a:cs typeface="Arial" panose="020B0604020202020204" pitchFamily="34" charset="0"/>
              </a:rPr>
              <a:t>conseil/accompagnement pour la « Rénovation énergétique de l’habitat</a:t>
            </a:r>
            <a:r>
              <a:rPr lang="fr-FR" sz="2600" dirty="0" smtClean="0">
                <a:latin typeface="Arial" panose="020B0604020202020204" pitchFamily="34" charset="0"/>
                <a:cs typeface="Arial" panose="020B0604020202020204" pitchFamily="34" charset="0"/>
              </a:rPr>
              <a:t>».</a:t>
            </a:r>
          </a:p>
          <a:p>
            <a:pPr marL="0" indent="0" algn="just">
              <a:lnSpc>
                <a:spcPct val="120000"/>
              </a:lnSpc>
              <a:buNone/>
            </a:pPr>
            <a:r>
              <a:rPr lang="fr-FR" sz="2600" dirty="0" smtClean="0">
                <a:latin typeface="Arial" panose="020B0604020202020204" pitchFamily="34" charset="0"/>
                <a:cs typeface="Arial" panose="020B0604020202020204" pitchFamily="34" charset="0"/>
              </a:rPr>
              <a:t>Les missions des plateformes est d’inciter à la </a:t>
            </a:r>
            <a:r>
              <a:rPr lang="fr-FR" sz="3400" dirty="0">
                <a:solidFill>
                  <a:srgbClr val="C00000"/>
                </a:solidFill>
              </a:rPr>
              <a:t>rénovation énergétique globale performante et bas carbone </a:t>
            </a:r>
            <a:r>
              <a:rPr lang="fr-FR" sz="2600" dirty="0" smtClean="0">
                <a:latin typeface="Arial" panose="020B0604020202020204" pitchFamily="34" charset="0"/>
                <a:cs typeface="Arial" panose="020B0604020202020204" pitchFamily="34" charset="0"/>
              </a:rPr>
              <a:t>de l’habitat privé et d’assurer les missions : </a:t>
            </a:r>
            <a:endParaRPr lang="fr-FR" sz="2600" dirty="0">
              <a:latin typeface="Arial" panose="020B0604020202020204" pitchFamily="34" charset="0"/>
              <a:cs typeface="Arial" panose="020B0604020202020204" pitchFamily="34" charset="0"/>
            </a:endParaRPr>
          </a:p>
          <a:p>
            <a:pPr lvl="1" algn="just">
              <a:lnSpc>
                <a:spcPct val="120000"/>
              </a:lnSpc>
            </a:pPr>
            <a:r>
              <a:rPr lang="fr-FR" sz="2600" dirty="0">
                <a:latin typeface="Arial" panose="020B0604020202020204" pitchFamily="34" charset="0"/>
                <a:cs typeface="Arial" panose="020B0604020202020204" pitchFamily="34" charset="0"/>
              </a:rPr>
              <a:t>une information de 1er niveau, un conseil personnalisé et un accompagnement de </a:t>
            </a:r>
            <a:r>
              <a:rPr lang="fr-FR" sz="2600" dirty="0" smtClean="0">
                <a:latin typeface="Arial" panose="020B0604020202020204" pitchFamily="34" charset="0"/>
                <a:cs typeface="Arial" panose="020B0604020202020204" pitchFamily="34" charset="0"/>
              </a:rPr>
              <a:t>base « </a:t>
            </a:r>
            <a:r>
              <a:rPr lang="fr-FR" sz="2600" dirty="0">
                <a:latin typeface="Arial" panose="020B0604020202020204" pitchFamily="34" charset="0"/>
                <a:cs typeface="Arial" panose="020B0604020202020204" pitchFamily="34" charset="0"/>
              </a:rPr>
              <a:t>tiers de confiance » des ménages ;</a:t>
            </a:r>
          </a:p>
          <a:p>
            <a:pPr lvl="1" algn="just">
              <a:lnSpc>
                <a:spcPct val="120000"/>
              </a:lnSpc>
            </a:pPr>
            <a:r>
              <a:rPr lang="fr-FR" sz="2600" dirty="0">
                <a:latin typeface="Arial" panose="020B0604020202020204" pitchFamily="34" charset="0"/>
                <a:cs typeface="Arial" panose="020B0604020202020204" pitchFamily="34" charset="0"/>
              </a:rPr>
              <a:t>une communication, une sensibilisation et une animation auprès des ménages (et des copropriétés) ;</a:t>
            </a:r>
          </a:p>
          <a:p>
            <a:pPr lvl="1" algn="just">
              <a:lnSpc>
                <a:spcPct val="120000"/>
              </a:lnSpc>
            </a:pPr>
            <a:r>
              <a:rPr lang="fr-FR" sz="2600" dirty="0">
                <a:latin typeface="Arial" panose="020B0604020202020204" pitchFamily="34" charset="0"/>
                <a:cs typeface="Arial" panose="020B0604020202020204" pitchFamily="34" charset="0"/>
              </a:rPr>
              <a:t>une communication, une sensibilisation et une animation des professionnels, notamment pour adapter l’offre privée et favoriser la rénovation énergétique embarquée.</a:t>
            </a:r>
          </a:p>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Tree>
    <p:extLst>
      <p:ext uri="{BB962C8B-B14F-4D97-AF65-F5344CB8AC3E}">
        <p14:creationId xmlns:p14="http://schemas.microsoft.com/office/powerpoint/2010/main" val="207274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54" y="338999"/>
            <a:ext cx="10282646" cy="1204051"/>
          </a:xfrm>
        </p:spPr>
        <p:txBody>
          <a:bodyPr>
            <a:normAutofit/>
          </a:bodyPr>
          <a:lstStyle/>
          <a:p>
            <a:r>
              <a:rPr lang="fr-FR" b="1" dirty="0">
                <a:solidFill>
                  <a:srgbClr val="C00000"/>
                </a:solidFill>
              </a:rPr>
              <a:t>AMI </a:t>
            </a:r>
            <a:r>
              <a:rPr lang="fr-FR" b="1" dirty="0" smtClean="0">
                <a:solidFill>
                  <a:srgbClr val="C00000"/>
                </a:solidFill>
              </a:rPr>
              <a:t>2023 : LES PUBLICS DU GUICHET</a:t>
            </a:r>
            <a:endParaRPr lang="fr-FR" dirty="0">
              <a:solidFill>
                <a:srgbClr val="C00000"/>
              </a:solidFill>
            </a:endParaRPr>
          </a:p>
        </p:txBody>
      </p:sp>
      <p:sp>
        <p:nvSpPr>
          <p:cNvPr id="3" name="Espace réservé du contenu 2"/>
          <p:cNvSpPr>
            <a:spLocks noGrp="1"/>
          </p:cNvSpPr>
          <p:nvPr>
            <p:ph idx="1"/>
          </p:nvPr>
        </p:nvSpPr>
        <p:spPr>
          <a:xfrm>
            <a:off x="801189" y="1349829"/>
            <a:ext cx="10552611" cy="4827134"/>
          </a:xfrm>
        </p:spPr>
        <p:txBody>
          <a:bodyPr vert="horz" lIns="91440" tIns="45720" rIns="91440" bIns="45720" rtlCol="0" anchor="t">
            <a:normAutofit/>
          </a:bodyPr>
          <a:lstStyle/>
          <a:p>
            <a:pPr algn="just">
              <a:spcBef>
                <a:spcPts val="600"/>
              </a:spcBef>
              <a:spcAft>
                <a:spcPts val="600"/>
              </a:spcAft>
              <a:buFont typeface="Wingdings" panose="05000000000000000000" pitchFamily="2" charset="2"/>
              <a:buChar char="Ø"/>
            </a:pPr>
            <a:endParaRPr lang="fr-FR" sz="2600" dirty="0" smtClean="0"/>
          </a:p>
          <a:p>
            <a:pPr marL="0" indent="0">
              <a:buNone/>
            </a:pPr>
            <a:r>
              <a:rPr lang="fr-FR" b="1" dirty="0"/>
              <a:t>Ce guichet unique est à destination des :</a:t>
            </a:r>
            <a:endParaRPr lang="fr-FR" dirty="0"/>
          </a:p>
          <a:p>
            <a:pPr lvl="0"/>
            <a:r>
              <a:rPr lang="fr-FR" dirty="0"/>
              <a:t>Propriétaires occupants ou bailleurs, quels que soient leurs revenus et niveau de vie (résidences principales ou secondaires) ;</a:t>
            </a:r>
          </a:p>
          <a:p>
            <a:pPr lvl="0"/>
            <a:r>
              <a:rPr lang="fr-FR" dirty="0"/>
              <a:t>Locataires de logements ;</a:t>
            </a:r>
          </a:p>
          <a:p>
            <a:pPr lvl="0"/>
            <a:r>
              <a:rPr lang="fr-FR" dirty="0"/>
              <a:t>Syndicats et syndics de copropriétés (missions optionnelle au-delà du 1</a:t>
            </a:r>
            <a:r>
              <a:rPr lang="fr-FR" baseline="30000" dirty="0"/>
              <a:t>er</a:t>
            </a:r>
            <a:r>
              <a:rPr lang="fr-FR" dirty="0"/>
              <a:t> niveau d’information) ;</a:t>
            </a:r>
          </a:p>
          <a:p>
            <a:pPr lvl="0"/>
            <a:r>
              <a:rPr lang="fr-FR" dirty="0"/>
              <a:t>Tous les professionnels liés directement ou indirectement à la rénovation des bâtiments.</a:t>
            </a:r>
          </a:p>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Tree>
    <p:extLst>
      <p:ext uri="{BB962C8B-B14F-4D97-AF65-F5344CB8AC3E}">
        <p14:creationId xmlns:p14="http://schemas.microsoft.com/office/powerpoint/2010/main" val="302581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54" y="437853"/>
            <a:ext cx="10282646" cy="697321"/>
          </a:xfrm>
        </p:spPr>
        <p:txBody>
          <a:bodyPr>
            <a:normAutofit/>
          </a:bodyPr>
          <a:lstStyle/>
          <a:p>
            <a:r>
              <a:rPr lang="fr-FR" b="1" dirty="0">
                <a:solidFill>
                  <a:srgbClr val="C00000"/>
                </a:solidFill>
              </a:rPr>
              <a:t>AMI 2023 : LES EVOLUTIONS</a:t>
            </a:r>
          </a:p>
        </p:txBody>
      </p:sp>
      <p:sp>
        <p:nvSpPr>
          <p:cNvPr id="3" name="Espace réservé du contenu 2"/>
          <p:cNvSpPr>
            <a:spLocks noGrp="1"/>
          </p:cNvSpPr>
          <p:nvPr>
            <p:ph idx="1"/>
          </p:nvPr>
        </p:nvSpPr>
        <p:spPr>
          <a:xfrm>
            <a:off x="801189" y="1349829"/>
            <a:ext cx="10552611" cy="4827134"/>
          </a:xfrm>
        </p:spPr>
        <p:txBody>
          <a:bodyPr vert="horz" lIns="91440" tIns="45720" rIns="91440" bIns="45720" rtlCol="0" anchor="t">
            <a:normAutofit/>
          </a:bodyPr>
          <a:lstStyle/>
          <a:p>
            <a:pPr marL="0" indent="0" algn="just">
              <a:spcBef>
                <a:spcPts val="600"/>
              </a:spcBef>
              <a:spcAft>
                <a:spcPts val="600"/>
              </a:spcAft>
              <a:buNone/>
            </a:pPr>
            <a:r>
              <a:rPr lang="fr-FR" sz="2600" dirty="0"/>
              <a:t>Le Conseil </a:t>
            </a:r>
            <a:r>
              <a:rPr lang="fr-FR" sz="2600" dirty="0" smtClean="0"/>
              <a:t>départemental de la Dordogne a été retenu pour piloter la plateforme de rénovation énergétique en 2023</a:t>
            </a:r>
            <a:r>
              <a:rPr lang="fr-FR" sz="2600" dirty="0" smtClean="0">
                <a:solidFill>
                  <a:schemeClr val="accent5">
                    <a:lumMod val="60000"/>
                    <a:lumOff val="40000"/>
                  </a:schemeClr>
                </a:solidFill>
              </a:rPr>
              <a:t> </a:t>
            </a:r>
            <a:r>
              <a:rPr lang="fr-FR" sz="2600" dirty="0"/>
              <a:t>dans des conditions relativement similaires à 2022. </a:t>
            </a:r>
            <a:endParaRPr lang="fr-FR" sz="2600" dirty="0" smtClean="0"/>
          </a:p>
          <a:p>
            <a:pPr marL="0" indent="0" algn="just">
              <a:spcBef>
                <a:spcPts val="600"/>
              </a:spcBef>
              <a:spcAft>
                <a:spcPts val="600"/>
              </a:spcAft>
              <a:buNone/>
            </a:pPr>
            <a:r>
              <a:rPr lang="fr-FR" sz="2600" dirty="0" smtClean="0"/>
              <a:t>Les </a:t>
            </a:r>
            <a:r>
              <a:rPr lang="fr-FR" sz="2600" dirty="0"/>
              <a:t>changements concernent</a:t>
            </a:r>
            <a:r>
              <a:rPr lang="fr-FR" sz="2600" b="1" dirty="0"/>
              <a:t> </a:t>
            </a:r>
            <a:r>
              <a:rPr lang="fr-FR" sz="2600" dirty="0"/>
              <a:t>:</a:t>
            </a:r>
          </a:p>
          <a:p>
            <a:pPr algn="just">
              <a:spcBef>
                <a:spcPts val="600"/>
              </a:spcBef>
              <a:spcAft>
                <a:spcPts val="600"/>
              </a:spcAft>
              <a:buFont typeface="Wingdings" panose="05000000000000000000" pitchFamily="2" charset="2"/>
              <a:buChar char="Ø"/>
            </a:pPr>
            <a:r>
              <a:rPr lang="fr-FR" sz="2600" dirty="0"/>
              <a:t>L’accompagnement du </a:t>
            </a:r>
            <a:r>
              <a:rPr lang="fr-FR" sz="2600" dirty="0">
                <a:solidFill>
                  <a:srgbClr val="C00000"/>
                </a:solidFill>
              </a:rPr>
              <a:t>petit tertiaire privé </a:t>
            </a:r>
            <a:r>
              <a:rPr lang="fr-FR" sz="2600" dirty="0"/>
              <a:t>sera réalisé </a:t>
            </a:r>
            <a:r>
              <a:rPr lang="fr-FR" sz="2600" dirty="0">
                <a:solidFill>
                  <a:srgbClr val="C00000"/>
                </a:solidFill>
              </a:rPr>
              <a:t>hors réseau des </a:t>
            </a:r>
            <a:r>
              <a:rPr lang="fr-FR" sz="2600" dirty="0" smtClean="0">
                <a:solidFill>
                  <a:srgbClr val="C00000"/>
                </a:solidFill>
              </a:rPr>
              <a:t>Plateformes </a:t>
            </a:r>
            <a:r>
              <a:rPr lang="fr-FR" sz="2600" dirty="0" smtClean="0"/>
              <a:t>(en cours de finalisation par la Région)</a:t>
            </a:r>
            <a:endParaRPr lang="fr-FR" sz="2600" dirty="0">
              <a:cs typeface="Calibri"/>
            </a:endParaRPr>
          </a:p>
          <a:p>
            <a:pPr algn="just">
              <a:spcBef>
                <a:spcPts val="600"/>
              </a:spcBef>
              <a:spcAft>
                <a:spcPts val="600"/>
              </a:spcAft>
              <a:buFont typeface="Wingdings" panose="05000000000000000000" pitchFamily="2" charset="2"/>
              <a:buChar char="Ø"/>
            </a:pPr>
            <a:r>
              <a:rPr lang="fr-FR" sz="2600" dirty="0" smtClean="0">
                <a:solidFill>
                  <a:srgbClr val="C00000"/>
                </a:solidFill>
              </a:rPr>
              <a:t>L’ouverture du statut Mon accompagnateur France Rénov au secteur privé </a:t>
            </a:r>
            <a:r>
              <a:rPr lang="fr-FR" sz="2600" dirty="0" smtClean="0"/>
              <a:t>ce qui interroge sur la pérennité du service public de la rénovation énergétique.</a:t>
            </a:r>
            <a:endParaRPr lang="fr-FR" sz="2600" dirty="0">
              <a:cs typeface="Calibri"/>
            </a:endParaRPr>
          </a:p>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Tree>
    <p:extLst>
      <p:ext uri="{BB962C8B-B14F-4D97-AF65-F5344CB8AC3E}">
        <p14:creationId xmlns:p14="http://schemas.microsoft.com/office/powerpoint/2010/main" val="164842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Organisation 2023</a:t>
            </a:r>
          </a:p>
        </p:txBody>
      </p:sp>
      <p:sp>
        <p:nvSpPr>
          <p:cNvPr id="3" name="Espace réservé du contenu 2"/>
          <p:cNvSpPr>
            <a:spLocks noGrp="1"/>
          </p:cNvSpPr>
          <p:nvPr>
            <p:ph idx="1"/>
          </p:nvPr>
        </p:nvSpPr>
        <p:spPr>
          <a:xfrm>
            <a:off x="838200" y="1690688"/>
            <a:ext cx="10515600" cy="4486275"/>
          </a:xfrm>
        </p:spPr>
        <p:txBody>
          <a:bodyPr/>
          <a:lstStyle/>
          <a:p>
            <a:pPr marL="0" indent="0" algn="just">
              <a:spcBef>
                <a:spcPts val="600"/>
              </a:spcBef>
              <a:spcAft>
                <a:spcPts val="600"/>
              </a:spcAft>
              <a:buNone/>
            </a:pPr>
            <a:r>
              <a:rPr lang="fr-FR" u="sng" dirty="0" smtClean="0"/>
              <a:t>Rappel : </a:t>
            </a:r>
          </a:p>
          <a:p>
            <a:pPr marL="0" indent="0" algn="just">
              <a:spcBef>
                <a:spcPts val="600"/>
              </a:spcBef>
              <a:spcAft>
                <a:spcPts val="600"/>
              </a:spcAft>
              <a:buNone/>
            </a:pPr>
            <a:r>
              <a:rPr lang="fr-FR" dirty="0" smtClean="0"/>
              <a:t>PORTE D’ENTREE UNIQUE </a:t>
            </a:r>
          </a:p>
          <a:p>
            <a:pPr marL="0" indent="0" algn="just">
              <a:spcBef>
                <a:spcPts val="600"/>
              </a:spcBef>
              <a:spcAft>
                <a:spcPts val="600"/>
              </a:spcAft>
              <a:buNone/>
            </a:pPr>
            <a:r>
              <a:rPr lang="fr-FR" dirty="0" smtClean="0"/>
              <a:t>de la </a:t>
            </a:r>
            <a:r>
              <a:rPr lang="fr-FR" dirty="0"/>
              <a:t>PLATEFORME </a:t>
            </a:r>
            <a:r>
              <a:rPr lang="fr-FR" dirty="0" smtClean="0"/>
              <a:t>				</a:t>
            </a:r>
          </a:p>
          <a:p>
            <a:pPr marL="0" indent="0" algn="just">
              <a:spcBef>
                <a:spcPts val="600"/>
              </a:spcBef>
              <a:spcAft>
                <a:spcPts val="600"/>
              </a:spcAft>
              <a:buNone/>
            </a:pPr>
            <a:r>
              <a:rPr lang="fr-FR" dirty="0" smtClean="0"/>
              <a:t>Dordogne-Périgord</a:t>
            </a:r>
          </a:p>
          <a:p>
            <a:pPr marL="0" indent="0" algn="just">
              <a:spcBef>
                <a:spcPts val="600"/>
              </a:spcBef>
              <a:spcAft>
                <a:spcPts val="600"/>
              </a:spcAft>
              <a:buNone/>
            </a:pPr>
            <a:r>
              <a:rPr lang="fr-FR" dirty="0" smtClean="0">
                <a:solidFill>
                  <a:schemeClr val="accent5">
                    <a:lumMod val="50000"/>
                  </a:schemeClr>
                </a:solidFill>
              </a:rPr>
              <a:t>Contact identifié par France </a:t>
            </a:r>
            <a:r>
              <a:rPr lang="fr-FR" dirty="0" err="1" smtClean="0">
                <a:solidFill>
                  <a:schemeClr val="accent5">
                    <a:lumMod val="50000"/>
                  </a:schemeClr>
                </a:solidFill>
              </a:rPr>
              <a:t>Rénov</a:t>
            </a:r>
            <a:r>
              <a:rPr lang="fr-FR" dirty="0" smtClean="0">
                <a:solidFill>
                  <a:schemeClr val="accent5">
                    <a:lumMod val="50000"/>
                  </a:schemeClr>
                </a:solidFill>
              </a:rPr>
              <a:t>’	</a:t>
            </a:r>
            <a:r>
              <a:rPr lang="fr-FR" dirty="0" smtClean="0"/>
              <a:t>			</a:t>
            </a:r>
            <a:endParaRPr lang="fr-FR" dirty="0" smtClean="0">
              <a:solidFill>
                <a:srgbClr val="C00000"/>
              </a:solidFill>
            </a:endParaRPr>
          </a:p>
          <a:p>
            <a:pPr marL="0" indent="0" algn="just">
              <a:spcBef>
                <a:spcPts val="600"/>
              </a:spcBef>
              <a:spcAft>
                <a:spcPts val="600"/>
              </a:spcAft>
              <a:buNone/>
            </a:pPr>
            <a:endParaRPr lang="fr-FR" dirty="0">
              <a:solidFill>
                <a:srgbClr val="C00000"/>
              </a:solidFill>
            </a:endParaRPr>
          </a:p>
          <a:p>
            <a:pPr marL="0" indent="0" algn="just">
              <a:spcBef>
                <a:spcPts val="600"/>
              </a:spcBef>
              <a:spcAft>
                <a:spcPts val="600"/>
              </a:spcAft>
              <a:buNone/>
            </a:pPr>
            <a:r>
              <a:rPr lang="fr-FR" sz="2000" i="1" dirty="0" smtClean="0"/>
              <a:t>Pour une information personnalisée : </a:t>
            </a:r>
          </a:p>
          <a:p>
            <a:pPr marL="0" indent="0" algn="just">
              <a:spcBef>
                <a:spcPts val="600"/>
              </a:spcBef>
              <a:spcAft>
                <a:spcPts val="600"/>
              </a:spcAft>
              <a:buNone/>
            </a:pPr>
            <a:r>
              <a:rPr lang="fr-FR" sz="2000" i="1" dirty="0" smtClean="0"/>
              <a:t>Inviter les personnes à appeler avec le dernier Avis d’imposition</a:t>
            </a:r>
          </a:p>
          <a:p>
            <a:pPr marL="0" indent="0" algn="just">
              <a:spcBef>
                <a:spcPts val="600"/>
              </a:spcBef>
              <a:spcAft>
                <a:spcPts val="600"/>
              </a:spcAft>
              <a:buNone/>
            </a:pPr>
            <a:endParaRPr lang="fr-FR" dirty="0"/>
          </a:p>
          <a:p>
            <a:pPr marL="0" indent="0">
              <a:buNone/>
            </a:pPr>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
        <p:nvSpPr>
          <p:cNvPr id="5" name="Flèche droite 4"/>
          <p:cNvSpPr/>
          <p:nvPr/>
        </p:nvSpPr>
        <p:spPr>
          <a:xfrm>
            <a:off x="6096000" y="2817341"/>
            <a:ext cx="976184" cy="5313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6" name="Ellipse 5"/>
          <p:cNvSpPr/>
          <p:nvPr/>
        </p:nvSpPr>
        <p:spPr>
          <a:xfrm>
            <a:off x="7290486" y="1842506"/>
            <a:ext cx="4063314" cy="2347489"/>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C00000"/>
                </a:solidFill>
              </a:rPr>
              <a:t>ADIL</a:t>
            </a:r>
          </a:p>
          <a:p>
            <a:pPr algn="ctr"/>
            <a:r>
              <a:rPr lang="fr-FR" sz="2800" dirty="0">
                <a:solidFill>
                  <a:srgbClr val="C00000"/>
                </a:solidFill>
              </a:rPr>
              <a:t>Tél 05 53 09 89 89 </a:t>
            </a:r>
            <a:endParaRPr lang="fr-FR" sz="2800" dirty="0"/>
          </a:p>
        </p:txBody>
      </p:sp>
      <p:sp>
        <p:nvSpPr>
          <p:cNvPr id="7" name="Rectangle 6"/>
          <p:cNvSpPr/>
          <p:nvPr/>
        </p:nvSpPr>
        <p:spPr>
          <a:xfrm>
            <a:off x="654908" y="1569308"/>
            <a:ext cx="5968314" cy="3027406"/>
          </a:xfrm>
          <a:prstGeom prst="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83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54" y="338999"/>
            <a:ext cx="10282646" cy="697321"/>
          </a:xfrm>
        </p:spPr>
        <p:txBody>
          <a:bodyPr>
            <a:normAutofit/>
          </a:bodyPr>
          <a:lstStyle/>
          <a:p>
            <a:r>
              <a:rPr lang="fr-FR" b="1" dirty="0">
                <a:solidFill>
                  <a:srgbClr val="C00000"/>
                </a:solidFill>
              </a:rPr>
              <a:t>PARCOURS DES MENAGES</a:t>
            </a:r>
          </a:p>
        </p:txBody>
      </p:sp>
      <p:sp>
        <p:nvSpPr>
          <p:cNvPr id="3" name="Espace réservé du contenu 2"/>
          <p:cNvSpPr>
            <a:spLocks noGrp="1"/>
          </p:cNvSpPr>
          <p:nvPr>
            <p:ph idx="1"/>
          </p:nvPr>
        </p:nvSpPr>
        <p:spPr>
          <a:xfrm>
            <a:off x="801189" y="1349829"/>
            <a:ext cx="10552611" cy="4827134"/>
          </a:xfrm>
        </p:spPr>
        <p:txBody>
          <a:bodyPr vert="horz" lIns="91440" tIns="45720" rIns="91440" bIns="45720" rtlCol="0" anchor="t">
            <a:normAutofit/>
          </a:bodyPr>
          <a:lstStyle/>
          <a:p>
            <a:pPr marL="0" indent="0">
              <a:buNone/>
            </a:pPr>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pic>
        <p:nvPicPr>
          <p:cNvPr id="7" name="Image 6"/>
          <p:cNvPicPr>
            <a:picLocks noChangeAspect="1"/>
          </p:cNvPicPr>
          <p:nvPr/>
        </p:nvPicPr>
        <p:blipFill rotWithShape="1">
          <a:blip r:embed="rId4"/>
          <a:srcRect l="21562" t="25257" r="20938" b="7779"/>
          <a:stretch/>
        </p:blipFill>
        <p:spPr>
          <a:xfrm>
            <a:off x="1569309" y="877330"/>
            <a:ext cx="8930268" cy="5436973"/>
          </a:xfrm>
          <a:prstGeom prst="rect">
            <a:avLst/>
          </a:prstGeom>
        </p:spPr>
      </p:pic>
    </p:spTree>
    <p:extLst>
      <p:ext uri="{BB962C8B-B14F-4D97-AF65-F5344CB8AC3E}">
        <p14:creationId xmlns:p14="http://schemas.microsoft.com/office/powerpoint/2010/main" val="120791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C00000"/>
                </a:solidFill>
              </a:rPr>
              <a:t>Objectifs 2023</a:t>
            </a:r>
            <a:endParaRPr lang="fr-FR" b="1" dirty="0">
              <a:solidFill>
                <a:srgbClr val="C00000"/>
              </a:solidFill>
            </a:endParaRPr>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2201855565"/>
              </p:ext>
            </p:extLst>
          </p:nvPr>
        </p:nvGraphicFramePr>
        <p:xfrm>
          <a:off x="925726" y="1601295"/>
          <a:ext cx="10340548" cy="4112524"/>
        </p:xfrm>
        <a:graphic>
          <a:graphicData uri="http://schemas.openxmlformats.org/drawingml/2006/table">
            <a:tbl>
              <a:tblPr>
                <a:tableStyleId>{5C22544A-7EE6-4342-B048-85BDC9FD1C3A}</a:tableStyleId>
              </a:tblPr>
              <a:tblGrid>
                <a:gridCol w="1323204">
                  <a:extLst>
                    <a:ext uri="{9D8B030D-6E8A-4147-A177-3AD203B41FA5}">
                      <a16:colId xmlns:a16="http://schemas.microsoft.com/office/drawing/2014/main" val="3100029666"/>
                    </a:ext>
                  </a:extLst>
                </a:gridCol>
                <a:gridCol w="6662153">
                  <a:extLst>
                    <a:ext uri="{9D8B030D-6E8A-4147-A177-3AD203B41FA5}">
                      <a16:colId xmlns:a16="http://schemas.microsoft.com/office/drawing/2014/main" val="634595433"/>
                    </a:ext>
                  </a:extLst>
                </a:gridCol>
                <a:gridCol w="2355191">
                  <a:extLst>
                    <a:ext uri="{9D8B030D-6E8A-4147-A177-3AD203B41FA5}">
                      <a16:colId xmlns:a16="http://schemas.microsoft.com/office/drawing/2014/main" val="3420252259"/>
                    </a:ext>
                  </a:extLst>
                </a:gridCol>
              </a:tblGrid>
              <a:tr h="615656">
                <a:tc>
                  <a:txBody>
                    <a:bodyPr/>
                    <a:lstStyle/>
                    <a:p>
                      <a:pPr algn="ctr" fontAlgn="ct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60000"/>
                        <a:lumOff val="4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Actes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60000"/>
                        <a:lumOff val="4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Objectifs prévisionnels en nombre d'actes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60000"/>
                        <a:lumOff val="40000"/>
                      </a:schemeClr>
                    </a:solidFill>
                  </a:tcPr>
                </a:tc>
                <a:extLst>
                  <a:ext uri="{0D108BD9-81ED-4DB2-BD59-A6C34878D82A}">
                    <a16:rowId xmlns:a16="http://schemas.microsoft.com/office/drawing/2014/main" val="1938533720"/>
                  </a:ext>
                </a:extLst>
              </a:tr>
              <a:tr h="517469">
                <a:tc rowSpan="4">
                  <a:txBody>
                    <a:bodyPr/>
                    <a:lstStyle/>
                    <a:p>
                      <a:pPr algn="ctr" fontAlgn="ctr"/>
                      <a:r>
                        <a:rPr lang="fr-FR" sz="1800" u="none" strike="noStrike" dirty="0">
                          <a:effectLst/>
                          <a:latin typeface="Arial" panose="020B0604020202020204" pitchFamily="34" charset="0"/>
                          <a:cs typeface="Arial" panose="020B0604020202020204" pitchFamily="34" charset="0"/>
                        </a:rPr>
                        <a:t>Missions obligatoires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vert="vert270" anchor="ctr">
                    <a:solidFill>
                      <a:schemeClr val="accent2">
                        <a:lumMod val="40000"/>
                        <a:lumOff val="60000"/>
                      </a:schemeClr>
                    </a:solidFill>
                  </a:tcPr>
                </a:tc>
                <a:tc>
                  <a:txBody>
                    <a:bodyPr/>
                    <a:lstStyle/>
                    <a:p>
                      <a:pPr algn="l" fontAlgn="ctr"/>
                      <a:r>
                        <a:rPr lang="fr-FR" sz="1800" u="none" strike="noStrike" dirty="0">
                          <a:effectLst/>
                          <a:latin typeface="Arial" panose="020B0604020202020204" pitchFamily="34" charset="0"/>
                          <a:cs typeface="Arial" panose="020B0604020202020204" pitchFamily="34" charset="0"/>
                        </a:rPr>
                        <a:t>A1 / Information de premier niveau (</a:t>
                      </a:r>
                      <a:r>
                        <a:rPr lang="fr-FR" sz="1800" u="sng" strike="noStrike" dirty="0">
                          <a:effectLst/>
                          <a:latin typeface="Arial" panose="020B0604020202020204" pitchFamily="34" charset="0"/>
                          <a:cs typeface="Arial" panose="020B0604020202020204" pitchFamily="34" charset="0"/>
                        </a:rPr>
                        <a:t>ménages et copropriétés</a:t>
                      </a:r>
                      <a:r>
                        <a:rPr lang="fr-FR" sz="1800" u="none" strike="noStrike" dirty="0">
                          <a:effectLst/>
                          <a:latin typeface="Arial" panose="020B0604020202020204" pitchFamily="34" charset="0"/>
                          <a:cs typeface="Arial" panose="020B0604020202020204" pitchFamily="34" charset="0"/>
                        </a:rPr>
                        <a:t>)</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a:effectLst/>
                          <a:latin typeface="Arial" panose="020B0604020202020204" pitchFamily="34" charset="0"/>
                          <a:cs typeface="Arial" panose="020B0604020202020204" pitchFamily="34" charset="0"/>
                        </a:rPr>
                        <a:t>3 700</a:t>
                      </a:r>
                      <a:endParaRPr lang="fr-FR"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val="2406107941"/>
                  </a:ext>
                </a:extLst>
              </a:tr>
              <a:tr h="46598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A2 / Conseil </a:t>
                      </a:r>
                      <a:r>
                        <a:rPr lang="fr-FR" sz="1800" u="none" strike="noStrike" dirty="0" smtClean="0">
                          <a:effectLst/>
                          <a:latin typeface="Arial" panose="020B0604020202020204" pitchFamily="34" charset="0"/>
                          <a:cs typeface="Arial" panose="020B0604020202020204" pitchFamily="34" charset="0"/>
                        </a:rPr>
                        <a:t>personnalisé </a:t>
                      </a:r>
                      <a:r>
                        <a:rPr lang="fr-FR" sz="1800" u="none" strike="noStrike" dirty="0">
                          <a:effectLst/>
                          <a:latin typeface="Arial" panose="020B0604020202020204" pitchFamily="34" charset="0"/>
                          <a:cs typeface="Arial" panose="020B0604020202020204" pitchFamily="34" charset="0"/>
                        </a:rPr>
                        <a:t>(</a:t>
                      </a:r>
                      <a:r>
                        <a:rPr lang="fr-FR" sz="1800" u="sng" strike="noStrike" dirty="0">
                          <a:effectLst/>
                          <a:latin typeface="Arial" panose="020B0604020202020204" pitchFamily="34" charset="0"/>
                          <a:cs typeface="Arial" panose="020B0604020202020204" pitchFamily="34" charset="0"/>
                        </a:rPr>
                        <a:t>ménages</a:t>
                      </a:r>
                      <a:r>
                        <a:rPr lang="fr-FR" sz="1800" u="none" strike="noStrike" dirty="0">
                          <a:effectLst/>
                          <a:latin typeface="Arial" panose="020B0604020202020204" pitchFamily="34" charset="0"/>
                          <a:cs typeface="Arial" panose="020B0604020202020204" pitchFamily="34" charset="0"/>
                        </a:rPr>
                        <a:t>)</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a:effectLst/>
                          <a:latin typeface="Arial" panose="020B0604020202020204" pitchFamily="34" charset="0"/>
                          <a:cs typeface="Arial" panose="020B0604020202020204" pitchFamily="34" charset="0"/>
                        </a:rPr>
                        <a:t>820</a:t>
                      </a:r>
                      <a:endParaRPr lang="fr-FR"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val="750346918"/>
                  </a:ext>
                </a:extLst>
              </a:tr>
              <a:tr h="608452">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A4 </a:t>
                      </a:r>
                      <a:r>
                        <a:rPr lang="fr-FR" sz="1800" u="sng" strike="noStrike" dirty="0">
                          <a:effectLst/>
                          <a:latin typeface="Arial" panose="020B0604020202020204" pitchFamily="34" charset="0"/>
                          <a:cs typeface="Arial" panose="020B0604020202020204" pitchFamily="34" charset="0"/>
                        </a:rPr>
                        <a:t>Ménages</a:t>
                      </a:r>
                      <a:r>
                        <a:rPr lang="fr-FR" sz="1800" u="none" strike="noStrike" dirty="0">
                          <a:effectLst/>
                          <a:latin typeface="Arial" panose="020B0604020202020204" pitchFamily="34" charset="0"/>
                          <a:cs typeface="Arial" panose="020B0604020202020204" pitchFamily="34" charset="0"/>
                        </a:rPr>
                        <a:t> / Accompagnement pour la réalisation de leurs travaux de rénovation globale</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60</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val="398533477"/>
                  </a:ext>
                </a:extLst>
              </a:tr>
              <a:tr h="608452">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A1 / Information de premier niveau (ménages et copropriétés)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10</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val="1610811803"/>
                  </a:ext>
                </a:extLst>
              </a:tr>
              <a:tr h="608452">
                <a:tc rowSpan="2">
                  <a:txBody>
                    <a:bodyPr/>
                    <a:lstStyle/>
                    <a:p>
                      <a:pPr algn="ctr" fontAlgn="ctr"/>
                      <a:r>
                        <a:rPr lang="fr-FR" sz="1800" u="none" strike="noStrike">
                          <a:effectLst/>
                          <a:latin typeface="Arial" panose="020B0604020202020204" pitchFamily="34" charset="0"/>
                          <a:cs typeface="Arial" panose="020B0604020202020204" pitchFamily="34" charset="0"/>
                        </a:rPr>
                        <a:t>Missions optionnelles</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vert="vert270" anchor="ctr">
                    <a:solidFill>
                      <a:schemeClr val="accent2">
                        <a:lumMod val="20000"/>
                        <a:lumOff val="80000"/>
                      </a:schemeClr>
                    </a:solidFill>
                  </a:tcPr>
                </a:tc>
                <a:tc>
                  <a:txBody>
                    <a:bodyPr/>
                    <a:lstStyle/>
                    <a:p>
                      <a:pPr algn="l" fontAlgn="ctr"/>
                      <a:r>
                        <a:rPr lang="fr-FR" sz="1800" u="none" strike="noStrike">
                          <a:effectLst/>
                          <a:latin typeface="Arial" panose="020B0604020202020204" pitchFamily="34" charset="0"/>
                          <a:cs typeface="Arial" panose="020B0604020202020204" pitchFamily="34" charset="0"/>
                        </a:rPr>
                        <a:t>A2 copropriétés / Conseil personalisé</a:t>
                      </a:r>
                      <a:endParaRPr lang="fr-FR"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20000"/>
                        <a:lumOff val="8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10</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97839929"/>
                  </a:ext>
                </a:extLst>
              </a:tr>
              <a:tr h="688063">
                <a:tc vMerge="1">
                  <a:txBody>
                    <a:bodyPr/>
                    <a:lstStyle/>
                    <a:p>
                      <a:endParaRPr lang="fr-FR"/>
                    </a:p>
                  </a:txBody>
                  <a:tcPr/>
                </a:tc>
                <a:tc>
                  <a:txBody>
                    <a:bodyPr/>
                    <a:lstStyle/>
                    <a:p>
                      <a:pPr algn="l" fontAlgn="ctr"/>
                      <a:r>
                        <a:rPr lang="fr-FR" sz="1800" u="none" strike="noStrike">
                          <a:effectLst/>
                          <a:latin typeface="Arial" panose="020B0604020202020204" pitchFamily="34" charset="0"/>
                          <a:cs typeface="Arial" panose="020B0604020202020204" pitchFamily="34" charset="0"/>
                        </a:rPr>
                        <a:t>A4 Coproriétés / Accompagnement des copropriétés pour la réalisation de leurs travaux de rénovation globale</a:t>
                      </a:r>
                      <a:endParaRPr lang="fr-FR"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20000"/>
                        <a:lumOff val="80000"/>
                      </a:schemeClr>
                    </a:solidFill>
                  </a:tcPr>
                </a:tc>
                <a:tc>
                  <a:txBody>
                    <a:bodyPr/>
                    <a:lstStyle/>
                    <a:p>
                      <a:pPr algn="ctr" fontAlgn="ctr"/>
                      <a:r>
                        <a:rPr lang="fr-FR" sz="1800" u="none" strike="noStrike" dirty="0" smtClean="0">
                          <a:effectLst/>
                          <a:latin typeface="Arial" panose="020B0604020202020204" pitchFamily="34" charset="0"/>
                          <a:cs typeface="Arial" panose="020B0604020202020204" pitchFamily="34" charset="0"/>
                        </a:rPr>
                        <a:t>/</a:t>
                      </a:r>
                      <a:r>
                        <a:rPr lang="fr-FR" sz="1800" u="none" strike="noStrike" dirty="0">
                          <a:effectLst/>
                          <a:latin typeface="Arial" panose="020B0604020202020204" pitchFamily="34" charset="0"/>
                          <a:cs typeface="Arial" panose="020B0604020202020204" pitchFamily="34" charset="0"/>
                        </a:rPr>
                        <a:t> </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402946140"/>
                  </a:ext>
                </a:extLst>
              </a:tr>
            </a:tbl>
          </a:graphicData>
        </a:graphic>
      </p:graphicFrame>
    </p:spTree>
    <p:extLst>
      <p:ext uri="{BB962C8B-B14F-4D97-AF65-F5344CB8AC3E}">
        <p14:creationId xmlns:p14="http://schemas.microsoft.com/office/powerpoint/2010/main" val="317171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C00000"/>
                </a:solidFill>
              </a:rPr>
              <a:t>Enjeux 2023</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marL="0" indent="0" algn="just">
              <a:spcBef>
                <a:spcPts val="600"/>
              </a:spcBef>
              <a:spcAft>
                <a:spcPts val="600"/>
              </a:spcAft>
              <a:buNone/>
            </a:pPr>
            <a:r>
              <a:rPr lang="fr-FR" dirty="0" smtClean="0"/>
              <a:t>-&gt; </a:t>
            </a:r>
            <a:r>
              <a:rPr lang="fr-FR" dirty="0"/>
              <a:t>R</a:t>
            </a:r>
            <a:r>
              <a:rPr lang="fr-FR" dirty="0" smtClean="0"/>
              <a:t>esserrer la </a:t>
            </a:r>
            <a:r>
              <a:rPr lang="fr-FR" dirty="0" smtClean="0">
                <a:solidFill>
                  <a:srgbClr val="C00000"/>
                </a:solidFill>
              </a:rPr>
              <a:t>coopération</a:t>
            </a:r>
            <a:r>
              <a:rPr lang="fr-FR" dirty="0" smtClean="0"/>
              <a:t> avec les EPCI et OPAH pour améliorer le parcours des ménages :</a:t>
            </a:r>
          </a:p>
          <a:p>
            <a:pPr algn="just">
              <a:spcBef>
                <a:spcPts val="600"/>
              </a:spcBef>
              <a:spcAft>
                <a:spcPts val="600"/>
              </a:spcAft>
              <a:buFontTx/>
              <a:buChar char="-"/>
            </a:pPr>
            <a:r>
              <a:rPr lang="fr-FR" dirty="0" smtClean="0"/>
              <a:t>Réunion / rencontres de terrain </a:t>
            </a:r>
          </a:p>
          <a:p>
            <a:pPr algn="just">
              <a:spcBef>
                <a:spcPts val="600"/>
              </a:spcBef>
              <a:spcAft>
                <a:spcPts val="600"/>
              </a:spcAft>
              <a:buFontTx/>
              <a:buChar char="-"/>
            </a:pPr>
            <a:r>
              <a:rPr lang="fr-FR" dirty="0" smtClean="0"/>
              <a:t>Communication conjointe et complémentaire sur les dispositifs</a:t>
            </a:r>
          </a:p>
          <a:p>
            <a:pPr marL="0" indent="0" algn="just">
              <a:spcBef>
                <a:spcPts val="600"/>
              </a:spcBef>
              <a:spcAft>
                <a:spcPts val="600"/>
              </a:spcAft>
              <a:buNone/>
            </a:pPr>
            <a:r>
              <a:rPr lang="fr-FR" smtClean="0"/>
              <a:t>-&gt; Développer </a:t>
            </a:r>
            <a:r>
              <a:rPr lang="fr-FR" dirty="0" smtClean="0"/>
              <a:t>les </a:t>
            </a:r>
            <a:r>
              <a:rPr lang="fr-FR" dirty="0" smtClean="0">
                <a:solidFill>
                  <a:srgbClr val="C00000"/>
                </a:solidFill>
              </a:rPr>
              <a:t>animations et communication </a:t>
            </a:r>
            <a:r>
              <a:rPr lang="fr-FR" dirty="0" smtClean="0"/>
              <a:t>auprès des publics du guichet :</a:t>
            </a:r>
          </a:p>
          <a:p>
            <a:pPr algn="just">
              <a:spcBef>
                <a:spcPts val="600"/>
              </a:spcBef>
              <a:spcAft>
                <a:spcPts val="600"/>
              </a:spcAft>
              <a:buFontTx/>
              <a:buChar char="-"/>
            </a:pPr>
            <a:r>
              <a:rPr lang="fr-FR" dirty="0" smtClean="0"/>
              <a:t>Présence aux évènements organisés par les territoires</a:t>
            </a:r>
          </a:p>
          <a:p>
            <a:pPr marL="0" indent="0" algn="just">
              <a:spcBef>
                <a:spcPts val="600"/>
              </a:spcBef>
              <a:spcAft>
                <a:spcPts val="600"/>
              </a:spcAft>
              <a:buNone/>
            </a:pPr>
            <a:r>
              <a:rPr lang="fr-FR" dirty="0" smtClean="0"/>
              <a:t>- Mis en place de nouveaux projets</a:t>
            </a:r>
          </a:p>
          <a:p>
            <a:pPr algn="just">
              <a:spcBef>
                <a:spcPts val="600"/>
              </a:spcBef>
              <a:spcAft>
                <a:spcPts val="600"/>
              </a:spcAft>
              <a:buFontTx/>
              <a:buChar char="-"/>
            </a:pPr>
            <a:endParaRPr lang="fr-FR" dirty="0" smtClean="0"/>
          </a:p>
          <a:p>
            <a:pPr marL="0" indent="0">
              <a:buNone/>
            </a:pPr>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Tree>
    <p:extLst>
      <p:ext uri="{BB962C8B-B14F-4D97-AF65-F5344CB8AC3E}">
        <p14:creationId xmlns:p14="http://schemas.microsoft.com/office/powerpoint/2010/main" val="309633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C00000"/>
                </a:solidFill>
              </a:rPr>
              <a:t>DEMARCHE DES EPCI</a:t>
            </a:r>
            <a:endParaRPr lang="fr-FR" b="1" dirty="0">
              <a:solidFill>
                <a:srgbClr val="C00000"/>
              </a:solidFill>
            </a:endParaRPr>
          </a:p>
        </p:txBody>
      </p:sp>
      <p:sp>
        <p:nvSpPr>
          <p:cNvPr id="3" name="Espace réservé du contenu 2"/>
          <p:cNvSpPr>
            <a:spLocks noGrp="1"/>
          </p:cNvSpPr>
          <p:nvPr>
            <p:ph idx="1"/>
          </p:nvPr>
        </p:nvSpPr>
        <p:spPr>
          <a:xfrm>
            <a:off x="2174787" y="1690688"/>
            <a:ext cx="9082218" cy="4351338"/>
          </a:xfrm>
        </p:spPr>
        <p:txBody>
          <a:bodyPr>
            <a:normAutofit lnSpcReduction="10000"/>
          </a:bodyPr>
          <a:lstStyle/>
          <a:p>
            <a:pPr algn="just">
              <a:spcBef>
                <a:spcPts val="600"/>
              </a:spcBef>
              <a:spcAft>
                <a:spcPts val="600"/>
              </a:spcAft>
              <a:buFontTx/>
              <a:buChar char="-"/>
            </a:pPr>
            <a:r>
              <a:rPr lang="fr-FR" dirty="0" smtClean="0"/>
              <a:t>Les 14 EPCI de la plateforme </a:t>
            </a:r>
            <a:r>
              <a:rPr lang="fr-FR" dirty="0"/>
              <a:t>doivent </a:t>
            </a:r>
            <a:r>
              <a:rPr lang="fr-FR" dirty="0" smtClean="0">
                <a:solidFill>
                  <a:srgbClr val="C00000"/>
                </a:solidFill>
              </a:rPr>
              <a:t>délibérer</a:t>
            </a:r>
            <a:r>
              <a:rPr lang="fr-FR" dirty="0" smtClean="0"/>
              <a:t> sur la </a:t>
            </a:r>
            <a:r>
              <a:rPr lang="fr-FR" dirty="0"/>
              <a:t>proposition de convention </a:t>
            </a:r>
            <a:r>
              <a:rPr lang="fr-FR" dirty="0" smtClean="0"/>
              <a:t>(reçu par mail du 9 janvier 2023)</a:t>
            </a:r>
          </a:p>
          <a:p>
            <a:pPr marL="0" indent="0" algn="just">
              <a:spcBef>
                <a:spcPts val="600"/>
              </a:spcBef>
              <a:spcAft>
                <a:spcPts val="600"/>
              </a:spcAft>
              <a:buNone/>
            </a:pPr>
            <a:endParaRPr lang="fr-FR" sz="1100" dirty="0" smtClean="0"/>
          </a:p>
          <a:p>
            <a:pPr algn="just">
              <a:spcBef>
                <a:spcPts val="600"/>
              </a:spcBef>
              <a:spcAft>
                <a:spcPts val="600"/>
              </a:spcAft>
              <a:buFontTx/>
              <a:buChar char="-"/>
            </a:pPr>
            <a:r>
              <a:rPr lang="fr-FR" dirty="0" smtClean="0"/>
              <a:t>Renvoyer </a:t>
            </a:r>
            <a:r>
              <a:rPr lang="fr-FR" dirty="0"/>
              <a:t>dans les meilleurs délais </a:t>
            </a:r>
            <a:r>
              <a:rPr lang="fr-FR" smtClean="0"/>
              <a:t>la </a:t>
            </a:r>
            <a:r>
              <a:rPr lang="fr-FR" smtClean="0">
                <a:solidFill>
                  <a:srgbClr val="C00000"/>
                </a:solidFill>
              </a:rPr>
              <a:t>convention</a:t>
            </a:r>
            <a:r>
              <a:rPr lang="fr-FR" smtClean="0"/>
              <a:t> </a:t>
            </a:r>
            <a:r>
              <a:rPr lang="fr-FR" dirty="0" smtClean="0"/>
              <a:t>signée à </a:t>
            </a:r>
            <a:r>
              <a:rPr lang="fr-FR" dirty="0" smtClean="0">
                <a:solidFill>
                  <a:schemeClr val="accent5">
                    <a:lumMod val="50000"/>
                  </a:schemeClr>
                </a:solidFill>
                <a:hlinkClick r:id="rId3"/>
              </a:rPr>
              <a:t>p.vaillant@dordogne.fr</a:t>
            </a:r>
            <a:endParaRPr lang="fr-FR" dirty="0" smtClean="0">
              <a:solidFill>
                <a:schemeClr val="accent5">
                  <a:lumMod val="50000"/>
                </a:schemeClr>
              </a:solidFill>
            </a:endParaRPr>
          </a:p>
          <a:p>
            <a:pPr algn="just">
              <a:spcBef>
                <a:spcPts val="600"/>
              </a:spcBef>
              <a:spcAft>
                <a:spcPts val="600"/>
              </a:spcAft>
              <a:buFontTx/>
              <a:buChar char="-"/>
            </a:pPr>
            <a:endParaRPr lang="fr-FR" sz="500" dirty="0" smtClean="0">
              <a:solidFill>
                <a:schemeClr val="accent5">
                  <a:lumMod val="50000"/>
                </a:schemeClr>
              </a:solidFill>
            </a:endParaRPr>
          </a:p>
          <a:p>
            <a:pPr algn="just">
              <a:spcBef>
                <a:spcPts val="600"/>
              </a:spcBef>
              <a:spcAft>
                <a:spcPts val="600"/>
              </a:spcAft>
              <a:buFontTx/>
              <a:buChar char="-"/>
            </a:pPr>
            <a:r>
              <a:rPr lang="fr-FR" dirty="0" smtClean="0"/>
              <a:t>Le Département conventionnera avec les partenaires ADIL-SOLIHA-CAUE</a:t>
            </a:r>
          </a:p>
          <a:p>
            <a:pPr algn="just">
              <a:spcBef>
                <a:spcPts val="600"/>
              </a:spcBef>
              <a:spcAft>
                <a:spcPts val="600"/>
              </a:spcAft>
              <a:buFontTx/>
              <a:buChar char="-"/>
            </a:pPr>
            <a:endParaRPr lang="fr-FR" sz="1000" dirty="0" smtClean="0"/>
          </a:p>
          <a:p>
            <a:pPr marL="0" indent="0" algn="ctr">
              <a:spcBef>
                <a:spcPts val="600"/>
              </a:spcBef>
              <a:spcAft>
                <a:spcPts val="600"/>
              </a:spcAft>
              <a:buNone/>
            </a:pPr>
            <a:r>
              <a:rPr lang="fr-FR" dirty="0" smtClean="0">
                <a:solidFill>
                  <a:srgbClr val="C00000"/>
                </a:solidFill>
              </a:rPr>
              <a:t>Pour tout renseignement, contact : </a:t>
            </a:r>
          </a:p>
          <a:p>
            <a:pPr marL="0" indent="0" algn="ctr">
              <a:spcBef>
                <a:spcPts val="600"/>
              </a:spcBef>
              <a:spcAft>
                <a:spcPts val="600"/>
              </a:spcAft>
              <a:buNone/>
            </a:pPr>
            <a:r>
              <a:rPr lang="fr-FR" dirty="0" smtClean="0">
                <a:solidFill>
                  <a:srgbClr val="C00000"/>
                </a:solidFill>
              </a:rPr>
              <a:t>Pascale VAILLANT tél: 05 53 45 50 11</a:t>
            </a:r>
            <a:endParaRPr lang="fr-FR" dirty="0"/>
          </a:p>
        </p:txBody>
      </p:sp>
      <p:pic>
        <p:nvPicPr>
          <p:cNvPr id="4" name="Image 3"/>
          <p:cNvPicPr>
            <a:picLocks noChangeAspect="1"/>
          </p:cNvPicPr>
          <p:nvPr/>
        </p:nvPicPr>
        <p:blipFill>
          <a:blip r:embed="rId4"/>
          <a:stretch>
            <a:fillRect/>
          </a:stretch>
        </p:blipFill>
        <p:spPr>
          <a:xfrm>
            <a:off x="5757408" y="6182593"/>
            <a:ext cx="6090432" cy="707197"/>
          </a:xfrm>
          <a:prstGeom prst="rect">
            <a:avLst/>
          </a:prstGeom>
        </p:spPr>
      </p:pic>
      <p:sp>
        <p:nvSpPr>
          <p:cNvPr id="6" name="Chevron 5"/>
          <p:cNvSpPr/>
          <p:nvPr/>
        </p:nvSpPr>
        <p:spPr>
          <a:xfrm rot="5400000">
            <a:off x="886597" y="3053723"/>
            <a:ext cx="852616" cy="54987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7" name="Pentagone 6"/>
          <p:cNvSpPr/>
          <p:nvPr/>
        </p:nvSpPr>
        <p:spPr>
          <a:xfrm rot="5400000">
            <a:off x="917555" y="1936990"/>
            <a:ext cx="784522" cy="556055"/>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hevron 8"/>
          <p:cNvSpPr/>
          <p:nvPr/>
        </p:nvSpPr>
        <p:spPr>
          <a:xfrm rot="5400000">
            <a:off x="905130" y="4201414"/>
            <a:ext cx="852616" cy="54987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45173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4CE975D-B5A8-4FF1-8243-B1313D27BDEB}"/>
              </a:ext>
            </a:extLst>
          </p:cNvPr>
          <p:cNvSpPr txBox="1">
            <a:spLocks/>
          </p:cNvSpPr>
          <p:nvPr/>
        </p:nvSpPr>
        <p:spPr>
          <a:xfrm>
            <a:off x="1653988" y="757641"/>
            <a:ext cx="8606117" cy="1017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C00000"/>
                </a:solidFill>
              </a:rPr>
              <a:t>Merci pour votre attention</a:t>
            </a:r>
            <a:endParaRPr lang="fr-FR" sz="3200" dirty="0">
              <a:solidFill>
                <a:srgbClr val="C00000"/>
              </a:solidFill>
            </a:endParaRPr>
          </a:p>
        </p:txBody>
      </p:sp>
      <p:pic>
        <p:nvPicPr>
          <p:cNvPr id="2" name="Image 1"/>
          <p:cNvPicPr>
            <a:picLocks noChangeAspect="1"/>
          </p:cNvPicPr>
          <p:nvPr/>
        </p:nvPicPr>
        <p:blipFill>
          <a:blip r:embed="rId2"/>
          <a:stretch>
            <a:fillRect/>
          </a:stretch>
        </p:blipFill>
        <p:spPr>
          <a:xfrm>
            <a:off x="3014694" y="3154063"/>
            <a:ext cx="6885191" cy="2396345"/>
          </a:xfrm>
          <a:prstGeom prst="rect">
            <a:avLst/>
          </a:prstGeom>
        </p:spPr>
      </p:pic>
      <p:sp>
        <p:nvSpPr>
          <p:cNvPr id="5" name="ZoneTexte 4"/>
          <p:cNvSpPr txBox="1"/>
          <p:nvPr/>
        </p:nvSpPr>
        <p:spPr>
          <a:xfrm>
            <a:off x="1035424" y="1910540"/>
            <a:ext cx="10408023" cy="461665"/>
          </a:xfrm>
          <a:prstGeom prst="rect">
            <a:avLst/>
          </a:prstGeom>
          <a:noFill/>
        </p:spPr>
        <p:txBody>
          <a:bodyPr wrap="square" rtlCol="0">
            <a:spAutoFit/>
          </a:bodyPr>
          <a:lstStyle/>
          <a:p>
            <a:r>
              <a:rPr lang="fr-FR" sz="2400" dirty="0"/>
              <a:t>Le site de l’observatoire départemental de l’habitat : </a:t>
            </a:r>
            <a:r>
              <a:rPr lang="fr-FR" sz="2400" dirty="0">
                <a:solidFill>
                  <a:srgbClr val="C00000"/>
                </a:solidFill>
              </a:rPr>
              <a:t>https://habitat.dordogne.fr</a:t>
            </a:r>
            <a:r>
              <a:rPr lang="fr-FR" sz="2400" dirty="0"/>
              <a:t>/</a:t>
            </a:r>
          </a:p>
        </p:txBody>
      </p:sp>
    </p:spTree>
    <p:extLst>
      <p:ext uri="{BB962C8B-B14F-4D97-AF65-F5344CB8AC3E}">
        <p14:creationId xmlns:p14="http://schemas.microsoft.com/office/powerpoint/2010/main" val="185108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54" y="338999"/>
            <a:ext cx="10282646" cy="697321"/>
          </a:xfrm>
        </p:spPr>
        <p:txBody>
          <a:bodyPr/>
          <a:lstStyle/>
          <a:p>
            <a:r>
              <a:rPr lang="fr-FR" dirty="0">
                <a:solidFill>
                  <a:srgbClr val="C00000"/>
                </a:solidFill>
              </a:rPr>
              <a:t>Rappel du contexte général</a:t>
            </a:r>
          </a:p>
        </p:txBody>
      </p:sp>
      <p:sp>
        <p:nvSpPr>
          <p:cNvPr id="3" name="Espace réservé du contenu 2"/>
          <p:cNvSpPr>
            <a:spLocks noGrp="1"/>
          </p:cNvSpPr>
          <p:nvPr>
            <p:ph idx="1"/>
          </p:nvPr>
        </p:nvSpPr>
        <p:spPr>
          <a:xfrm>
            <a:off x="801189" y="1349829"/>
            <a:ext cx="10552611" cy="4827134"/>
          </a:xfrm>
        </p:spPr>
        <p:txBody>
          <a:bodyPr vert="horz" lIns="91440" tIns="45720" rIns="91440" bIns="45720" rtlCol="0" anchor="t">
            <a:normAutofit fontScale="77500" lnSpcReduction="20000"/>
          </a:bodyPr>
          <a:lstStyle/>
          <a:p>
            <a:pPr marL="0" indent="0" algn="just">
              <a:buNone/>
            </a:pPr>
            <a:r>
              <a:rPr lang="fr-FR" dirty="0">
                <a:solidFill>
                  <a:srgbClr val="C00000"/>
                </a:solidFill>
              </a:rPr>
              <a:t>2019 : </a:t>
            </a:r>
            <a:r>
              <a:rPr lang="fr-FR" sz="3200" dirty="0"/>
              <a:t>Lancement du dispositif </a:t>
            </a:r>
            <a:r>
              <a:rPr lang="fr-FR" sz="3200" dirty="0" smtClean="0"/>
              <a:t>national SARE </a:t>
            </a:r>
          </a:p>
          <a:p>
            <a:pPr marL="0" indent="0" algn="just">
              <a:buNone/>
            </a:pPr>
            <a:r>
              <a:rPr lang="fr-FR" dirty="0" smtClean="0">
                <a:solidFill>
                  <a:srgbClr val="C00000"/>
                </a:solidFill>
              </a:rPr>
              <a:t>2021 </a:t>
            </a:r>
            <a:r>
              <a:rPr lang="fr-FR" dirty="0"/>
              <a:t>: </a:t>
            </a:r>
            <a:r>
              <a:rPr lang="fr-FR" sz="3200" dirty="0"/>
              <a:t>signature de la convention régionale de  mise en œuvre du programme SARE entre la Région Nouvelle Aquitaine, l’Etat, l’ADEME, l’ANAH, et des fournisseurs d’energie pour 2021/2022/2023</a:t>
            </a:r>
            <a:r>
              <a:rPr lang="fr-FR" dirty="0"/>
              <a:t>.</a:t>
            </a:r>
            <a:endParaRPr lang="fr-FR" dirty="0">
              <a:cs typeface="Calibri"/>
            </a:endParaRPr>
          </a:p>
          <a:p>
            <a:pPr marL="0" indent="0" algn="just">
              <a:buNone/>
            </a:pPr>
            <a:r>
              <a:rPr lang="fr-FR" sz="3200" dirty="0">
                <a:solidFill>
                  <a:srgbClr val="C00000"/>
                </a:solidFill>
              </a:rPr>
              <a:t>Dispositif </a:t>
            </a:r>
            <a:r>
              <a:rPr lang="fr-FR" sz="3200" b="1" dirty="0">
                <a:solidFill>
                  <a:srgbClr val="C00000"/>
                </a:solidFill>
              </a:rPr>
              <a:t>transitoire</a:t>
            </a:r>
            <a:r>
              <a:rPr lang="fr-FR" sz="3200" dirty="0">
                <a:solidFill>
                  <a:srgbClr val="C00000"/>
                </a:solidFill>
              </a:rPr>
              <a:t> en 2021 </a:t>
            </a:r>
            <a:r>
              <a:rPr lang="fr-FR" sz="3300" dirty="0"/>
              <a:t>en Dordogne plateforme de rénovation énergétique « en devenir » </a:t>
            </a:r>
            <a:r>
              <a:rPr lang="fr-FR" sz="3300" dirty="0" smtClean="0"/>
              <a:t>avec </a:t>
            </a:r>
            <a:r>
              <a:rPr lang="fr-FR" sz="3300" dirty="0"/>
              <a:t>une seule plateforme animée par 2 porteurs, SOLIHA et le CAUE, et un porteur associé l’ADIL24, avec le soutien financier du Conseil Départemental de la Dordogne.</a:t>
            </a:r>
          </a:p>
          <a:p>
            <a:pPr marL="0" indent="0" algn="just">
              <a:buNone/>
            </a:pPr>
            <a:r>
              <a:rPr lang="fr-FR" dirty="0">
                <a:solidFill>
                  <a:srgbClr val="C00000"/>
                </a:solidFill>
              </a:rPr>
              <a:t>2022</a:t>
            </a:r>
            <a:r>
              <a:rPr lang="fr-FR" dirty="0"/>
              <a:t> : </a:t>
            </a:r>
            <a:r>
              <a:rPr lang="fr-FR" sz="3200" dirty="0"/>
              <a:t>second </a:t>
            </a:r>
            <a:r>
              <a:rPr lang="fr-FR" sz="3200" b="1" dirty="0"/>
              <a:t>AMI</a:t>
            </a:r>
            <a:r>
              <a:rPr lang="fr-FR" sz="3200" dirty="0"/>
              <a:t> (Appel à Manifestation d’</a:t>
            </a:r>
            <a:r>
              <a:rPr lang="fr-FR" sz="3200" dirty="0" err="1"/>
              <a:t>Interêt</a:t>
            </a:r>
            <a:r>
              <a:rPr lang="fr-FR" sz="3200" dirty="0"/>
              <a:t>) lancé par la Région Nouvelle Aquitaine pour la mise en place de plateformes de rénovation énergétique. En Dordogne, mise en place de 2 plateformes.</a:t>
            </a:r>
          </a:p>
          <a:p>
            <a:pPr marL="457200" lvl="1" indent="0" algn="just">
              <a:spcBef>
                <a:spcPts val="0"/>
              </a:spcBef>
              <a:buNone/>
            </a:pPr>
            <a:endParaRPr lang="fr-FR" sz="2200" dirty="0"/>
          </a:p>
          <a:p>
            <a:pPr marL="0" indent="0" algn="just">
              <a:buNone/>
            </a:pPr>
            <a:r>
              <a:rPr lang="fr-FR" dirty="0" smtClean="0">
                <a:solidFill>
                  <a:srgbClr val="C00000"/>
                </a:solidFill>
              </a:rPr>
              <a:t>2023</a:t>
            </a:r>
            <a:r>
              <a:rPr lang="fr-FR" dirty="0" smtClean="0"/>
              <a:t> </a:t>
            </a:r>
            <a:r>
              <a:rPr lang="fr-FR" dirty="0"/>
              <a:t>: </a:t>
            </a:r>
            <a:r>
              <a:rPr lang="fr-FR" sz="3200" dirty="0" smtClean="0"/>
              <a:t>troisième </a:t>
            </a:r>
            <a:r>
              <a:rPr lang="fr-FR" sz="3200" b="1" dirty="0" smtClean="0"/>
              <a:t>AMI</a:t>
            </a:r>
            <a:r>
              <a:rPr lang="fr-FR" sz="3200" dirty="0" smtClean="0"/>
              <a:t> </a:t>
            </a:r>
            <a:r>
              <a:rPr lang="fr-FR" sz="3200" dirty="0"/>
              <a:t>lancé par la Région Nouvelle Aquitaine pour la mise en place de plateformes de rénovation énergétique</a:t>
            </a:r>
            <a:r>
              <a:rPr lang="fr-FR" sz="3200" dirty="0" smtClean="0"/>
              <a:t>. Même organisation que 2022.</a:t>
            </a:r>
            <a:endParaRPr lang="fr-FR" sz="2200" dirty="0"/>
          </a:p>
          <a:p>
            <a:pPr marL="457200" lvl="1" indent="0" algn="just">
              <a:spcBef>
                <a:spcPts val="0"/>
              </a:spcBef>
              <a:buNone/>
            </a:pPr>
            <a:endParaRPr lang="fr-FR" sz="2200" dirty="0"/>
          </a:p>
          <a:p>
            <a:endParaRPr lang="fr-FR" dirty="0"/>
          </a:p>
          <a:p>
            <a:endParaRPr lang="fr-FR" dirty="0"/>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Tree>
    <p:extLst>
      <p:ext uri="{BB962C8B-B14F-4D97-AF65-F5344CB8AC3E}">
        <p14:creationId xmlns:p14="http://schemas.microsoft.com/office/powerpoint/2010/main" val="272863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65126"/>
            <a:ext cx="10439400" cy="1117686"/>
          </a:xfrm>
        </p:spPr>
        <p:txBody>
          <a:bodyPr>
            <a:noAutofit/>
          </a:bodyPr>
          <a:lstStyle/>
          <a:p>
            <a:pPr algn="ctr"/>
            <a:r>
              <a:rPr lang="fr-FR" sz="2800" dirty="0" smtClean="0">
                <a:solidFill>
                  <a:srgbClr val="C00000"/>
                </a:solidFill>
              </a:rPr>
              <a:t>Depuis le 1</a:t>
            </a:r>
            <a:r>
              <a:rPr lang="fr-FR" sz="2800" baseline="30000" dirty="0" smtClean="0">
                <a:solidFill>
                  <a:srgbClr val="C00000"/>
                </a:solidFill>
              </a:rPr>
              <a:t>er</a:t>
            </a:r>
            <a:r>
              <a:rPr lang="fr-FR" sz="2800" dirty="0" smtClean="0">
                <a:solidFill>
                  <a:srgbClr val="C00000"/>
                </a:solidFill>
              </a:rPr>
              <a:t> janvier 2022 la totalité du </a:t>
            </a:r>
            <a:r>
              <a:rPr lang="fr-FR" sz="2800" dirty="0">
                <a:solidFill>
                  <a:srgbClr val="C00000"/>
                </a:solidFill>
              </a:rPr>
              <a:t>territoire </a:t>
            </a:r>
            <a:r>
              <a:rPr lang="fr-FR" sz="2800" dirty="0" smtClean="0">
                <a:solidFill>
                  <a:srgbClr val="C00000"/>
                </a:solidFill>
              </a:rPr>
              <a:t>du Département </a:t>
            </a:r>
            <a:r>
              <a:rPr lang="fr-FR" sz="2800" dirty="0">
                <a:solidFill>
                  <a:srgbClr val="C00000"/>
                </a:solidFill>
              </a:rPr>
              <a:t>est </a:t>
            </a:r>
            <a:r>
              <a:rPr lang="fr-FR" sz="2800" dirty="0" smtClean="0">
                <a:solidFill>
                  <a:srgbClr val="C00000"/>
                </a:solidFill>
              </a:rPr>
              <a:t>couverte par le service public </a:t>
            </a:r>
            <a:r>
              <a:rPr lang="fr-FR" sz="2800" dirty="0">
                <a:solidFill>
                  <a:srgbClr val="C00000"/>
                </a:solidFill>
              </a:rPr>
              <a:t>FranceRénov </a:t>
            </a:r>
            <a:r>
              <a:rPr lang="fr-FR" sz="2800" dirty="0" smtClean="0">
                <a:solidFill>
                  <a:srgbClr val="C00000"/>
                </a:solidFill>
              </a:rPr>
              <a:t>‘ avec une coopération entre les deux plateformes</a:t>
            </a:r>
            <a:endParaRPr lang="fr-FR" sz="2800" dirty="0">
              <a:solidFill>
                <a:srgbClr val="C00000"/>
              </a:solidFill>
            </a:endParaRPr>
          </a:p>
        </p:txBody>
      </p:sp>
      <p:pic>
        <p:nvPicPr>
          <p:cNvPr id="4" name="Image 3"/>
          <p:cNvPicPr>
            <a:picLocks noChangeAspect="1"/>
          </p:cNvPicPr>
          <p:nvPr/>
        </p:nvPicPr>
        <p:blipFill>
          <a:blip r:embed="rId3"/>
          <a:stretch>
            <a:fillRect/>
          </a:stretch>
        </p:blipFill>
        <p:spPr>
          <a:xfrm>
            <a:off x="5757408" y="6182593"/>
            <a:ext cx="6090432" cy="707197"/>
          </a:xfrm>
          <a:prstGeom prst="rect">
            <a:avLst/>
          </a:prstGeom>
        </p:spPr>
      </p:pic>
      <p:sp>
        <p:nvSpPr>
          <p:cNvPr id="6" name="ZoneTexte 5"/>
          <p:cNvSpPr txBox="1"/>
          <p:nvPr/>
        </p:nvSpPr>
        <p:spPr>
          <a:xfrm>
            <a:off x="4612385" y="4251179"/>
            <a:ext cx="4981576" cy="1323439"/>
          </a:xfrm>
          <a:prstGeom prst="rect">
            <a:avLst/>
          </a:prstGeom>
          <a:solidFill>
            <a:schemeClr val="accent1">
              <a:lumMod val="20000"/>
              <a:lumOff val="80000"/>
            </a:schemeClr>
          </a:solidFill>
        </p:spPr>
        <p:txBody>
          <a:bodyPr wrap="square" rtlCol="0">
            <a:spAutoFit/>
          </a:bodyPr>
          <a:lstStyle/>
          <a:p>
            <a:pPr algn="just"/>
            <a:r>
              <a:rPr lang="fr-FR" sz="2000" dirty="0"/>
              <a:t>Le site internet national</a:t>
            </a:r>
          </a:p>
          <a:p>
            <a:pPr algn="just"/>
            <a:r>
              <a:rPr lang="fr-FR" sz="2000" dirty="0"/>
              <a:t>https://france-renov.gouv.fr </a:t>
            </a:r>
          </a:p>
          <a:p>
            <a:pPr algn="just"/>
            <a:r>
              <a:rPr lang="fr-FR" sz="2000" dirty="0"/>
              <a:t>identifie la plateforme référente en fonction de la commune</a:t>
            </a:r>
          </a:p>
        </p:txBody>
      </p:sp>
      <p:pic>
        <p:nvPicPr>
          <p:cNvPr id="1026" name="Picture 2" descr="France Rénov' : Nouveau Service Public 2022, ce qu'il faut savoir |  Immobilier Da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548" y="2292640"/>
            <a:ext cx="2088825" cy="10373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5"/>
          <a:srcRect l="62991" t="34821" r="20103" b="19313"/>
          <a:stretch/>
        </p:blipFill>
        <p:spPr>
          <a:xfrm>
            <a:off x="1259633" y="1791730"/>
            <a:ext cx="3151998" cy="4810238"/>
          </a:xfrm>
          <a:prstGeom prst="rect">
            <a:avLst/>
          </a:prstGeom>
        </p:spPr>
      </p:pic>
      <p:pic>
        <p:nvPicPr>
          <p:cNvPr id="10" name="Image 9"/>
          <p:cNvPicPr>
            <a:picLocks noChangeAspect="1"/>
          </p:cNvPicPr>
          <p:nvPr/>
        </p:nvPicPr>
        <p:blipFill rotWithShape="1">
          <a:blip r:embed="rId5"/>
          <a:srcRect l="62991" t="81263" r="20103" b="4441"/>
          <a:stretch/>
        </p:blipFill>
        <p:spPr>
          <a:xfrm>
            <a:off x="4762809" y="2255491"/>
            <a:ext cx="2666382" cy="1074529"/>
          </a:xfrm>
          <a:prstGeom prst="rect">
            <a:avLst/>
          </a:prstGeom>
        </p:spPr>
      </p:pic>
    </p:spTree>
    <p:extLst>
      <p:ext uri="{BB962C8B-B14F-4D97-AF65-F5344CB8AC3E}">
        <p14:creationId xmlns:p14="http://schemas.microsoft.com/office/powerpoint/2010/main" val="52231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5152"/>
            <a:ext cx="10515600" cy="1325563"/>
          </a:xfrm>
        </p:spPr>
        <p:txBody>
          <a:bodyPr>
            <a:noAutofit/>
          </a:bodyPr>
          <a:lstStyle/>
          <a:p>
            <a:r>
              <a:rPr lang="fr-FR" sz="3200" b="1" dirty="0">
                <a:solidFill>
                  <a:srgbClr val="C00000"/>
                </a:solidFill>
              </a:rPr>
              <a:t>La plateforme de rénovation énergétique Dordogne-Périgord</a:t>
            </a:r>
            <a:endParaRPr lang="fr-FR" sz="3200" b="1" dirty="0"/>
          </a:p>
        </p:txBody>
      </p:sp>
      <p:sp>
        <p:nvSpPr>
          <p:cNvPr id="3" name="Espace réservé du contenu 2"/>
          <p:cNvSpPr>
            <a:spLocks noGrp="1"/>
          </p:cNvSpPr>
          <p:nvPr>
            <p:ph idx="1"/>
          </p:nvPr>
        </p:nvSpPr>
        <p:spPr>
          <a:xfrm>
            <a:off x="838200" y="1261404"/>
            <a:ext cx="10515600" cy="2493103"/>
          </a:xfrm>
        </p:spPr>
        <p:txBody>
          <a:bodyPr>
            <a:normAutofit/>
          </a:bodyPr>
          <a:lstStyle/>
          <a:p>
            <a:pPr marL="0" indent="0" algn="ctr">
              <a:buNone/>
            </a:pPr>
            <a:r>
              <a:rPr lang="fr-FR" dirty="0">
                <a:solidFill>
                  <a:srgbClr val="C00000"/>
                </a:solidFill>
              </a:rPr>
              <a:t>portée par le CD24 en partenariat avec l’ADIL, Soliha et le CAUE</a:t>
            </a:r>
          </a:p>
          <a:p>
            <a:pPr marL="0" indent="0">
              <a:buNone/>
            </a:pPr>
            <a:r>
              <a:rPr lang="fr-FR" sz="2600" dirty="0"/>
              <a:t>Cette plateforme couvre les 14 EPCI </a:t>
            </a:r>
            <a:r>
              <a:rPr lang="fr-FR" sz="1400" dirty="0"/>
              <a:t>(365 communes et 330 000 habitants)</a:t>
            </a:r>
          </a:p>
          <a:p>
            <a:pPr marL="0" indent="0">
              <a:buNone/>
            </a:pPr>
            <a:r>
              <a:rPr lang="fr-FR" sz="2600" dirty="0"/>
              <a:t>Le point d'entrée de la plateforme est l'ADIL : </a:t>
            </a:r>
          </a:p>
          <a:p>
            <a:pPr marL="0" indent="0">
              <a:buNone/>
            </a:pPr>
            <a:r>
              <a:rPr lang="fr-FR" dirty="0">
                <a:solidFill>
                  <a:schemeClr val="accent5">
                    <a:lumMod val="75000"/>
                  </a:schemeClr>
                </a:solidFill>
              </a:rPr>
              <a:t>Tél: 05 53 09 89 89</a:t>
            </a:r>
          </a:p>
          <a:p>
            <a:pPr marL="0" indent="0">
              <a:buNone/>
            </a:pPr>
            <a:r>
              <a:rPr lang="fr-FR" dirty="0">
                <a:solidFill>
                  <a:schemeClr val="accent5">
                    <a:lumMod val="75000"/>
                  </a:schemeClr>
                </a:solidFill>
                <a:hlinkClick r:id="rId3"/>
              </a:rPr>
              <a:t>contact@adil24.org</a:t>
            </a:r>
            <a:endParaRPr lang="fr-FR" dirty="0">
              <a:solidFill>
                <a:schemeClr val="accent5">
                  <a:lumMod val="75000"/>
                </a:schemeClr>
              </a:solidFill>
            </a:endParaRPr>
          </a:p>
        </p:txBody>
      </p:sp>
      <p:pic>
        <p:nvPicPr>
          <p:cNvPr id="4" name="Image 3"/>
          <p:cNvPicPr>
            <a:picLocks noChangeAspect="1"/>
          </p:cNvPicPr>
          <p:nvPr/>
        </p:nvPicPr>
        <p:blipFill>
          <a:blip r:embed="rId4"/>
          <a:stretch>
            <a:fillRect/>
          </a:stretch>
        </p:blipFill>
        <p:spPr>
          <a:xfrm>
            <a:off x="5251175" y="5958301"/>
            <a:ext cx="6102625" cy="707197"/>
          </a:xfrm>
          <a:prstGeom prst="rect">
            <a:avLst/>
          </a:prstGeom>
        </p:spPr>
      </p:pic>
      <p:pic>
        <p:nvPicPr>
          <p:cNvPr id="5" name="Espace réservé du contenu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63731" y="1971396"/>
            <a:ext cx="2690069" cy="3943795"/>
          </a:xfrm>
          <a:prstGeom prst="rect">
            <a:avLst/>
          </a:prstGeom>
        </p:spPr>
      </p:pic>
      <p:sp>
        <p:nvSpPr>
          <p:cNvPr id="6" name="Espace réservé du contenu 2"/>
          <p:cNvSpPr txBox="1">
            <a:spLocks/>
          </p:cNvSpPr>
          <p:nvPr/>
        </p:nvSpPr>
        <p:spPr>
          <a:xfrm>
            <a:off x="803478" y="3811892"/>
            <a:ext cx="3605783" cy="26740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Bastides Dordogne Périgord, </a:t>
            </a:r>
          </a:p>
          <a:p>
            <a:pPr algn="just"/>
            <a:r>
              <a:rPr lang="fr-FR" sz="2000" dirty="0"/>
              <a:t>CA Bergeracoise, </a:t>
            </a:r>
          </a:p>
          <a:p>
            <a:pPr algn="just"/>
            <a:r>
              <a:rPr lang="fr-FR" sz="2000" dirty="0"/>
              <a:t>CA Grand Périgueux, </a:t>
            </a:r>
          </a:p>
          <a:p>
            <a:pPr algn="just"/>
            <a:r>
              <a:rPr lang="fr-FR" sz="2000" dirty="0"/>
              <a:t>Dronne et Belle, </a:t>
            </a:r>
          </a:p>
          <a:p>
            <a:pPr algn="just"/>
            <a:r>
              <a:rPr lang="fr-FR" sz="2000" dirty="0"/>
              <a:t>Isle </a:t>
            </a:r>
            <a:r>
              <a:rPr lang="fr-FR" sz="2000" dirty="0" err="1"/>
              <a:t>Crempse</a:t>
            </a:r>
            <a:r>
              <a:rPr lang="fr-FR" sz="2000" dirty="0"/>
              <a:t> en Périgord, </a:t>
            </a:r>
          </a:p>
          <a:p>
            <a:pPr algn="just"/>
            <a:r>
              <a:rPr lang="fr-FR" sz="2000" dirty="0"/>
              <a:t>Isle Double Landais,</a:t>
            </a:r>
          </a:p>
          <a:p>
            <a:pPr algn="just"/>
            <a:r>
              <a:rPr lang="fr-FR" sz="2000" dirty="0"/>
              <a:t>Isle Loue </a:t>
            </a:r>
            <a:r>
              <a:rPr lang="fr-FR" sz="2000" dirty="0" err="1"/>
              <a:t>Auvézère</a:t>
            </a:r>
            <a:r>
              <a:rPr lang="fr-FR" sz="2000" dirty="0"/>
              <a:t> en Périgord, </a:t>
            </a:r>
          </a:p>
        </p:txBody>
      </p:sp>
      <p:sp>
        <p:nvSpPr>
          <p:cNvPr id="7" name="Espace réservé du contenu 2"/>
          <p:cNvSpPr txBox="1">
            <a:spLocks/>
          </p:cNvSpPr>
          <p:nvPr/>
        </p:nvSpPr>
        <p:spPr>
          <a:xfrm>
            <a:off x="4618378" y="3550482"/>
            <a:ext cx="3627120" cy="2364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Isle </a:t>
            </a:r>
            <a:r>
              <a:rPr lang="fr-FR" sz="2000" dirty="0" err="1"/>
              <a:t>Vern</a:t>
            </a:r>
            <a:r>
              <a:rPr lang="fr-FR" sz="2000" dirty="0"/>
              <a:t> </a:t>
            </a:r>
            <a:r>
              <a:rPr lang="fr-FR" sz="2000" dirty="0" err="1"/>
              <a:t>Salembre</a:t>
            </a:r>
            <a:r>
              <a:rPr lang="fr-FR" sz="2000" dirty="0"/>
              <a:t>, </a:t>
            </a:r>
          </a:p>
          <a:p>
            <a:pPr algn="just"/>
            <a:r>
              <a:rPr lang="fr-FR" sz="2000" dirty="0"/>
              <a:t>Montaigne </a:t>
            </a:r>
            <a:r>
              <a:rPr lang="fr-FR" sz="2000" dirty="0" err="1"/>
              <a:t>Montravel</a:t>
            </a:r>
            <a:r>
              <a:rPr lang="fr-FR" sz="2000" dirty="0"/>
              <a:t> et </a:t>
            </a:r>
            <a:r>
              <a:rPr lang="fr-FR" sz="2000" dirty="0" err="1"/>
              <a:t>Gurson</a:t>
            </a:r>
            <a:r>
              <a:rPr lang="fr-FR" sz="2000" dirty="0"/>
              <a:t>, </a:t>
            </a:r>
          </a:p>
          <a:p>
            <a:pPr algn="just"/>
            <a:r>
              <a:rPr lang="fr-FR" sz="2000" dirty="0"/>
              <a:t>Pays de Saint </a:t>
            </a:r>
            <a:r>
              <a:rPr lang="fr-FR" sz="2000" dirty="0" err="1"/>
              <a:t>Aulaye</a:t>
            </a:r>
            <a:r>
              <a:rPr lang="fr-FR" sz="2000" dirty="0"/>
              <a:t>, </a:t>
            </a:r>
          </a:p>
          <a:p>
            <a:pPr algn="just"/>
            <a:r>
              <a:rPr lang="fr-FR" sz="2000" dirty="0"/>
              <a:t>Périgord Limousin, </a:t>
            </a:r>
          </a:p>
          <a:p>
            <a:pPr algn="just"/>
            <a:r>
              <a:rPr lang="fr-FR" sz="2000" dirty="0"/>
              <a:t>Périgord Nontronnais, </a:t>
            </a:r>
          </a:p>
          <a:p>
            <a:pPr algn="just"/>
            <a:r>
              <a:rPr lang="fr-FR" sz="2000" dirty="0"/>
              <a:t>Périgord </a:t>
            </a:r>
            <a:r>
              <a:rPr lang="fr-FR" sz="2000" dirty="0" err="1"/>
              <a:t>Ribéracois</a:t>
            </a:r>
            <a:r>
              <a:rPr lang="fr-FR" sz="2000" dirty="0"/>
              <a:t>, </a:t>
            </a:r>
          </a:p>
          <a:p>
            <a:pPr algn="just"/>
            <a:r>
              <a:rPr lang="fr-FR" sz="2000" dirty="0"/>
              <a:t>Portes Sud Périgord</a:t>
            </a:r>
          </a:p>
        </p:txBody>
      </p:sp>
    </p:spTree>
    <p:extLst>
      <p:ext uri="{BB962C8B-B14F-4D97-AF65-F5344CB8AC3E}">
        <p14:creationId xmlns:p14="http://schemas.microsoft.com/office/powerpoint/2010/main" val="187060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solidFill>
                  <a:srgbClr val="C00000"/>
                </a:solidFill>
              </a:rPr>
              <a:t>La plateforme Périgord Noir Rénov  </a:t>
            </a:r>
            <a:br>
              <a:rPr lang="fr-FR" sz="3200" b="1" dirty="0">
                <a:solidFill>
                  <a:srgbClr val="C00000"/>
                </a:solidFill>
              </a:rPr>
            </a:br>
            <a:endParaRPr lang="fr-FR" sz="3200" dirty="0">
              <a:solidFill>
                <a:srgbClr val="C00000"/>
              </a:solidFill>
            </a:endParaRPr>
          </a:p>
        </p:txBody>
      </p:sp>
      <p:sp>
        <p:nvSpPr>
          <p:cNvPr id="3" name="Espace réservé du contenu 2"/>
          <p:cNvSpPr>
            <a:spLocks noGrp="1"/>
          </p:cNvSpPr>
          <p:nvPr>
            <p:ph idx="1"/>
          </p:nvPr>
        </p:nvSpPr>
        <p:spPr>
          <a:xfrm>
            <a:off x="838200" y="1539874"/>
            <a:ext cx="10515600" cy="4540885"/>
          </a:xfrm>
        </p:spPr>
        <p:txBody>
          <a:bodyPr>
            <a:normAutofit fontScale="85000" lnSpcReduction="20000"/>
          </a:bodyPr>
          <a:lstStyle/>
          <a:p>
            <a:pPr marL="0" indent="0">
              <a:buNone/>
            </a:pPr>
            <a:r>
              <a:rPr lang="fr-FR" dirty="0"/>
              <a:t>Cette plateforme est portée par la communauté de communes Vallée de l'Homme: </a:t>
            </a:r>
          </a:p>
          <a:p>
            <a:pPr marL="0" indent="0">
              <a:buNone/>
            </a:pPr>
            <a:r>
              <a:rPr lang="fr-FR" dirty="0">
                <a:solidFill>
                  <a:srgbClr val="0070C0"/>
                </a:solidFill>
              </a:rPr>
              <a:t>Tél: 05 53 45 44 62</a:t>
            </a:r>
          </a:p>
          <a:p>
            <a:pPr marL="0" indent="0">
              <a:buNone/>
            </a:pPr>
            <a:r>
              <a:rPr lang="fr-FR" u="sng" dirty="0">
                <a:solidFill>
                  <a:srgbClr val="0070C0"/>
                </a:solidFill>
              </a:rPr>
              <a:t>contact@perigordnoir-renov.fr</a:t>
            </a:r>
          </a:p>
          <a:p>
            <a:pPr marL="0" indent="0">
              <a:buNone/>
            </a:pPr>
            <a:endParaRPr lang="fr-FR" sz="1600" dirty="0"/>
          </a:p>
          <a:p>
            <a:pPr marL="0" indent="0">
              <a:buNone/>
            </a:pPr>
            <a:r>
              <a:rPr lang="fr-FR" dirty="0"/>
              <a:t>Cette plateforme couvre les 6 EPCI du Pays Périgord Noir :</a:t>
            </a:r>
          </a:p>
          <a:p>
            <a:r>
              <a:rPr lang="fr-FR" sz="2400" dirty="0"/>
              <a:t>Terrasson en Périgord Noir Thenon Hautefort</a:t>
            </a:r>
          </a:p>
          <a:p>
            <a:r>
              <a:rPr lang="fr-FR" sz="2400" dirty="0"/>
              <a:t>Vallée de l'Homme</a:t>
            </a:r>
          </a:p>
          <a:p>
            <a:r>
              <a:rPr lang="fr-FR" sz="2400" dirty="0"/>
              <a:t>Pays de Fenelon</a:t>
            </a:r>
          </a:p>
          <a:p>
            <a:r>
              <a:rPr lang="fr-FR" sz="2400" dirty="0"/>
              <a:t>Sarlat Périgord Noir</a:t>
            </a:r>
          </a:p>
          <a:p>
            <a:r>
              <a:rPr lang="fr-FR" sz="2400" dirty="0"/>
              <a:t>Vallée de la Dordogne et Forêt Bessède</a:t>
            </a:r>
          </a:p>
          <a:p>
            <a:r>
              <a:rPr lang="fr-FR" sz="2400" dirty="0"/>
              <a:t>Domme-Villefranche du Périgord</a:t>
            </a:r>
          </a:p>
          <a:p>
            <a:pPr marL="0" indent="0">
              <a:buNone/>
            </a:pPr>
            <a:endParaRPr lang="fr-FR" sz="1200" dirty="0"/>
          </a:p>
          <a:p>
            <a:pPr marL="0" indent="0" algn="just">
              <a:lnSpc>
                <a:spcPct val="100000"/>
              </a:lnSpc>
              <a:buNone/>
            </a:pPr>
            <a:r>
              <a:rPr lang="fr-FR" sz="2200" dirty="0">
                <a:solidFill>
                  <a:schemeClr val="accent5">
                    <a:lumMod val="60000"/>
                    <a:lumOff val="40000"/>
                  </a:schemeClr>
                </a:solidFill>
              </a:rPr>
              <a:t>Soit 80.179 habitants </a:t>
            </a:r>
          </a:p>
          <a:p>
            <a:endParaRPr lang="fr-FR" sz="1200" dirty="0"/>
          </a:p>
          <a:p>
            <a:pPr marL="0" indent="0">
              <a:buNone/>
            </a:pPr>
            <a:endParaRPr lang="fr-FR" dirty="0"/>
          </a:p>
        </p:txBody>
      </p:sp>
      <p:pic>
        <p:nvPicPr>
          <p:cNvPr id="4" name="Image 3"/>
          <p:cNvPicPr>
            <a:picLocks noChangeAspect="1"/>
          </p:cNvPicPr>
          <p:nvPr/>
        </p:nvPicPr>
        <p:blipFill>
          <a:blip r:embed="rId2"/>
          <a:stretch>
            <a:fillRect/>
          </a:stretch>
        </p:blipFill>
        <p:spPr>
          <a:xfrm>
            <a:off x="8565955" y="1948371"/>
            <a:ext cx="2823472" cy="4009930"/>
          </a:xfrm>
          <a:prstGeom prst="rect">
            <a:avLst/>
          </a:prstGeom>
        </p:spPr>
      </p:pic>
      <p:pic>
        <p:nvPicPr>
          <p:cNvPr id="5" name="Image 4"/>
          <p:cNvPicPr>
            <a:picLocks noChangeAspect="1"/>
          </p:cNvPicPr>
          <p:nvPr/>
        </p:nvPicPr>
        <p:blipFill>
          <a:blip r:embed="rId3"/>
          <a:stretch>
            <a:fillRect/>
          </a:stretch>
        </p:blipFill>
        <p:spPr>
          <a:xfrm>
            <a:off x="5251175" y="5958301"/>
            <a:ext cx="6102625" cy="707197"/>
          </a:xfrm>
          <a:prstGeom prst="rect">
            <a:avLst/>
          </a:prstGeom>
        </p:spPr>
      </p:pic>
    </p:spTree>
    <p:extLst>
      <p:ext uri="{BB962C8B-B14F-4D97-AF65-F5344CB8AC3E}">
        <p14:creationId xmlns:p14="http://schemas.microsoft.com/office/powerpoint/2010/main" val="301069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2479675"/>
            <a:ext cx="10515600" cy="1325563"/>
          </a:xfrm>
        </p:spPr>
        <p:txBody>
          <a:bodyPr>
            <a:noAutofit/>
          </a:bodyPr>
          <a:lstStyle/>
          <a:p>
            <a:pPr algn="r"/>
            <a:r>
              <a:rPr lang="fr-FR" sz="8800" b="1" dirty="0" smtClean="0">
                <a:solidFill>
                  <a:srgbClr val="C00000"/>
                </a:solidFill>
              </a:rPr>
              <a:t>BILAN 2022</a:t>
            </a:r>
            <a:r>
              <a:rPr lang="fr-FR" sz="3200" b="1" dirty="0">
                <a:solidFill>
                  <a:srgbClr val="C00000"/>
                </a:solidFill>
              </a:rPr>
              <a:t/>
            </a:r>
            <a:br>
              <a:rPr lang="fr-FR" sz="3200" b="1" dirty="0">
                <a:solidFill>
                  <a:srgbClr val="C00000"/>
                </a:solidFill>
              </a:rPr>
            </a:br>
            <a:endParaRPr lang="fr-FR" sz="3200" dirty="0">
              <a:solidFill>
                <a:srgbClr val="C00000"/>
              </a:solidFill>
            </a:endParaRPr>
          </a:p>
        </p:txBody>
      </p:sp>
      <p:pic>
        <p:nvPicPr>
          <p:cNvPr id="5" name="Image 4"/>
          <p:cNvPicPr>
            <a:picLocks noChangeAspect="1"/>
          </p:cNvPicPr>
          <p:nvPr/>
        </p:nvPicPr>
        <p:blipFill>
          <a:blip r:embed="rId2"/>
          <a:stretch>
            <a:fillRect/>
          </a:stretch>
        </p:blipFill>
        <p:spPr>
          <a:xfrm>
            <a:off x="5251175" y="5958301"/>
            <a:ext cx="6102625" cy="707197"/>
          </a:xfrm>
          <a:prstGeom prst="rect">
            <a:avLst/>
          </a:prstGeom>
        </p:spPr>
      </p:pic>
    </p:spTree>
    <p:extLst>
      <p:ext uri="{BB962C8B-B14F-4D97-AF65-F5344CB8AC3E}">
        <p14:creationId xmlns:p14="http://schemas.microsoft.com/office/powerpoint/2010/main" val="2276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solidFill>
                  <a:srgbClr val="C00000"/>
                </a:solidFill>
              </a:rPr>
              <a:t>Les missions de la plateforme de rénovation énergétique Dordogne-Périgord</a:t>
            </a:r>
            <a:endParaRPr lang="fr-FR" sz="3200" b="1" dirty="0"/>
          </a:p>
        </p:txBody>
      </p:sp>
      <p:pic>
        <p:nvPicPr>
          <p:cNvPr id="4" name="Image 3"/>
          <p:cNvPicPr>
            <a:picLocks noChangeAspect="1"/>
          </p:cNvPicPr>
          <p:nvPr/>
        </p:nvPicPr>
        <p:blipFill>
          <a:blip r:embed="rId2"/>
          <a:stretch>
            <a:fillRect/>
          </a:stretch>
        </p:blipFill>
        <p:spPr>
          <a:xfrm>
            <a:off x="5251175" y="5958301"/>
            <a:ext cx="6102625" cy="707197"/>
          </a:xfrm>
          <a:prstGeom prst="rect">
            <a:avLst/>
          </a:prstGeom>
        </p:spPr>
      </p:pic>
      <p:sp>
        <p:nvSpPr>
          <p:cNvPr id="6" name="Espace réservé du contenu 2"/>
          <p:cNvSpPr>
            <a:spLocks noGrp="1"/>
          </p:cNvSpPr>
          <p:nvPr>
            <p:ph idx="1"/>
          </p:nvPr>
        </p:nvSpPr>
        <p:spPr>
          <a:xfrm>
            <a:off x="952500" y="1783080"/>
            <a:ext cx="10401300" cy="4105656"/>
          </a:xfrm>
        </p:spPr>
        <p:txBody>
          <a:bodyPr>
            <a:normAutofit fontScale="40000" lnSpcReduction="20000"/>
          </a:bodyPr>
          <a:lstStyle/>
          <a:p>
            <a:pPr marL="0" indent="0">
              <a:buNone/>
            </a:pPr>
            <a:r>
              <a:rPr lang="fr-FR" sz="5000" b="1" dirty="0">
                <a:solidFill>
                  <a:srgbClr val="C00000"/>
                </a:solidFill>
              </a:rPr>
              <a:t>Coordonnateur de la plateforme : Le Département de la Dordogne </a:t>
            </a:r>
          </a:p>
          <a:p>
            <a:pPr marL="0" indent="0" algn="just">
              <a:buNone/>
            </a:pPr>
            <a:r>
              <a:rPr lang="fr-FR" sz="5000" dirty="0"/>
              <a:t>gestion des données, suivis des objectifs, animation des acteurs, suivi du volet budgétaire du programme</a:t>
            </a:r>
          </a:p>
          <a:p>
            <a:pPr marL="0" indent="0">
              <a:buNone/>
            </a:pPr>
            <a:endParaRPr lang="fr-FR" sz="2400" dirty="0">
              <a:solidFill>
                <a:srgbClr val="C00000"/>
              </a:solidFill>
            </a:endParaRPr>
          </a:p>
          <a:p>
            <a:pPr marL="0" indent="0">
              <a:buNone/>
            </a:pPr>
            <a:r>
              <a:rPr lang="fr-FR" sz="5000" b="1" dirty="0">
                <a:solidFill>
                  <a:srgbClr val="C00000"/>
                </a:solidFill>
              </a:rPr>
              <a:t>Les différentes missions de la plateforme : conseillers et accompagnateurs France Rénov’</a:t>
            </a:r>
          </a:p>
          <a:p>
            <a:pPr marL="0" indent="0">
              <a:buNone/>
            </a:pPr>
            <a:r>
              <a:rPr lang="fr-FR" sz="5000" dirty="0">
                <a:sym typeface="Webdings" panose="05030102010509060703" pitchFamily="18" charset="2"/>
              </a:rPr>
              <a:t> I</a:t>
            </a:r>
            <a:r>
              <a:rPr lang="fr-FR" sz="5000" dirty="0"/>
              <a:t>nformation de premier niveau des ménages (A1) : CD24 + ADIL + SOLIHA + CAUE</a:t>
            </a:r>
          </a:p>
          <a:p>
            <a:pPr marL="0" indent="0">
              <a:buNone/>
            </a:pPr>
            <a:r>
              <a:rPr lang="fr-FR" sz="5000" dirty="0">
                <a:sym typeface="Webdings" panose="05030102010509060703" pitchFamily="18" charset="2"/>
              </a:rPr>
              <a:t> </a:t>
            </a:r>
            <a:r>
              <a:rPr lang="fr-FR" sz="5000" dirty="0"/>
              <a:t>Conseils personnalisés auprès des ménages (A2) : CAUE + SOLIHA</a:t>
            </a:r>
          </a:p>
          <a:p>
            <a:pPr marL="0" indent="0">
              <a:buNone/>
            </a:pPr>
            <a:r>
              <a:rPr lang="fr-FR" sz="5000" dirty="0">
                <a:sym typeface="Webdings" panose="05030102010509060703" pitchFamily="18" charset="2"/>
              </a:rPr>
              <a:t> </a:t>
            </a:r>
            <a:r>
              <a:rPr lang="fr-FR" sz="5000" dirty="0"/>
              <a:t>Accompagnement des ménages dans la rénovation globale (A4) : SOLIHA</a:t>
            </a:r>
          </a:p>
          <a:p>
            <a:pPr marL="0" indent="0">
              <a:buNone/>
            </a:pPr>
            <a:r>
              <a:rPr lang="fr-FR" sz="5000" dirty="0">
                <a:sym typeface="Webdings" panose="05030102010509060703" pitchFamily="18" charset="2"/>
              </a:rPr>
              <a:t> I</a:t>
            </a:r>
            <a:r>
              <a:rPr lang="fr-FR" sz="5000" dirty="0"/>
              <a:t>nformation de premier niveau du petit tertiaire privé (B1) : CAUE</a:t>
            </a:r>
          </a:p>
          <a:p>
            <a:pPr>
              <a:buFont typeface="Webdings" panose="05030102010509060703" pitchFamily="18" charset="2"/>
              <a:buChar char="4"/>
            </a:pPr>
            <a:r>
              <a:rPr lang="fr-FR" sz="5000" dirty="0">
                <a:sym typeface="Webdings" panose="05030102010509060703" pitchFamily="18" charset="2"/>
              </a:rPr>
              <a:t> S</a:t>
            </a:r>
            <a:r>
              <a:rPr lang="fr-FR" sz="5000" dirty="0"/>
              <a:t>ensibilisation, communication, animations (C1/C2/C3) : CD24 + ADIL + SOLIHA + CAUE</a:t>
            </a:r>
          </a:p>
          <a:p>
            <a:pPr marL="0" indent="0">
              <a:buNone/>
            </a:pPr>
            <a:endParaRPr lang="fr-FR" sz="5000" dirty="0"/>
          </a:p>
          <a:p>
            <a:pPr marL="0" indent="0">
              <a:buNone/>
            </a:pPr>
            <a:r>
              <a:rPr lang="fr-FR" sz="5000" b="1" dirty="0">
                <a:solidFill>
                  <a:srgbClr val="C00000"/>
                </a:solidFill>
              </a:rPr>
              <a:t>Les métiers-supports :  </a:t>
            </a:r>
            <a:r>
              <a:rPr lang="fr-FR" sz="5400" dirty="0"/>
              <a:t>CD24 + ADIL + SOLIHA + CAUE</a:t>
            </a:r>
          </a:p>
          <a:p>
            <a:pPr marL="0" indent="0">
              <a:buNone/>
            </a:pPr>
            <a:endParaRPr lang="fr-FR" sz="5000" b="1" dirty="0">
              <a:solidFill>
                <a:srgbClr val="C00000"/>
              </a:solidFill>
            </a:endParaRPr>
          </a:p>
        </p:txBody>
      </p:sp>
    </p:spTree>
    <p:extLst>
      <p:ext uri="{BB962C8B-B14F-4D97-AF65-F5344CB8AC3E}">
        <p14:creationId xmlns:p14="http://schemas.microsoft.com/office/powerpoint/2010/main" val="71794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4FE576-9577-4F3F-9253-095163B806C1}"/>
              </a:ext>
            </a:extLst>
          </p:cNvPr>
          <p:cNvSpPr>
            <a:spLocks noGrp="1"/>
          </p:cNvSpPr>
          <p:nvPr>
            <p:ph idx="1"/>
          </p:nvPr>
        </p:nvSpPr>
        <p:spPr>
          <a:xfrm>
            <a:off x="627017" y="1335791"/>
            <a:ext cx="10515600" cy="4384299"/>
          </a:xfrm>
        </p:spPr>
        <p:txBody>
          <a:bodyPr>
            <a:normAutofit/>
          </a:bodyPr>
          <a:lstStyle/>
          <a:p>
            <a:endParaRPr lang="fr-FR" b="1" dirty="0"/>
          </a:p>
          <a:p>
            <a:endParaRPr lang="fr-FR" dirty="0"/>
          </a:p>
        </p:txBody>
      </p:sp>
      <p:sp>
        <p:nvSpPr>
          <p:cNvPr id="10" name="Titre 1">
            <a:extLst>
              <a:ext uri="{FF2B5EF4-FFF2-40B4-BE49-F238E27FC236}">
                <a16:creationId xmlns:a16="http://schemas.microsoft.com/office/drawing/2014/main" id="{E4CE975D-B5A8-4FF1-8243-B1313D27BDEB}"/>
              </a:ext>
            </a:extLst>
          </p:cNvPr>
          <p:cNvSpPr txBox="1">
            <a:spLocks/>
          </p:cNvSpPr>
          <p:nvPr/>
        </p:nvSpPr>
        <p:spPr>
          <a:xfrm>
            <a:off x="627017" y="26952"/>
            <a:ext cx="10885714" cy="113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C00000"/>
                </a:solidFill>
                <a:effectLst/>
                <a:uLnTx/>
                <a:uFillTx/>
                <a:latin typeface="Calibri Light" panose="020F0302020204030204"/>
                <a:ea typeface="+mj-ea"/>
                <a:cs typeface="+mj-cs"/>
              </a:rPr>
              <a:t>Evolution de l’activité de la plateforme </a:t>
            </a:r>
            <a:endParaRPr kumimoji="0" lang="fr-FR" sz="2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2" name="Image 1"/>
          <p:cNvPicPr>
            <a:picLocks noChangeAspect="1"/>
          </p:cNvPicPr>
          <p:nvPr/>
        </p:nvPicPr>
        <p:blipFill>
          <a:blip r:embed="rId3"/>
          <a:stretch>
            <a:fillRect/>
          </a:stretch>
        </p:blipFill>
        <p:spPr>
          <a:xfrm>
            <a:off x="5556239" y="6048835"/>
            <a:ext cx="6108721" cy="713294"/>
          </a:xfrm>
          <a:prstGeom prst="rect">
            <a:avLst/>
          </a:prstGeom>
        </p:spPr>
      </p:pic>
      <p:pic>
        <p:nvPicPr>
          <p:cNvPr id="4" name="Image 3"/>
          <p:cNvPicPr>
            <a:picLocks noChangeAspect="1"/>
          </p:cNvPicPr>
          <p:nvPr/>
        </p:nvPicPr>
        <p:blipFill>
          <a:blip r:embed="rId4"/>
          <a:stretch>
            <a:fillRect/>
          </a:stretch>
        </p:blipFill>
        <p:spPr>
          <a:xfrm>
            <a:off x="1118257" y="1465567"/>
            <a:ext cx="10002490" cy="2120781"/>
          </a:xfrm>
          <a:prstGeom prst="rect">
            <a:avLst/>
          </a:prstGeom>
        </p:spPr>
      </p:pic>
    </p:spTree>
    <p:extLst>
      <p:ext uri="{BB962C8B-B14F-4D97-AF65-F5344CB8AC3E}">
        <p14:creationId xmlns:p14="http://schemas.microsoft.com/office/powerpoint/2010/main" val="25530533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91F4E908E2842B1A72FDBFEF4250A" ma:contentTypeVersion="2" ma:contentTypeDescription="Create a new document." ma:contentTypeScope="" ma:versionID="bfbd9d2a9e37b962d2b7fe7c26d4aa68">
  <xsd:schema xmlns:xsd="http://www.w3.org/2001/XMLSchema" xmlns:xs="http://www.w3.org/2001/XMLSchema" xmlns:p="http://schemas.microsoft.com/office/2006/metadata/properties" xmlns:ns2="c08a0d5e-3d6b-4e95-a6b6-c8d77d87378f" targetNamespace="http://schemas.microsoft.com/office/2006/metadata/properties" ma:root="true" ma:fieldsID="3640f0cddd19ac9f3758c55b22f3999b" ns2:_="">
    <xsd:import namespace="c08a0d5e-3d6b-4e95-a6b6-c8d77d8737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a0d5e-3d6b-4e95-a6b6-c8d77d873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FD1DA4-3F78-4395-B8D9-188CB41A4374}">
  <ds:schemaRefs>
    <ds:schemaRef ds:uri="http://schemas.microsoft.com/sharepoint/v3/contenttype/forms"/>
  </ds:schemaRefs>
</ds:datastoreItem>
</file>

<file path=customXml/itemProps2.xml><?xml version="1.0" encoding="utf-8"?>
<ds:datastoreItem xmlns:ds="http://schemas.openxmlformats.org/officeDocument/2006/customXml" ds:itemID="{601BED5F-D099-4B7D-A01C-AB0DA402C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8a0d5e-3d6b-4e95-a6b6-c8d77d873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DA29FB-6E68-4604-AD7A-836E445FE30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08a0d5e-3d6b-4e95-a6b6-c8d77d8737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2612</TotalTime>
  <Words>3409</Words>
  <Application>Microsoft Office PowerPoint</Application>
  <PresentationFormat>Grand écran</PresentationFormat>
  <Paragraphs>322</Paragraphs>
  <Slides>28</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Calibri Light</vt:lpstr>
      <vt:lpstr>Webdings</vt:lpstr>
      <vt:lpstr>Wingdings</vt:lpstr>
      <vt:lpstr>Wingdings 2</vt:lpstr>
      <vt:lpstr>Thème Office</vt:lpstr>
      <vt:lpstr>  Plateforme de rénovation énergétique   Dordogne-Périgord  Année 2 de la plateforme portée par le CD24 Année 3 de la plateforme  1er COPIL du 6 février 2023</vt:lpstr>
      <vt:lpstr>ORDRE du JOUR</vt:lpstr>
      <vt:lpstr>Rappel du contexte général</vt:lpstr>
      <vt:lpstr>Depuis le 1er janvier 2022 la totalité du territoire du Département est couverte par le service public FranceRénov ‘ avec une coopération entre les deux plateformes</vt:lpstr>
      <vt:lpstr>La plateforme de rénovation énergétique Dordogne-Périgord</vt:lpstr>
      <vt:lpstr>La plateforme Périgord Noir Rénov   </vt:lpstr>
      <vt:lpstr>BILAN 2022 </vt:lpstr>
      <vt:lpstr>Les missions de la plateforme de rénovation énergétique Dordogne-Périgord</vt:lpstr>
      <vt:lpstr>Présentation PowerPoint</vt:lpstr>
      <vt:lpstr>  Evolution des actes par EPCI</vt:lpstr>
      <vt:lpstr>Evolution des travaux par EPCI (MPR et MPR sérénité)</vt:lpstr>
      <vt:lpstr>L’accueil des ménages et leur suivi</vt:lpstr>
      <vt:lpstr>Présentation PowerPoint</vt:lpstr>
      <vt:lpstr>Présentation PowerPoint</vt:lpstr>
      <vt:lpstr>Présentation PowerPoint</vt:lpstr>
      <vt:lpstr>Présentation PowerPoint</vt:lpstr>
      <vt:lpstr>Le financement de la plateforme de rénovation énergétique Dordogne-Périgord en 2022</vt:lpstr>
      <vt:lpstr>Le financement de la plateforme de rénovation énergétique Dordogne-Périgord en 2023</vt:lpstr>
      <vt:lpstr>PLATEFORME 2023 </vt:lpstr>
      <vt:lpstr>AMI 2023 : OBJECTIFS DE l’AMI </vt:lpstr>
      <vt:lpstr>AMI 2023 : LES PUBLICS DU GUICHET</vt:lpstr>
      <vt:lpstr>AMI 2023 : LES EVOLUTIONS</vt:lpstr>
      <vt:lpstr>Organisation 2023</vt:lpstr>
      <vt:lpstr>PARCOURS DES MENAGES</vt:lpstr>
      <vt:lpstr>Objectifs 2023</vt:lpstr>
      <vt:lpstr>Enjeux 2023</vt:lpstr>
      <vt:lpstr>DEMARCHE DES EPCI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DUPIS Valerie</dc:creator>
  <cp:lastModifiedBy>VAILLANT Pascale</cp:lastModifiedBy>
  <cp:revision>408</cp:revision>
  <dcterms:created xsi:type="dcterms:W3CDTF">2021-02-03T15:33:04Z</dcterms:created>
  <dcterms:modified xsi:type="dcterms:W3CDTF">2023-02-07T07:28:18Z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0x01010059591F4E908E2842B1A72FDBFEF4250A</vt:lpwstr>
  </property>
</Properties>
</file>