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80" r:id="rId3"/>
    <p:sldId id="271" r:id="rId4"/>
    <p:sldId id="311" r:id="rId5"/>
    <p:sldId id="292" r:id="rId6"/>
    <p:sldId id="293" r:id="rId7"/>
    <p:sldId id="307" r:id="rId8"/>
    <p:sldId id="297" r:id="rId9"/>
    <p:sldId id="306" r:id="rId10"/>
    <p:sldId id="294" r:id="rId11"/>
    <p:sldId id="309" r:id="rId12"/>
    <p:sldId id="308" r:id="rId13"/>
    <p:sldId id="295" r:id="rId14"/>
    <p:sldId id="298" r:id="rId15"/>
    <p:sldId id="305" r:id="rId16"/>
    <p:sldId id="299" r:id="rId17"/>
    <p:sldId id="300" r:id="rId18"/>
    <p:sldId id="304" r:id="rId19"/>
    <p:sldId id="301" r:id="rId20"/>
    <p:sldId id="302" r:id="rId21"/>
    <p:sldId id="318" r:id="rId22"/>
    <p:sldId id="317" r:id="rId23"/>
    <p:sldId id="323" r:id="rId24"/>
    <p:sldId id="319" r:id="rId25"/>
    <p:sldId id="312" r:id="rId26"/>
    <p:sldId id="320" r:id="rId27"/>
    <p:sldId id="321" r:id="rId28"/>
    <p:sldId id="314" r:id="rId29"/>
    <p:sldId id="322" r:id="rId30"/>
    <p:sldId id="316" r:id="rId31"/>
    <p:sldId id="315" r:id="rId32"/>
  </p:sldIdLst>
  <p:sldSz cx="9144000" cy="6858000" type="screen4x3"/>
  <p:notesSz cx="10234613" cy="7099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ILLANT Pascale" initials="VP" lastIdx="2" clrIdx="0">
    <p:extLst>
      <p:ext uri="{19B8F6BF-5375-455C-9EA6-DF929625EA0E}">
        <p15:presenceInfo xmlns:p15="http://schemas.microsoft.com/office/powerpoint/2012/main" userId="S-1-5-21-59664488-247625292-1590110664-2393" providerId="AD"/>
      </p:ext>
    </p:extLst>
  </p:cmAuthor>
  <p:cmAuthor id="2" name="TOULOUMONT Corinne" initials="TC" lastIdx="1" clrIdx="1">
    <p:extLst>
      <p:ext uri="{19B8F6BF-5375-455C-9EA6-DF929625EA0E}">
        <p15:presenceInfo xmlns:p15="http://schemas.microsoft.com/office/powerpoint/2012/main" userId="S-1-5-21-59664488-247625292-1590110664-22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6D780-CB25-DC71-35B4-9BD824DFD7BB}" v="914" dt="2023-03-08T16:59:09.408"/>
    <p1510:client id="{9F3E07AE-B1CE-2572-0310-53311730809D}" v="4" dt="2023-03-08T17:01:59.962"/>
    <p1510:client id="{EAC4F9DA-8417-AB68-18A8-BEFFE1EDDAE7}" v="394" dt="2023-03-08T16:11:18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6265" autoAdjust="0"/>
  </p:normalViewPr>
  <p:slideViewPr>
    <p:cSldViewPr snapToGrid="0">
      <p:cViewPr varScale="1">
        <p:scale>
          <a:sx n="107" d="100"/>
          <a:sy n="107" d="100"/>
        </p:scale>
        <p:origin x="112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22"/>
    </p:cViewPr>
  </p:outlineViewPr>
  <p:notesTextViewPr>
    <p:cViewPr>
      <p:scale>
        <a:sx n="1" d="1"/>
        <a:sy n="1" d="1"/>
      </p:scale>
      <p:origin x="0" y="-198"/>
    </p:cViewPr>
  </p:notesTextViewPr>
  <p:notesViewPr>
    <p:cSldViewPr snapToGrid="0">
      <p:cViewPr>
        <p:scale>
          <a:sx n="1" d="2"/>
          <a:sy n="1" d="2"/>
        </p:scale>
        <p:origin x="3426" y="1440"/>
      </p:cViewPr>
      <p:guideLst>
        <p:guide orient="horz" pos="2236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package" Target="../embeddings/Feuille_de_calcul_Microsoft_Excel9.xlsx"/><Relationship Id="rId4" Type="http://schemas.openxmlformats.org/officeDocument/2006/relationships/image" Target="../media/image5.png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package" Target="../embeddings/Feuille_de_calcul_Microsoft_Excel10.xlsx"/><Relationship Id="rId4" Type="http://schemas.openxmlformats.org/officeDocument/2006/relationships/image" Target="../media/image4.png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package" Target="../embeddings/Feuille_de_calcul_Microsoft_Excel11.xlsx"/><Relationship Id="rId4" Type="http://schemas.openxmlformats.org/officeDocument/2006/relationships/image" Target="../media/image7.pn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Feuille_de_calcul_Microsoft_Excel1.xlsx"/><Relationship Id="rId4" Type="http://schemas.openxmlformats.org/officeDocument/2006/relationships/image" Target="../media/image4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Feuille_de_calcul_Microsoft_Excel2.xlsx"/><Relationship Id="rId4" Type="http://schemas.openxmlformats.org/officeDocument/2006/relationships/image" Target="../media/image5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package" Target="../embeddings/Feuille_de_calcul_Microsoft_Excel3.xlsx"/><Relationship Id="rId4" Type="http://schemas.openxmlformats.org/officeDocument/2006/relationships/image" Target="../media/image6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package" Target="../embeddings/Feuille_de_calcul_Microsoft_Excel4.xlsx"/><Relationship Id="rId4" Type="http://schemas.openxmlformats.org/officeDocument/2006/relationships/image" Target="../media/image7.pn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package" Target="../embeddings/Feuille_de_calcul_Microsoft_Excel6.xlsx"/><Relationship Id="rId4" Type="http://schemas.openxmlformats.org/officeDocument/2006/relationships/image" Target="../media/image6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package" Target="../embeddings/Feuille_de_calcul_Microsoft_Excel7.xlsx"/><Relationship Id="rId4" Type="http://schemas.openxmlformats.org/officeDocument/2006/relationships/image" Target="../media/image5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package" Target="../embeddings/Feuille_de_calcul_Microsoft_Excel8.xlsx"/><Relationship Id="rId4" Type="http://schemas.openxmlformats.org/officeDocument/2006/relationships/image" Target="../media/image6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50" normalizeH="0" baseline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 b="1">
                <a:solidFill>
                  <a:schemeClr val="accent2">
                    <a:lumMod val="50000"/>
                  </a:schemeClr>
                </a:solidFill>
              </a:rPr>
              <a:t>Montant HT des travaux</a:t>
            </a:r>
            <a:r>
              <a:rPr lang="fr-FR" b="1" baseline="0">
                <a:solidFill>
                  <a:schemeClr val="accent2">
                    <a:lumMod val="50000"/>
                  </a:schemeClr>
                </a:solidFill>
              </a:rPr>
              <a:t> générés</a:t>
            </a:r>
            <a:r>
              <a:rPr lang="fr-FR" b="1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50" normalizeH="0" baseline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6242825896762905"/>
          <c:y val="0.17374999999999999"/>
          <c:w val="0.80423840769903765"/>
          <c:h val="0.6078783902012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NONTRON!$BU$60</c:f>
              <c:strCache>
                <c:ptCount val="1"/>
                <c:pt idx="0">
                  <c:v>MONTANT HT 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6.1481381791635243E-3"/>
                  <c:y val="7.6455480641039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821-4941-B06D-017B19D41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NONTRON!$BT$61:$BT$64</c:f>
              <c:strCache>
                <c:ptCount val="4"/>
                <c:pt idx="0">
                  <c:v>CC PERIGORD NONTRONNAIS</c:v>
                </c:pt>
                <c:pt idx="1">
                  <c:v>CC PERIGORD LIMOUSIN</c:v>
                </c:pt>
                <c:pt idx="2">
                  <c:v>CC DRONNE ET BELLE</c:v>
                </c:pt>
                <c:pt idx="3">
                  <c:v>CC ISLE LOUE AUVEZERE EN PERIGORD </c:v>
                </c:pt>
              </c:strCache>
            </c:strRef>
          </c:cat>
          <c:val>
            <c:numRef>
              <c:f>NONTRON!$BU$61:$BU$64</c:f>
              <c:numCache>
                <c:formatCode>_-* #\ ##0\ "€"_-;\-* #\ ##0\ "€"_-;_-* "-"??\ "€"_-;_-@_-</c:formatCode>
                <c:ptCount val="4"/>
                <c:pt idx="0">
                  <c:v>895765.95</c:v>
                </c:pt>
                <c:pt idx="1">
                  <c:v>651337.59</c:v>
                </c:pt>
                <c:pt idx="2">
                  <c:v>111771.86</c:v>
                </c:pt>
                <c:pt idx="3">
                  <c:v>776591.6399999999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E-4045-923A-1C3E19136A6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44796176"/>
        <c:axId val="534971480"/>
      </c:barChart>
      <c:catAx>
        <c:axId val="54479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4971480"/>
        <c:crosses val="autoZero"/>
        <c:auto val="1"/>
        <c:lblAlgn val="ctr"/>
        <c:lblOffset val="100"/>
        <c:noMultiLvlLbl val="0"/>
      </c:catAx>
      <c:valAx>
        <c:axId val="534971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4479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CC PERIGORD limousin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NONTRON!$O$32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NONTRON!$O$33:$O$37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7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3-4C58-B54B-FE45FE581D6E}"/>
            </c:ext>
          </c:extLst>
        </c:ser>
        <c:ser>
          <c:idx val="1"/>
          <c:order val="1"/>
          <c:tx>
            <c:strRef>
              <c:f>NONTRON!$P$32</c:f>
              <c:strCache>
                <c:ptCount val="1"/>
                <c:pt idx="0">
                  <c:v>DEMANDE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75438596491228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03-4C58-B54B-FE45FE581D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NONTRON!$P$33:$P$37</c:f>
              <c:numCache>
                <c:formatCode>General</c:formatCode>
                <c:ptCount val="5"/>
                <c:pt idx="0">
                  <c:v>23</c:v>
                </c:pt>
                <c:pt idx="1">
                  <c:v>47</c:v>
                </c:pt>
                <c:pt idx="2">
                  <c:v>43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03-4C58-B54B-FE45FE581D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571232"/>
        <c:axId val="484572872"/>
      </c:barChart>
      <c:catAx>
        <c:axId val="4845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2872"/>
        <c:crosses val="autoZero"/>
        <c:auto val="1"/>
        <c:lblAlgn val="ctr"/>
        <c:lblOffset val="100"/>
        <c:noMultiLvlLbl val="0"/>
      </c:catAx>
      <c:valAx>
        <c:axId val="4845728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5840121712233"/>
          <c:y val="0.91282842934106923"/>
          <c:w val="0.33283197565755335"/>
          <c:h val="7.401367592208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CC DRONNE</a:t>
            </a:r>
            <a:r>
              <a:rPr lang="en-US" sz="1400" baseline="0"/>
              <a:t> ET BELLE</a:t>
            </a:r>
            <a:endParaRPr lang="en-US" sz="1400"/>
          </a:p>
        </c:rich>
      </c:tx>
      <c:layout>
        <c:manualLayout>
          <c:xMode val="edge"/>
          <c:yMode val="edge"/>
          <c:x val="0.28989758237993762"/>
          <c:y val="2.6315789473684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NONTRON!$O$32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NONTRON!$O$33:$O$37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A-405A-9634-4FFD1AB7F0E1}"/>
            </c:ext>
          </c:extLst>
        </c:ser>
        <c:ser>
          <c:idx val="1"/>
          <c:order val="1"/>
          <c:tx>
            <c:strRef>
              <c:f>NONTRON!$P$32</c:f>
              <c:strCache>
                <c:ptCount val="1"/>
                <c:pt idx="0">
                  <c:v>DEMANDE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75438596491228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5A-405A-9634-4FFD1AB7F0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NONTRON!$P$33:$P$37</c:f>
              <c:numCache>
                <c:formatCode>General</c:formatCode>
                <c:ptCount val="5"/>
                <c:pt idx="0">
                  <c:v>9</c:v>
                </c:pt>
                <c:pt idx="1">
                  <c:v>25</c:v>
                </c:pt>
                <c:pt idx="2">
                  <c:v>28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5A-405A-9634-4FFD1AB7F0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571232"/>
        <c:axId val="484572872"/>
      </c:barChart>
      <c:catAx>
        <c:axId val="4845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2872"/>
        <c:crosses val="autoZero"/>
        <c:auto val="1"/>
        <c:lblAlgn val="ctr"/>
        <c:lblOffset val="100"/>
        <c:noMultiLvlLbl val="0"/>
      </c:catAx>
      <c:valAx>
        <c:axId val="4845728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5840121712233"/>
          <c:y val="0.91282842934106923"/>
          <c:w val="0.39997276101592849"/>
          <c:h val="7.401367592208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CC ISLE LOUE AUVEZERE EN PERIGORD</a:t>
            </a:r>
          </a:p>
        </c:rich>
      </c:tx>
      <c:layout>
        <c:manualLayout>
          <c:xMode val="edge"/>
          <c:yMode val="edge"/>
          <c:x val="0.28989758237993762"/>
          <c:y val="2.6315789473684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NONTRON!$O$32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NONTRON!$O$33:$O$37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A-43F2-9606-F519951E0437}"/>
            </c:ext>
          </c:extLst>
        </c:ser>
        <c:ser>
          <c:idx val="1"/>
          <c:order val="1"/>
          <c:tx>
            <c:strRef>
              <c:f>NONTRON!$P$32</c:f>
              <c:strCache>
                <c:ptCount val="1"/>
                <c:pt idx="0">
                  <c:v>DEMANDE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75438596491228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C6A-43F2-9606-F519951E0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NONTRON!$P$33:$P$37</c:f>
              <c:numCache>
                <c:formatCode>General</c:formatCode>
                <c:ptCount val="5"/>
                <c:pt idx="0">
                  <c:v>7</c:v>
                </c:pt>
                <c:pt idx="1">
                  <c:v>28</c:v>
                </c:pt>
                <c:pt idx="2">
                  <c:v>24</c:v>
                </c:pt>
                <c:pt idx="3">
                  <c:v>12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6A-43F2-9606-F519951E04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571232"/>
        <c:axId val="484572872"/>
      </c:barChart>
      <c:catAx>
        <c:axId val="4845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2872"/>
        <c:crosses val="autoZero"/>
        <c:auto val="1"/>
        <c:lblAlgn val="ctr"/>
        <c:lblOffset val="100"/>
        <c:noMultiLvlLbl val="0"/>
      </c:catAx>
      <c:valAx>
        <c:axId val="4845728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5840121712233"/>
          <c:y val="0.91282842934106923"/>
          <c:w val="0.47585221585130499"/>
          <c:h val="7.401367592208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 sz="1800" b="1" i="0" baseline="0">
                <a:effectLst/>
              </a:rPr>
              <a:t>PARC LOCATIF SOCIAL sur l’arrondissement de NONTRON </a:t>
            </a:r>
            <a:endParaRPr lang="fr-FR">
              <a:effectLst/>
            </a:endParaRPr>
          </a:p>
        </c:rich>
      </c:tx>
      <c:layout>
        <c:manualLayout>
          <c:xMode val="edge"/>
          <c:yMode val="edge"/>
          <c:x val="0.16326377952755905"/>
          <c:y val="5.16202806734211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Feuil1!$D$12</c:f>
              <c:strCache>
                <c:ptCount val="1"/>
                <c:pt idx="0">
                  <c:v>PERIGORD HABITAT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Feuil1!$E$11:$I$11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T5+</c:v>
                </c:pt>
              </c:strCache>
            </c:strRef>
          </c:cat>
          <c:val>
            <c:numRef>
              <c:f>Feuil1!$E$12:$I$12</c:f>
              <c:numCache>
                <c:formatCode>General</c:formatCode>
                <c:ptCount val="5"/>
                <c:pt idx="0">
                  <c:v>39</c:v>
                </c:pt>
                <c:pt idx="1">
                  <c:v>86</c:v>
                </c:pt>
                <c:pt idx="2">
                  <c:v>262</c:v>
                </c:pt>
                <c:pt idx="3">
                  <c:v>232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4-4436-97B1-CC9FFC7B4291}"/>
            </c:ext>
          </c:extLst>
        </c:ser>
        <c:ser>
          <c:idx val="1"/>
          <c:order val="1"/>
          <c:tx>
            <c:strRef>
              <c:f>Feuil1!$D$13</c:f>
              <c:strCache>
                <c:ptCount val="1"/>
                <c:pt idx="0">
                  <c:v>MESOLIA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Feuil1!$E$11:$I$11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T5+</c:v>
                </c:pt>
              </c:strCache>
            </c:strRef>
          </c:cat>
          <c:val>
            <c:numRef>
              <c:f>Feuil1!$E$13:$I$13</c:f>
              <c:numCache>
                <c:formatCode>General</c:formatCode>
                <c:ptCount val="5"/>
                <c:pt idx="0">
                  <c:v>6</c:v>
                </c:pt>
                <c:pt idx="1">
                  <c:v>18</c:v>
                </c:pt>
                <c:pt idx="2">
                  <c:v>42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4-4436-97B1-CC9FFC7B4291}"/>
            </c:ext>
          </c:extLst>
        </c:ser>
        <c:ser>
          <c:idx val="2"/>
          <c:order val="2"/>
          <c:tx>
            <c:strRef>
              <c:f>Feuil1!$D$14</c:f>
              <c:strCache>
                <c:ptCount val="1"/>
                <c:pt idx="0">
                  <c:v>CLAIRSIENNE 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Feuil1!$E$11:$I$11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T5+</c:v>
                </c:pt>
              </c:strCache>
            </c:strRef>
          </c:cat>
          <c:val>
            <c:numRef>
              <c:f>Feuil1!$E$14:$I$14</c:f>
              <c:numCache>
                <c:formatCode>General</c:formatCode>
                <c:ptCount val="5"/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94-4436-97B1-CC9FFC7B4291}"/>
            </c:ext>
          </c:extLst>
        </c:ser>
        <c:ser>
          <c:idx val="3"/>
          <c:order val="3"/>
          <c:tx>
            <c:strRef>
              <c:f>Feuil1!$D$15</c:f>
              <c:strCache>
                <c:ptCount val="1"/>
                <c:pt idx="0">
                  <c:v>OPH DE LA CORREZE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Feuil1!$E$11:$I$11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T5+</c:v>
                </c:pt>
              </c:strCache>
            </c:strRef>
          </c:cat>
          <c:val>
            <c:numRef>
              <c:f>Feuil1!$E$15:$I$15</c:f>
              <c:numCache>
                <c:formatCode>General</c:formatCode>
                <c:ptCount val="5"/>
                <c:pt idx="2">
                  <c:v>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94-4436-97B1-CC9FFC7B42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462438648"/>
        <c:axId val="462442256"/>
      </c:barChart>
      <c:catAx>
        <c:axId val="46243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2442256"/>
        <c:crosses val="autoZero"/>
        <c:auto val="1"/>
        <c:lblAlgn val="ctr"/>
        <c:lblOffset val="100"/>
        <c:noMultiLvlLbl val="0"/>
      </c:catAx>
      <c:valAx>
        <c:axId val="46244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2438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68197725284343E-2"/>
          <c:y val="0.90159833189266214"/>
          <c:w val="0.8994411636045494"/>
          <c:h val="7.25915277706271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CC DRONNE ET </a:t>
            </a:r>
            <a:r>
              <a:rPr lang="fr-FR" dirty="0" smtClean="0"/>
              <a:t>BELLE</a:t>
            </a:r>
          </a:p>
          <a:p>
            <a:pPr>
              <a:defRPr/>
            </a:pPr>
            <a:r>
              <a:rPr lang="fr-FR" sz="1200" dirty="0" smtClean="0"/>
              <a:t>(3 logements)</a:t>
            </a:r>
            <a:endParaRPr lang="fr-FR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NONTRON!$BT$63</c:f>
              <c:strCache>
                <c:ptCount val="1"/>
                <c:pt idx="0">
                  <c:v>CC DRONNE ET BELLE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95-41C3-BCA6-681D1430CA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C95-41C3-BCA6-681D1430CA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C95-41C3-BCA6-681D1430CA3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NONTRON!$BV$60:$BX$60</c:f>
              <c:strCache>
                <c:ptCount val="3"/>
                <c:pt idx="0">
                  <c:v>DETR/DSIL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NONTRON!$BV$63:$BX$63</c:f>
              <c:numCache>
                <c:formatCode>_-* #\ ##0\ "€"_-;\-* #\ ##0\ "€"_-;_-* "-"??\ "€"_-;_-@_-</c:formatCode>
                <c:ptCount val="3"/>
                <c:pt idx="0">
                  <c:v>41318</c:v>
                </c:pt>
                <c:pt idx="1">
                  <c:v>24814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95-41C3-BCA6-681D1430CA3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CC PERIGORD </a:t>
            </a:r>
            <a:r>
              <a:rPr lang="fr-FR" dirty="0" smtClean="0"/>
              <a:t>LIMOUSIN</a:t>
            </a:r>
          </a:p>
          <a:p>
            <a:pPr>
              <a:defRPr/>
            </a:pPr>
            <a:r>
              <a:rPr lang="fr-FR" sz="1200" dirty="0" smtClean="0"/>
              <a:t>(10 logements)</a:t>
            </a:r>
            <a:endParaRPr lang="fr-FR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NONTRON!$BT$62</c:f>
              <c:strCache>
                <c:ptCount val="1"/>
                <c:pt idx="0">
                  <c:v>CC PERIGORD LIMOUSIN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65-4E27-99A4-D0EF2AA3BE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65-4E27-99A4-D0EF2AA3BE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65-4E27-99A4-D0EF2AA3BE5B}"/>
              </c:ext>
            </c:extLst>
          </c:dPt>
          <c:dLbls>
            <c:dLbl>
              <c:idx val="1"/>
              <c:layout>
                <c:manualLayout>
                  <c:x val="4.9937529824311294E-2"/>
                  <c:y val="0.189259992519978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265-4E27-99A4-D0EF2AA3BE5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NONTRON!$BV$60:$BX$60</c:f>
              <c:strCache>
                <c:ptCount val="3"/>
                <c:pt idx="0">
                  <c:v>DETR/DSIL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NONTRON!$BV$62:$BX$62</c:f>
              <c:numCache>
                <c:formatCode>_-* #\ ##0\ "€"_-;\-* #\ ##0\ "€"_-;_-* "-"??\ "€"_-;_-@_-</c:formatCode>
                <c:ptCount val="3"/>
                <c:pt idx="0">
                  <c:v>239570.43</c:v>
                </c:pt>
                <c:pt idx="1">
                  <c:v>59898.729999999996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65-4E27-99A4-D0EF2AA3BE5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CC PERIGORD </a:t>
            </a:r>
            <a:r>
              <a:rPr lang="fr-FR" dirty="0" smtClean="0"/>
              <a:t>NONTRONNAIS</a:t>
            </a:r>
          </a:p>
          <a:p>
            <a:pPr>
              <a:defRPr/>
            </a:pPr>
            <a:r>
              <a:rPr lang="fr-FR" dirty="0" smtClean="0"/>
              <a:t> </a:t>
            </a:r>
            <a:r>
              <a:rPr lang="fr-FR" sz="1200" dirty="0" smtClean="0"/>
              <a:t>(7 logements)</a:t>
            </a:r>
            <a:endParaRPr lang="fr-FR" sz="1200" dirty="0"/>
          </a:p>
        </c:rich>
      </c:tx>
      <c:layout>
        <c:manualLayout>
          <c:xMode val="edge"/>
          <c:yMode val="edge"/>
          <c:x val="0.1241035494496262"/>
          <c:y val="2.1899219904953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NONTRON!$BT$61</c:f>
              <c:strCache>
                <c:ptCount val="1"/>
                <c:pt idx="0">
                  <c:v>CC PERIGORD NONTRONNAIS</c:v>
                </c:pt>
              </c:strCache>
            </c:strRef>
          </c:tx>
          <c:explosion val="11"/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1D-4FF1-A6FB-0B84D40A2A5A}"/>
              </c:ext>
            </c:extLst>
          </c:dPt>
          <c:dPt>
            <c:idx val="1"/>
            <c:bubble3D val="0"/>
            <c:explosion val="5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1D-4FF1-A6FB-0B84D40A2A5A}"/>
              </c:ext>
            </c:extLst>
          </c:dPt>
          <c:dPt>
            <c:idx val="2"/>
            <c:bubble3D val="0"/>
            <c:explosion val="5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1D-4FF1-A6FB-0B84D40A2A5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NONTRON!$BV$60:$BX$60</c:f>
              <c:strCache>
                <c:ptCount val="3"/>
                <c:pt idx="0">
                  <c:v>DETR/DSIL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NONTRON!$BV$61:$BX$61</c:f>
              <c:numCache>
                <c:formatCode>_-* #\ ##0\ "€"_-;\-* #\ ##0\ "€"_-;_-* "-"??\ "€"_-;_-@_-</c:formatCode>
                <c:ptCount val="3"/>
                <c:pt idx="0">
                  <c:v>231504.78</c:v>
                </c:pt>
                <c:pt idx="1">
                  <c:v>117681.58</c:v>
                </c:pt>
                <c:pt idx="2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1D-4FF1-A6FB-0B84D40A2A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CC ISLE LOUE AUVEZERE EN PERIGORD </a:t>
            </a:r>
            <a:r>
              <a:rPr lang="fr-FR" sz="1200" dirty="0" smtClean="0"/>
              <a:t>(8 logements)</a:t>
            </a:r>
            <a:endParaRPr lang="fr-FR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NONTRON!$BT$64</c:f>
              <c:strCache>
                <c:ptCount val="1"/>
                <c:pt idx="0">
                  <c:v>CC ISLE LOUE AUVEZERE EN PERIGORD 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947-4012-BB51-E0DD463973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947-4012-BB51-E0DD463973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947-4012-BB51-E0DD4639739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NONTRON!$BV$60:$BX$60</c:f>
              <c:strCache>
                <c:ptCount val="3"/>
                <c:pt idx="0">
                  <c:v>DETR/DSIL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NONTRON!$BV$64:$BX$64</c:f>
              <c:numCache>
                <c:formatCode>_-* #\ ##0\ "€"_-;\-* #\ ##0\ "€"_-;_-* "-"??\ "€"_-;_-@_-</c:formatCode>
                <c:ptCount val="3"/>
                <c:pt idx="0">
                  <c:v>148574.69</c:v>
                </c:pt>
                <c:pt idx="1">
                  <c:v>119175.88</c:v>
                </c:pt>
                <c:pt idx="2">
                  <c:v>34187.79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47-4012-BB51-E0DD4639739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50" normalizeH="0" baseline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Montant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HT des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travaux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générés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50" normalizeH="0" baseline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NONTRON!$BO$60</c:f>
              <c:strCache>
                <c:ptCount val="1"/>
                <c:pt idx="0">
                  <c:v>MONTANT HT 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NONTRON!$BN$61:$BN$64</c:f>
              <c:strCache>
                <c:ptCount val="4"/>
                <c:pt idx="0">
                  <c:v>CC PERIGORD NONTRONNAIS</c:v>
                </c:pt>
                <c:pt idx="1">
                  <c:v>CC PERIGORD LIMOUSIN</c:v>
                </c:pt>
                <c:pt idx="2">
                  <c:v>CC DRONNE ET BELLE</c:v>
                </c:pt>
                <c:pt idx="3">
                  <c:v>CC ISLE LOUE AUVEZERE EN PERIGORD </c:v>
                </c:pt>
              </c:strCache>
            </c:strRef>
          </c:cat>
          <c:val>
            <c:numRef>
              <c:f>NONTRON!$BO$61:$BO$64</c:f>
              <c:numCache>
                <c:formatCode>_-* #\ ##0\ "€"_-;\-* #\ ##0\ "€"_-;_-* "-"??\ "€"_-;_-@_-</c:formatCode>
                <c:ptCount val="4"/>
                <c:pt idx="0">
                  <c:v>687507.33000000007</c:v>
                </c:pt>
                <c:pt idx="1">
                  <c:v>1746801.2299999997</c:v>
                </c:pt>
                <c:pt idx="2">
                  <c:v>3305007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B-4D88-A0B5-F0F0AB82C26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451552832"/>
        <c:axId val="451553160"/>
      </c:barChart>
      <c:catAx>
        <c:axId val="45155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1553160"/>
        <c:crosses val="autoZero"/>
        <c:auto val="1"/>
        <c:lblAlgn val="ctr"/>
        <c:lblOffset val="100"/>
        <c:noMultiLvlLbl val="0"/>
      </c:catAx>
      <c:valAx>
        <c:axId val="45155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155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CC PERIGORD </a:t>
            </a:r>
            <a:r>
              <a:rPr lang="fr-FR" dirty="0" smtClean="0"/>
              <a:t>NONTRONNAIS </a:t>
            </a:r>
          </a:p>
          <a:p>
            <a:pPr>
              <a:defRPr/>
            </a:pPr>
            <a:r>
              <a:rPr lang="fr-FR" sz="1200" dirty="0" smtClean="0"/>
              <a:t>(5 logements)</a:t>
            </a:r>
            <a:endParaRPr lang="fr-FR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NONTRON!$BN$61</c:f>
              <c:strCache>
                <c:ptCount val="1"/>
                <c:pt idx="0">
                  <c:v>CC PERIGORD NONTRONNAIS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C2-4893-9B93-B96F93833D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6C2-4893-9B93-B96F93833D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6C2-4893-9B93-B96F93833D1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NONTRON!$BP$60:$BR$60</c:f>
              <c:strCache>
                <c:ptCount val="3"/>
                <c:pt idx="0">
                  <c:v>ETAT (aide à la pierre)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NONTRON!$BP$61:$BR$61</c:f>
              <c:numCache>
                <c:formatCode>_-* #\ ##0\ "€"_-;\-* #\ ##0\ "€"_-;_-* "-"??\ "€"_-;_-@_-</c:formatCode>
                <c:ptCount val="3"/>
                <c:pt idx="0">
                  <c:v>14800</c:v>
                </c:pt>
                <c:pt idx="1">
                  <c:v>25000</c:v>
                </c:pt>
                <c:pt idx="2">
                  <c:v>26250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C2-4893-9B93-B96F93833D1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CC PERIGORD </a:t>
            </a:r>
            <a:r>
              <a:rPr lang="en-US" dirty="0" smtClean="0"/>
              <a:t>LIMOUSIN</a:t>
            </a:r>
          </a:p>
          <a:p>
            <a:pPr>
              <a:defRPr/>
            </a:pPr>
            <a:r>
              <a:rPr lang="en-US" sz="1200" dirty="0" smtClean="0"/>
              <a:t>(10 </a:t>
            </a:r>
            <a:r>
              <a:rPr lang="en-US" sz="1200" dirty="0" err="1" smtClean="0"/>
              <a:t>logements</a:t>
            </a:r>
            <a:r>
              <a:rPr lang="en-US" sz="1200" dirty="0" smtClean="0"/>
              <a:t>)</a:t>
            </a:r>
            <a:endParaRPr lang="en-US" sz="1200" dirty="0"/>
          </a:p>
        </c:rich>
      </c:tx>
      <c:layout>
        <c:manualLayout>
          <c:xMode val="edge"/>
          <c:yMode val="edge"/>
          <c:x val="0.21288295553367634"/>
          <c:y val="3.41359920582300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NONTRON!$BN$62</c:f>
              <c:strCache>
                <c:ptCount val="1"/>
                <c:pt idx="0">
                  <c:v>CC PERIGORD LIMOUSIN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B51-4E8B-800D-15E8F61757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B51-4E8B-800D-15E8F61757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B51-4E8B-800D-15E8F61757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NONTRON!$BP$60:$BR$60</c:f>
              <c:strCache>
                <c:ptCount val="3"/>
                <c:pt idx="0">
                  <c:v>ETAT (aide à la pierre)</c:v>
                </c:pt>
                <c:pt idx="1">
                  <c:v>DEPARTEMENT </c:v>
                </c:pt>
                <c:pt idx="2">
                  <c:v>AUTRES</c:v>
                </c:pt>
              </c:strCache>
            </c:strRef>
          </c:cat>
          <c:val>
            <c:numRef>
              <c:f>NONTRON!$BP$62:$BR$62</c:f>
              <c:numCache>
                <c:formatCode>_-* #\ ##0\ "€"_-;\-* #\ ##0\ "€"_-;_-* "-"??\ "€"_-;_-@_-</c:formatCode>
                <c:ptCount val="3"/>
                <c:pt idx="0">
                  <c:v>85440</c:v>
                </c:pt>
                <c:pt idx="1">
                  <c:v>80000</c:v>
                </c:pt>
                <c:pt idx="2">
                  <c:v>327227.58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51-4E8B-800D-15E8F617577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CC PERIGORD NONTRONNAIS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NONTRON!$O$32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NONTRON!$O$33:$O$37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7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8-4618-A462-ED0836E810E4}"/>
            </c:ext>
          </c:extLst>
        </c:ser>
        <c:ser>
          <c:idx val="1"/>
          <c:order val="1"/>
          <c:tx>
            <c:strRef>
              <c:f>NONTRON!$P$32</c:f>
              <c:strCache>
                <c:ptCount val="1"/>
                <c:pt idx="0">
                  <c:v>DEMANDE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75438596491228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38-4618-A462-ED0836E8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NONTRON!$N$33:$N$37</c:f>
              <c:strCache>
                <c:ptCount val="5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NONTRON!$P$33:$P$37</c:f>
              <c:numCache>
                <c:formatCode>General</c:formatCode>
                <c:ptCount val="5"/>
                <c:pt idx="0">
                  <c:v>13</c:v>
                </c:pt>
                <c:pt idx="1">
                  <c:v>36</c:v>
                </c:pt>
                <c:pt idx="2">
                  <c:v>40</c:v>
                </c:pt>
                <c:pt idx="3">
                  <c:v>14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38-4618-A462-ED0836E810E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571232"/>
        <c:axId val="484572872"/>
      </c:barChart>
      <c:catAx>
        <c:axId val="4845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2872"/>
        <c:crosses val="autoZero"/>
        <c:auto val="1"/>
        <c:lblAlgn val="ctr"/>
        <c:lblOffset val="100"/>
        <c:noMultiLvlLbl val="0"/>
      </c:catAx>
      <c:valAx>
        <c:axId val="4845728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5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5840121712233"/>
          <c:y val="0.91282842934106923"/>
          <c:w val="0.33283197565755335"/>
          <c:h val="7.401367592208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4"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3-10T09:14:09.64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796111" y="2"/>
            <a:ext cx="4436114" cy="3553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7C67391D-2098-4F51-A545-F7FC4B3D997E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742804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796111" y="6742804"/>
            <a:ext cx="4436114" cy="3553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7A4EECBD-9322-474F-AA1A-200942022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302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1F06A5-5993-446E-BA05-C8A1EE188DBC}" type="datetimeFigureOut">
              <a:rPr lang="fr-FR"/>
              <a:pPr>
                <a:defRPr/>
              </a:pPr>
              <a:t>14/03/2023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743103"/>
            <a:ext cx="4434999" cy="354965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248" y="6743103"/>
            <a:ext cx="4434999" cy="354965"/>
          </a:xfrm>
          <a:prstGeom prst="rect">
            <a:avLst/>
          </a:prstGeom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234464-D1D3-4B74-92D3-EB61051DA53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101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251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SNE au  décembre</a:t>
            </a:r>
            <a:r>
              <a:rPr lang="fr-FR" baseline="0" dirty="0"/>
              <a:t> </a:t>
            </a:r>
            <a:r>
              <a:rPr lang="fr-FR" baseline="0" dirty="0" smtClean="0"/>
              <a:t>2022</a:t>
            </a:r>
          </a:p>
          <a:p>
            <a:r>
              <a:rPr lang="fr-FR" baseline="0" dirty="0" smtClean="0"/>
              <a:t>Pour mémoire : le taux de tension au 31 décembre 2022 en Dordogne était de 4,94 </a:t>
            </a:r>
            <a:r>
              <a:rPr lang="fr-FR" baseline="0" dirty="0" err="1" smtClean="0"/>
              <a:t>cad</a:t>
            </a:r>
            <a:r>
              <a:rPr lang="fr-FR" baseline="0" dirty="0" smtClean="0"/>
              <a:t> que l’on a 1 attribution de logement pour 4,94 demandes (SNE 2022)</a:t>
            </a:r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673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CDC habitat </a:t>
            </a:r>
            <a:r>
              <a:rPr lang="fr-FR" dirty="0" smtClean="0"/>
              <a:t>: 28 </a:t>
            </a:r>
            <a:r>
              <a:rPr lang="fr-FR" dirty="0"/>
              <a:t>logements</a:t>
            </a:r>
            <a:r>
              <a:rPr lang="fr-FR" baseline="0" dirty="0"/>
              <a:t> </a:t>
            </a:r>
            <a:r>
              <a:rPr lang="fr-FR" baseline="0" dirty="0" smtClean="0"/>
              <a:t>intermédiaires à St Pardoux la Rivière (6 logements) route de Thiviers, Nontron (16 logements) 6 rue des Maîtres des Forges, et Piégut Pluviers « La Tricherie » (6 logements)</a:t>
            </a:r>
          </a:p>
          <a:p>
            <a:r>
              <a:rPr lang="fr-FR" baseline="0" dirty="0" smtClean="0"/>
              <a:t>OPH Corrèze : 10 logements à La Coquille « Les Bruyères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454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2019-2023 – y compris</a:t>
            </a:r>
            <a:r>
              <a:rPr lang="fr-FR" baseline="0" dirty="0" smtClean="0"/>
              <a:t> les doubles comptes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88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9254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576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015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3888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Ancien EHPAD SCI domaine de Brantôme</a:t>
            </a:r>
            <a:r>
              <a:rPr lang="fr-FR" baseline="0" dirty="0"/>
              <a:t> AMI </a:t>
            </a:r>
            <a:r>
              <a:rPr lang="fr-FR" dirty="0"/>
              <a:t>lauréat ARS logement</a:t>
            </a:r>
            <a:r>
              <a:rPr lang="fr-FR" baseline="0" dirty="0"/>
              <a:t> </a:t>
            </a:r>
            <a:r>
              <a:rPr lang="fr-FR" baseline="0" dirty="0" smtClean="0"/>
              <a:t>inclusif</a:t>
            </a:r>
          </a:p>
          <a:p>
            <a:r>
              <a:rPr lang="fr-FR" baseline="0" dirty="0" smtClean="0"/>
              <a:t>GDV : 13 aires d’accueil : 258 places + 3 aires de grand passage sur les 2 agglos pour 400 places</a:t>
            </a:r>
          </a:p>
          <a:p>
            <a:r>
              <a:rPr lang="fr-FR" baseline="0" dirty="0" smtClean="0"/>
              <a:t>8 EPCI gestionnaires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PDALHPD : </a:t>
            </a:r>
            <a:r>
              <a:rPr lang="fr-FR" baseline="0" smtClean="0"/>
              <a:t>6907 demandeurs de LLS au 31/12/22</a:t>
            </a:r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4745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Montants</a:t>
            </a:r>
            <a:r>
              <a:rPr lang="fr-FR" baseline="0"/>
              <a:t> engagés sur le département :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808 dossiers engagés pour un montant HT de travaux de 8 M€ et près de 1,5 M€ de subventions octroyées (aides plan de relance)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1272 dossiers engagés depuis 2019 représentant 636 000 € de subventions (aide à 500 €)</a:t>
            </a:r>
          </a:p>
          <a:p>
            <a:pPr defTabSz="947684">
              <a:defRPr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Répartition des dossiers sur l’arrondissement par type de travaux :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Assainissement : 36 dossiers 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Electricité : 74 dossiers 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Toiture : 74 dossiers 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Façades : 15 dossiers </a:t>
            </a:r>
          </a:p>
          <a:p>
            <a:pPr defTabSz="947684">
              <a:defRPr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Répartition des dossiers par EPCI :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Dronne &amp; Belle : 44 dossiers pour 89 000 € de subventions et 545 000 € de travaux HT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Périgord Nontronnais : 45 dossiers pour 89 200 € de subventions et 545 000 € de travaux HT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Isle Loue Auvézère : 56 dossiers pour 91 000 € de subventions et 547 000 € de travaux HIT</a:t>
            </a:r>
          </a:p>
          <a:p>
            <a:pPr defTabSz="947684">
              <a:defRPr/>
            </a:pP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Périgord Limousin : 54 dossiers pour 91 800 € de subventions et 520 200 € de travaux HT</a:t>
            </a:r>
          </a:p>
          <a:p>
            <a:pPr defTabSz="947684">
              <a:defRPr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47684">
              <a:defRPr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47684">
              <a:defRPr/>
            </a:pP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9586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043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pPr lvl="2" indent="-296151">
              <a:spcBef>
                <a:spcPts val="622"/>
              </a:spcBef>
              <a:buFont typeface="Wingdings" panose="05000000000000000000" pitchFamily="2" charset="2"/>
              <a:buChar char="v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0532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7072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2504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4512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3987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4379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9990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1828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6644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2610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529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4757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2812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30 % du montant HT des travaux</a:t>
            </a:r>
            <a:r>
              <a:rPr lang="fr-FR" baseline="0" dirty="0" smtClean="0"/>
              <a:t> plafonnés à 1 200 € pour les POM et 1 500 € pour les POTM</a:t>
            </a:r>
          </a:p>
          <a:p>
            <a:r>
              <a:rPr lang="fr-FR" baseline="0" dirty="0" smtClean="0"/>
              <a:t>Aide « chaleur renouvelable » liée à MPRS – Mêmes conditions que supra.</a:t>
            </a:r>
          </a:p>
          <a:p>
            <a:r>
              <a:rPr lang="fr-FR" baseline="0" dirty="0" smtClean="0"/>
              <a:t>Dépôt en ligne de la demande ou papier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527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6345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0084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Type 2 de</a:t>
            </a:r>
            <a:r>
              <a:rPr lang="fr-FR" baseline="0" dirty="0" smtClean="0"/>
              <a:t> 2019 à 2020 : instruction des dossiers par </a:t>
            </a:r>
            <a:r>
              <a:rPr lang="fr-FR" baseline="0" dirty="0" smtClean="0"/>
              <a:t>l’Etat</a:t>
            </a:r>
            <a:endParaRPr lang="fr-FR" baseline="0" dirty="0" smtClean="0"/>
          </a:p>
          <a:p>
            <a:r>
              <a:rPr lang="fr-FR" baseline="0" dirty="0" smtClean="0"/>
              <a:t>Type 3 de 2021 à 2023 : instruction des dossiers par les agents départementaux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279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618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Autres pour</a:t>
            </a:r>
            <a:r>
              <a:rPr lang="fr-FR" baseline="0" dirty="0"/>
              <a:t> les logements communaux </a:t>
            </a:r>
            <a:r>
              <a:rPr lang="fr-FR" dirty="0"/>
              <a:t> : Région, EPCI, </a:t>
            </a:r>
            <a:r>
              <a:rPr lang="fr-FR" dirty="0" smtClean="0"/>
              <a:t>communes</a:t>
            </a:r>
          </a:p>
          <a:p>
            <a:r>
              <a:rPr lang="fr-FR" dirty="0" smtClean="0"/>
              <a:t>Poids</a:t>
            </a:r>
            <a:r>
              <a:rPr lang="fr-FR" baseline="0" dirty="0" smtClean="0"/>
              <a:t> important de la DETR ou DSIL dans les équilibres des opérations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226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Autres :  collectivités territoriales, action logement, FEDER</a:t>
            </a:r>
          </a:p>
          <a:p>
            <a:r>
              <a:rPr lang="fr-FR" dirty="0"/>
              <a:t>67%</a:t>
            </a:r>
            <a:r>
              <a:rPr lang="fr-FR" baseline="0" dirty="0"/>
              <a:t> de </a:t>
            </a:r>
            <a:r>
              <a:rPr lang="fr-FR" baseline="0" dirty="0" smtClean="0"/>
              <a:t>fonds </a:t>
            </a:r>
            <a:r>
              <a:rPr lang="fr-FR" baseline="0" dirty="0"/>
              <a:t>friches – gendarmerie </a:t>
            </a:r>
            <a:r>
              <a:rPr lang="fr-FR" baseline="0" dirty="0" smtClean="0"/>
              <a:t>– </a:t>
            </a:r>
          </a:p>
          <a:p>
            <a:r>
              <a:rPr lang="fr-FR" baseline="0" dirty="0" smtClean="0"/>
              <a:t>Dronne &amp; Belle : subvention de la Caisse Nationale de Solidarité pour l’Autonomie – </a:t>
            </a:r>
            <a:r>
              <a:rPr lang="fr-FR" baseline="0" dirty="0" err="1" smtClean="0"/>
              <a:t>Ehpad</a:t>
            </a:r>
            <a:r>
              <a:rPr lang="fr-FR" baseline="0" dirty="0" smtClean="0"/>
              <a:t> Bourdeilles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4464-D1D3-4B74-92D3-EB61051DA53C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241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632848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35696" y="3933056"/>
            <a:ext cx="633670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62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9715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39752" y="609327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39752" y="536389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73825B4-0E2A-4026-8B9B-C5A422E16C82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45234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403350" y="115888"/>
            <a:ext cx="7489825" cy="5762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3608" y="836712"/>
            <a:ext cx="7643192" cy="53285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9A2E01-07DC-420A-8C5F-C7A69FB54729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995738" y="6453188"/>
            <a:ext cx="2520950" cy="2921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2"/>
          </p:nvPr>
        </p:nvSpPr>
        <p:spPr>
          <a:xfrm>
            <a:off x="6875463" y="6453188"/>
            <a:ext cx="1296987" cy="287337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53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36296" y="274638"/>
            <a:ext cx="1450504" cy="5890666"/>
          </a:xfrm>
          <a:prstGeom prst="rect">
            <a:avLst/>
          </a:prstGeom>
        </p:spPr>
        <p:txBody>
          <a:bodyPr vert="eaVer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5616" y="274638"/>
            <a:ext cx="6019800" cy="58906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2728A4E-D2A1-485F-93AB-31EA03FE560A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948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EE9639D2-A36C-4DEC-92EE-4C26B57A0EC2}" type="slidenum">
              <a:rPr lang="fr-BE" altLang="fr-FR" sz="1200" smtClean="0"/>
              <a:pPr algn="r" eaLnBrk="1" hangingPunct="1">
                <a:defRPr/>
              </a:pPr>
              <a:t>‹N°›</a:t>
            </a:fld>
            <a:endParaRPr lang="fr-BE" altLang="fr-FR" sz="12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88832" cy="576064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052736"/>
            <a:ext cx="7920880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38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2906713"/>
            <a:ext cx="806489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C3F58D-0049-4DDE-B40E-CADC72E37DFB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7891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403350" y="115888"/>
            <a:ext cx="7489825" cy="57626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9592" y="1268760"/>
            <a:ext cx="3960440" cy="489654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4048" y="1268761"/>
            <a:ext cx="3888432" cy="489654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6EE2B8-0FF9-43CF-A3EC-119D02C143E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47999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1340768"/>
            <a:ext cx="3816424" cy="7837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9592" y="2124546"/>
            <a:ext cx="381642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60033" y="1340768"/>
            <a:ext cx="3960440" cy="7837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60033" y="2124546"/>
            <a:ext cx="396044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88832" cy="576064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FF9DC5-037F-4A41-9681-E1D7A10EA59A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79968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88832" cy="576064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9BBA96-EE5C-434A-A366-318FE2010E6C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6993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éma Diap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04360" y="1340768"/>
            <a:ext cx="8339640" cy="5013176"/>
          </a:xfrm>
          <a:prstGeom prst="rect">
            <a:avLst/>
          </a:prstGeom>
          <a:gradFill flip="none" rotWithShape="1">
            <a:gsLst>
              <a:gs pos="68000">
                <a:schemeClr val="bg1"/>
              </a:gs>
              <a:gs pos="8000">
                <a:schemeClr val="bg1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>
              <a:cs typeface="Arial" panose="020B0604020202020204" pitchFamily="34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88832" cy="576064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02F912-8217-4CD3-9A5B-06743CB86C19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2082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81C6AD-6D1E-4439-BD3E-20C0382973F7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56847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764703"/>
            <a:ext cx="3008313" cy="6787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7944" y="764702"/>
            <a:ext cx="4824536" cy="547260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71600" y="1473199"/>
            <a:ext cx="3008313" cy="4764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378825" y="6308725"/>
            <a:ext cx="5143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A61B7F3-08FA-404D-99EF-9B9196666FAB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54689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ZoneTexte 7"/>
          <p:cNvSpPr txBox="1">
            <a:spLocks noChangeArrowheads="1"/>
          </p:cNvSpPr>
          <p:nvPr/>
        </p:nvSpPr>
        <p:spPr bwMode="auto">
          <a:xfrm>
            <a:off x="1258888" y="6453188"/>
            <a:ext cx="2376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200"/>
              <a:t>CD24</a:t>
            </a:r>
            <a:r>
              <a:rPr lang="fr-FR" altLang="fr-FR" sz="1200" baseline="0"/>
              <a:t> &amp; DDT</a:t>
            </a:r>
            <a:endParaRPr lang="fr-FR" altLang="fr-FR" sz="1200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3995738" y="6451600"/>
            <a:ext cx="2592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200"/>
              <a:t>Arrondissement</a:t>
            </a:r>
            <a:r>
              <a:rPr lang="fr-FR" altLang="fr-FR" sz="1200" baseline="0"/>
              <a:t> de NONTRON	</a:t>
            </a:r>
            <a:endParaRPr lang="fr-FR" altLang="fr-FR" sz="120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875463" y="6451600"/>
            <a:ext cx="1441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200"/>
              <a:t>14</a:t>
            </a:r>
            <a:r>
              <a:rPr lang="fr-FR" altLang="fr-FR" sz="1200" baseline="0"/>
              <a:t> mars 2023</a:t>
            </a:r>
            <a:endParaRPr lang="fr-FR" altLang="fr-FR" sz="120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62" y="6531"/>
            <a:ext cx="1068445" cy="1113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48000"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SzPct val="70000"/>
        <a:buFont typeface="Calibri" pitchFamily="34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abitat.dordogne.fr/mon-logement/les-aides-aux-travau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abitat.dordogne.f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04856" cy="2376264"/>
          </a:xfrm>
        </p:spPr>
        <p:txBody>
          <a:bodyPr/>
          <a:lstStyle/>
          <a:p>
            <a:r>
              <a:rPr lang="fr-FR" altLang="fr-FR" b="1" dirty="0">
                <a:latin typeface="Arial Black" panose="020B0A04020102020204" pitchFamily="34" charset="0"/>
                <a:cs typeface="Calibri Light" panose="020F0302020204030204" pitchFamily="34" charset="0"/>
              </a:rPr>
              <a:t>PLAN DEPARTEMENTAL DE L’HABITAT</a:t>
            </a:r>
            <a:br>
              <a:rPr lang="fr-FR" altLang="fr-FR" b="1" dirty="0">
                <a:latin typeface="Arial Black" panose="020B0A04020102020204" pitchFamily="34" charset="0"/>
                <a:cs typeface="Calibri Light" panose="020F0302020204030204" pitchFamily="34" charset="0"/>
              </a:rPr>
            </a:br>
            <a:r>
              <a:rPr lang="fr-FR" altLang="fr-FR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Arrondissement de NONTRON</a:t>
            </a:r>
            <a:endParaRPr lang="fr-FR" altLang="fr-FR" sz="36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139280"/>
              </p:ext>
            </p:extLst>
          </p:nvPr>
        </p:nvGraphicFramePr>
        <p:xfrm>
          <a:off x="755576" y="1468185"/>
          <a:ext cx="43924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607512"/>
              </p:ext>
            </p:extLst>
          </p:nvPr>
        </p:nvGraphicFramePr>
        <p:xfrm>
          <a:off x="755577" y="4093763"/>
          <a:ext cx="4392487" cy="275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211004"/>
              </p:ext>
            </p:extLst>
          </p:nvPr>
        </p:nvGraphicFramePr>
        <p:xfrm>
          <a:off x="5171752" y="1470898"/>
          <a:ext cx="3972248" cy="258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46234"/>
              </p:ext>
            </p:extLst>
          </p:nvPr>
        </p:nvGraphicFramePr>
        <p:xfrm>
          <a:off x="5148064" y="4060473"/>
          <a:ext cx="3995936" cy="2787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755576" y="1115452"/>
            <a:ext cx="83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2">
                    <a:lumMod val="75000"/>
                  </a:schemeClr>
                </a:solidFill>
              </a:rPr>
              <a:t>Comparaison entre les logements conventionnés produits et la demande </a:t>
            </a:r>
            <a:r>
              <a:rPr lang="fr-FR" sz="800">
                <a:solidFill>
                  <a:schemeClr val="accent2">
                    <a:lumMod val="75000"/>
                  </a:schemeClr>
                </a:solidFill>
              </a:rPr>
              <a:t>(SNE 2022)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sz="2800" dirty="0"/>
              <a:t>DEMANDES ET PRODUCTION</a:t>
            </a:r>
          </a:p>
        </p:txBody>
      </p:sp>
    </p:spTree>
    <p:extLst>
      <p:ext uri="{BB962C8B-B14F-4D97-AF65-F5344CB8AC3E}">
        <p14:creationId xmlns:p14="http://schemas.microsoft.com/office/powerpoint/2010/main" val="33321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parc social existant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87624" y="494116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/>
              <a:t>237 logements communaux</a:t>
            </a:r>
          </a:p>
          <a:p>
            <a:pPr marL="285750" indent="-285750">
              <a:buFontTx/>
              <a:buChar char="-"/>
            </a:pPr>
            <a:r>
              <a:rPr lang="fr-FR"/>
              <a:t>806 logements de bailleurs HLM</a:t>
            </a:r>
          </a:p>
          <a:p>
            <a:pPr marL="285750" indent="-285750">
              <a:buFontTx/>
              <a:buChar char="-"/>
            </a:pPr>
            <a:r>
              <a:rPr lang="fr-FR"/>
              <a:t>28 logements intermédiaires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359444"/>
              </p:ext>
            </p:extLst>
          </p:nvPr>
        </p:nvGraphicFramePr>
        <p:xfrm>
          <a:off x="1763688" y="836712"/>
          <a:ext cx="612068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63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844823"/>
            <a:ext cx="7632848" cy="442824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endParaRPr lang="fr-FR" sz="2000" b="1" dirty="0"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fr-FR" sz="2000" b="1" dirty="0" smtClean="0">
                <a:cs typeface="Calibri" panose="020F0502020204030204" pitchFamily="34" charset="0"/>
              </a:rPr>
              <a:t>4505 </a:t>
            </a:r>
            <a:r>
              <a:rPr lang="fr-FR" sz="2000" b="1" dirty="0">
                <a:cs typeface="Calibri" panose="020F0502020204030204" pitchFamily="34" charset="0"/>
              </a:rPr>
              <a:t>logements financés propriétaires occupants et bailleurs</a:t>
            </a: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r-FR" sz="2000" b="1" dirty="0">
                <a:cs typeface="Calibri" panose="020F0502020204030204" pitchFamily="34" charset="0"/>
              </a:rPr>
              <a:t>dont :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149 logements locatifs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153 logements indignes et dégradés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1164 logements « autonomie »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3378 logements « lutte contre la précarité </a:t>
            </a:r>
            <a:r>
              <a:rPr lang="fr-FR" sz="2000" dirty="0" smtClean="0">
                <a:cs typeface="Calibri Light" panose="020F0302020204030204" pitchFamily="34" charset="0"/>
              </a:rPr>
              <a:t>énergétique »</a:t>
            </a:r>
            <a:endParaRPr lang="fr-FR" sz="2000" dirty="0">
              <a:cs typeface="Calibri Light" panose="020F0302020204030204" pitchFamily="34" charset="0"/>
            </a:endParaRPr>
          </a:p>
          <a:p>
            <a:pPr marL="342900" lvl="1" indent="-342900"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000" b="1" dirty="0">
                <a:cs typeface="Calibri" panose="020F0502020204030204" pitchFamily="34" charset="0"/>
              </a:rPr>
              <a:t>générant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76 033 476 M€ de travaux 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36 812 065 M€ de subventions ANAH octroyées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fr-F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1" indent="0">
              <a:buNone/>
            </a:pPr>
            <a:endParaRPr lang="fr-F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1" indent="0">
              <a:buNone/>
            </a:pPr>
            <a:endParaRPr lang="fr-F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259632" y="116631"/>
            <a:ext cx="6912768" cy="1728191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résultats en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 Privé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(ANAH)</a:t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financements mobilisés en Dordogne</a:t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9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55" y="4102224"/>
            <a:ext cx="3528392" cy="249512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844824"/>
            <a:ext cx="3960440" cy="35283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1200"/>
              </a:spcBef>
              <a:buSzPct val="100000"/>
              <a:buNone/>
            </a:pPr>
            <a:r>
              <a:rPr lang="fr-FR" sz="2000" b="1">
                <a:cs typeface="Calibri" panose="020F0502020204030204" pitchFamily="34" charset="0"/>
              </a:rPr>
              <a:t>OPAH RR du Bassin Nontronnais </a:t>
            </a:r>
            <a:r>
              <a:rPr lang="fr-FR" sz="2000">
                <a:cs typeface="Calibri" panose="020F0502020204030204" pitchFamily="34" charset="0"/>
              </a:rPr>
              <a:t>(01/09/18 au 31/08/23)</a:t>
            </a:r>
            <a:br>
              <a:rPr lang="fr-FR" sz="2000">
                <a:cs typeface="Calibri" panose="020F0502020204030204" pitchFamily="34" charset="0"/>
              </a:rPr>
            </a:br>
            <a:endParaRPr lang="fr-FR" sz="2000">
              <a:cs typeface="Calibri" panose="020F0502020204030204" pitchFamily="34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Réalisée en régie par 2 animateurs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Sur 2 communautés de communes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885 PO &amp; 60 PB en objectifs sur les 5 années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Budget prévisionnel tout financeur confondu : 12,1 M€ maximum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951411" y="1844824"/>
            <a:ext cx="3822306" cy="35283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48000"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Calibri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SzPct val="100000"/>
              <a:buNone/>
            </a:pPr>
            <a:r>
              <a:rPr lang="fr-FR" sz="2000" b="1">
                <a:cs typeface="Calibri" panose="020F0502020204030204" pitchFamily="34" charset="0"/>
              </a:rPr>
              <a:t>OPAH RR Isle Loue </a:t>
            </a:r>
            <a:r>
              <a:rPr lang="fr-FR" sz="2000" b="1" err="1">
                <a:cs typeface="Calibri" panose="020F0502020204030204" pitchFamily="34" charset="0"/>
              </a:rPr>
              <a:t>Auvézère</a:t>
            </a:r>
            <a:r>
              <a:rPr lang="fr-FR" sz="2000" b="1">
                <a:cs typeface="Calibri" panose="020F0502020204030204" pitchFamily="34" charset="0"/>
              </a:rPr>
              <a:t> « Happy Habitat »</a:t>
            </a:r>
            <a:br>
              <a:rPr lang="fr-FR" sz="2000" b="1">
                <a:cs typeface="Calibri" panose="020F0502020204030204" pitchFamily="34" charset="0"/>
              </a:rPr>
            </a:br>
            <a:r>
              <a:rPr lang="fr-FR" sz="2000">
                <a:cs typeface="Calibri" panose="020F0502020204030204" pitchFamily="34" charset="0"/>
              </a:rPr>
              <a:t>(01/05/19 au 30/04/24)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Suivi-animation assuré par SOLIHA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Sur 2 communautés de communes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693 PO &amp; 40 PB en objectifs sur les 5 années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>
                <a:cs typeface="Calibri Light" panose="020F0302020204030204" pitchFamily="34" charset="0"/>
              </a:rPr>
              <a:t>Budget prévisionnel tout financeur confondu : 8,7 M€ maximum</a:t>
            </a:r>
          </a:p>
          <a:p>
            <a:pPr lvl="1">
              <a:buFont typeface="Wingdings" pitchFamily="2" charset="2"/>
              <a:buChar char="§"/>
            </a:pPr>
            <a:endParaRPr lang="fr-FR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sz="3200" dirty="0"/>
              <a:t>2 OPAH sur l’arrondissement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81773" y="1223464"/>
            <a:ext cx="40684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600" b="1">
                <a:solidFill>
                  <a:schemeClr val="accent2">
                    <a:lumMod val="75000"/>
                  </a:schemeClr>
                </a:solidFill>
              </a:rPr>
              <a:t>Les objectifs des deux OPAH</a:t>
            </a:r>
          </a:p>
        </p:txBody>
      </p:sp>
    </p:spTree>
    <p:extLst>
      <p:ext uri="{BB962C8B-B14F-4D97-AF65-F5344CB8AC3E}">
        <p14:creationId xmlns:p14="http://schemas.microsoft.com/office/powerpoint/2010/main" val="19986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41" y="1404207"/>
            <a:ext cx="3859207" cy="27290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6" y="1359860"/>
            <a:ext cx="4320480" cy="30552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2132856"/>
            <a:ext cx="1104900" cy="857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752" y="2132856"/>
            <a:ext cx="1104900" cy="85725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00919"/>
              </p:ext>
            </p:extLst>
          </p:nvPr>
        </p:nvGraphicFramePr>
        <p:xfrm>
          <a:off x="755576" y="1624825"/>
          <a:ext cx="7848872" cy="2380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3897319425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66103054"/>
                    </a:ext>
                  </a:extLst>
                </a:gridCol>
              </a:tblGrid>
              <a:tr h="2380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Communauté de Communes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fr-FR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Dronne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et Belle</a:t>
                      </a:r>
                      <a:endParaRPr lang="fr-FR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fr-FR">
                          <a:solidFill>
                            <a:srgbClr val="FF0000"/>
                          </a:solidFill>
                        </a:rPr>
                        <a:t>         </a:t>
                      </a:r>
                      <a:r>
                        <a:rPr lang="fr-FR">
                          <a:solidFill>
                            <a:srgbClr val="C00000"/>
                          </a:solidFill>
                        </a:rPr>
                        <a:t>            </a:t>
                      </a:r>
                      <a:endParaRPr lang="fr-FR" b="1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    130</a:t>
                      </a:r>
                    </a:p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1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 823 474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 € de travaux éligibles</a:t>
                      </a: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923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 554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 € de subvention ANAH            </a:t>
                      </a:r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Communauté de Communes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Périgord Nontronnais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fr-FR" b="1">
                          <a:solidFill>
                            <a:schemeClr val="tx1"/>
                          </a:solidFill>
                        </a:rPr>
                        <a:t>  286</a:t>
                      </a:r>
                      <a:endParaRPr lang="fr-FR" b="1" baseline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algn="ctr"/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5 001 548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 € de travaux éligibles</a:t>
                      </a: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 587 020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€ de subvention ANAH</a:t>
                      </a:r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604736"/>
                  </a:ext>
                </a:extLst>
              </a:tr>
            </a:tbl>
          </a:graphicData>
        </a:graphic>
      </p:graphicFrame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126956"/>
            <a:ext cx="8388424" cy="432048"/>
          </a:xfrm>
        </p:spPr>
        <p:txBody>
          <a:bodyPr>
            <a:normAutofit fontScale="92500" lnSpcReduction="20000"/>
          </a:bodyPr>
          <a:lstStyle/>
          <a:p>
            <a:pPr marL="0" indent="0" algn="ctr" eaLnBrk="0" hangingPunct="0">
              <a:spcBef>
                <a:spcPct val="0"/>
              </a:spcBef>
              <a:buNone/>
            </a:pPr>
            <a:r>
              <a:rPr lang="fr-FR" b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…et ses résultats jusqu’au 31/12/2022</a:t>
            </a: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521" y="4133273"/>
            <a:ext cx="3809645" cy="2643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Répartition par thématique de travaux </a:t>
            </a: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CC DRONNE ET BELLE: </a:t>
            </a:r>
            <a:endParaRPr lang="fr-FR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autonomie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 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49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164 748 €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subvention Anah et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343 123 €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énergie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81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758 806 €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1 480 351 €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1671" y="4133273"/>
            <a:ext cx="3931215" cy="26431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Répartition par thématique de travaux</a:t>
            </a: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CC PERIGORD NONTRONNAIS :</a:t>
            </a:r>
            <a:endParaRPr lang="fr-FR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autonomie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 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69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236 400 €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512 939 €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travaux éligibles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énergie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</a:t>
            </a:r>
            <a:endParaRPr lang="fr-FR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217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2 350 620 €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6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4 488 609€ </a:t>
            </a:r>
            <a:r>
              <a:rPr lang="fr-FR" sz="16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sz="2800" b="1" dirty="0"/>
              <a:t>L’OPAH du Bassin Nontronnais</a:t>
            </a:r>
          </a:p>
        </p:txBody>
      </p:sp>
    </p:spTree>
    <p:extLst>
      <p:ext uri="{BB962C8B-B14F-4D97-AF65-F5344CB8AC3E}">
        <p14:creationId xmlns:p14="http://schemas.microsoft.com/office/powerpoint/2010/main" val="39681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28" y="1761837"/>
            <a:ext cx="3529016" cy="24955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3" y="1549007"/>
            <a:ext cx="3850025" cy="27225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413" y="2420888"/>
            <a:ext cx="1133475" cy="9429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184" y="2420887"/>
            <a:ext cx="1133475" cy="942975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93652"/>
              </p:ext>
            </p:extLst>
          </p:nvPr>
        </p:nvGraphicFramePr>
        <p:xfrm>
          <a:off x="888178" y="1467770"/>
          <a:ext cx="7954480" cy="2609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846">
                  <a:extLst>
                    <a:ext uri="{9D8B030D-6E8A-4147-A177-3AD203B41FA5}">
                      <a16:colId xmlns:a16="http://schemas.microsoft.com/office/drawing/2014/main" val="3897319425"/>
                    </a:ext>
                  </a:extLst>
                </a:gridCol>
                <a:gridCol w="4054634">
                  <a:extLst>
                    <a:ext uri="{9D8B030D-6E8A-4147-A177-3AD203B41FA5}">
                      <a16:colId xmlns:a16="http://schemas.microsoft.com/office/drawing/2014/main" val="266103054"/>
                    </a:ext>
                  </a:extLst>
                </a:gridCol>
              </a:tblGrid>
              <a:tr h="26093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Communauté de Communes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Périgord Limousin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>
                          <a:solidFill>
                            <a:srgbClr val="FF0000"/>
                          </a:solidFill>
                        </a:rPr>
                        <a:t>         </a:t>
                      </a:r>
                      <a:r>
                        <a:rPr lang="fr-FR">
                          <a:solidFill>
                            <a:srgbClr val="C00000"/>
                          </a:solidFill>
                        </a:rPr>
                        <a:t>             </a:t>
                      </a:r>
                      <a:endParaRPr lang="fr-FR" b="1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    224</a:t>
                      </a:r>
                    </a:p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3 971 014 € de travaux éligibles</a:t>
                      </a: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1 914 737€ de subvention ANAH</a:t>
                      </a:r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Communauté de Communes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Isle Loue </a:t>
                      </a:r>
                      <a:r>
                        <a:rPr lang="fr-FR" baseline="0" err="1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Auvézère</a:t>
                      </a:r>
                      <a:r>
                        <a:rPr lang="fr-FR" baseline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en Périgord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223</a:t>
                      </a: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algn="ctr"/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3 897 451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 € de travaux éligibles</a:t>
                      </a:r>
                    </a:p>
                    <a:p>
                      <a:pPr algn="ctr"/>
                      <a:r>
                        <a:rPr lang="fr-FR">
                          <a:solidFill>
                            <a:schemeClr val="tx1"/>
                          </a:solidFill>
                        </a:rPr>
                        <a:t> 1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 979 284 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€ de subvention ANAH</a:t>
                      </a:r>
                      <a:endParaRPr lang="fr-FR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604736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88178" y="4120408"/>
            <a:ext cx="3910618" cy="2167140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Répartition par thématique de travaux </a:t>
            </a: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CC PERIGORD LIMOUSIN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 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autonomie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 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83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307 246 €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subvention Anah et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634 290 €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énergie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141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1 607 491 €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3 336 724 €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2040" y="4135347"/>
            <a:ext cx="3910618" cy="2167140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Répartition par thématique de travaux</a:t>
            </a: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CC ISLE LOUE AUVEZERE EN PERIGORD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autonomie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 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83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307 120 €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665 112 €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travaux éligibles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Dossiers énergie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:</a:t>
            </a:r>
            <a:endParaRPr lang="fr-FR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140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dossiers pour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1 672 164 €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de subvention Anah et </a:t>
            </a:r>
            <a:r>
              <a:rPr lang="fr-FR" sz="1400" b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3 232 339 € </a:t>
            </a:r>
            <a:r>
              <a:rPr lang="fr-FR" sz="140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travaux éligibles</a:t>
            </a:r>
            <a:endParaRPr lang="fr-FR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sz="2800" b="1" dirty="0"/>
              <a:t>L’OPAH RR HAPPY HABITAT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755576" y="1126956"/>
            <a:ext cx="8388424" cy="432048"/>
          </a:xfrm>
        </p:spPr>
        <p:txBody>
          <a:bodyPr>
            <a:normAutofit fontScale="92500" lnSpcReduction="20000"/>
          </a:bodyPr>
          <a:lstStyle/>
          <a:p>
            <a:pPr marL="0" indent="0" algn="ctr" eaLnBrk="0" hangingPunct="0">
              <a:spcBef>
                <a:spcPct val="0"/>
              </a:spcBef>
              <a:buNone/>
            </a:pPr>
            <a:r>
              <a:rPr lang="fr-FR" b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…et ses résultats jusqu’au 31/12/2022</a:t>
            </a: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196752"/>
            <a:ext cx="7920880" cy="518457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bailleurs HLM :</a:t>
            </a: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réunions annuelles de programmation</a:t>
            </a: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réunions de travail (marges </a:t>
            </a:r>
            <a:r>
              <a:rPr lang="fr-FR" sz="2200" dirty="0" smtClean="0">
                <a:cs typeface="Calibri" panose="020F0502020204030204" pitchFamily="34" charset="0"/>
              </a:rPr>
              <a:t>locales de loyers)</a:t>
            </a:r>
            <a:endParaRPr lang="fr-FR" sz="2200" dirty="0"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aides de l’Etat et du Département</a:t>
            </a:r>
          </a:p>
          <a:p>
            <a:pPr>
              <a:buClr>
                <a:schemeClr val="accent2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communes et les EPCI :</a:t>
            </a: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réunions de concertation sur les  projets des bailleurs sociaux (dès 2021)</a:t>
            </a: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réunions spécifiques Habitat sur les dispositifs existants, menées par le Département</a:t>
            </a: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des co-financements Etat/Département sur des projets portés par les collectivités (DETR/DSIL/Contractualisation)</a:t>
            </a:r>
          </a:p>
          <a:p>
            <a:pPr marL="0" indent="0">
              <a:buNone/>
            </a:pPr>
            <a:endParaRPr lang="fr-FR" sz="2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Les publics concernés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6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340768"/>
            <a:ext cx="8208912" cy="432048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publics fragiles :</a:t>
            </a: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Le financement </a:t>
            </a:r>
            <a:r>
              <a:rPr lang="fr-FR" sz="2200" dirty="0">
                <a:solidFill>
                  <a:srgbClr val="C00000"/>
                </a:solidFill>
                <a:cs typeface="Calibri" panose="020F0502020204030204" pitchFamily="34" charset="0"/>
              </a:rPr>
              <a:t>d’EHPAD</a:t>
            </a:r>
            <a:r>
              <a:rPr lang="fr-FR" sz="2200" dirty="0">
                <a:cs typeface="Calibri" panose="020F0502020204030204" pitchFamily="34" charset="0"/>
              </a:rPr>
              <a:t> (43 places – Séquoia </a:t>
            </a:r>
            <a:r>
              <a:rPr lang="fr-FR" sz="2200" dirty="0" smtClean="0">
                <a:cs typeface="Calibri" panose="020F0502020204030204" pitchFamily="34" charset="0"/>
              </a:rPr>
              <a:t>BOURDEILLES)</a:t>
            </a:r>
            <a:endParaRPr lang="fr-FR" sz="2200" dirty="0">
              <a:cs typeface="Calibri" panose="020F0502020204030204" pitchFamily="34" charset="0"/>
            </a:endParaRPr>
          </a:p>
          <a:p>
            <a:pPr marL="457200" lvl="1" indent="0">
              <a:spcBef>
                <a:spcPts val="600"/>
              </a:spcBef>
              <a:buClrTx/>
              <a:buSzPct val="100000"/>
              <a:buNone/>
            </a:pPr>
            <a:endParaRPr lang="fr-FR" sz="800" dirty="0">
              <a:cs typeface="Calibri" panose="020F0502020204030204" pitchFamily="34" charset="0"/>
            </a:endParaRP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Le schéma départemental d’accueil et d’habitat des </a:t>
            </a:r>
            <a:r>
              <a:rPr lang="fr-FR" sz="2200" dirty="0">
                <a:solidFill>
                  <a:srgbClr val="C00000"/>
                </a:solidFill>
                <a:cs typeface="Calibri" panose="020F0502020204030204" pitchFamily="34" charset="0"/>
              </a:rPr>
              <a:t>gens du voyage </a:t>
            </a:r>
            <a:r>
              <a:rPr lang="fr-FR" sz="2200" dirty="0">
                <a:cs typeface="Calibri" panose="020F0502020204030204" pitchFamily="34" charset="0"/>
              </a:rPr>
              <a:t>: aides au fonctionnement – Schéma en cours d’actualisation</a:t>
            </a:r>
          </a:p>
          <a:p>
            <a:pPr marL="457200" lvl="1" indent="0">
              <a:spcBef>
                <a:spcPts val="600"/>
              </a:spcBef>
              <a:buClrTx/>
              <a:buSzPct val="100000"/>
              <a:buNone/>
            </a:pPr>
            <a:endParaRPr lang="fr-FR" sz="800" dirty="0">
              <a:cs typeface="Calibri" panose="020F0502020204030204" pitchFamily="34" charset="0"/>
            </a:endParaRPr>
          </a:p>
          <a:p>
            <a:pPr lvl="1" algn="just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Le Plan départemental d’actions pour le logement et l’hébergement des </a:t>
            </a:r>
            <a:r>
              <a:rPr lang="fr-FR" sz="2200" dirty="0">
                <a:solidFill>
                  <a:srgbClr val="C00000"/>
                </a:solidFill>
                <a:cs typeface="Calibri" panose="020F0502020204030204" pitchFamily="34" charset="0"/>
              </a:rPr>
              <a:t>personnes défavorisées </a:t>
            </a:r>
            <a:r>
              <a:rPr lang="fr-FR" sz="2200" dirty="0">
                <a:cs typeface="Calibri" panose="020F0502020204030204" pitchFamily="34" charset="0"/>
              </a:rPr>
              <a:t>: en cours de révision</a:t>
            </a:r>
          </a:p>
          <a:p>
            <a:pPr marL="0" indent="0" algn="just">
              <a:buNone/>
            </a:pPr>
            <a:r>
              <a:rPr lang="fr-FR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Ces deux derniers plans sont c</a:t>
            </a:r>
            <a:r>
              <a:rPr lang="fr-FR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opilotés </a:t>
            </a: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Etat/Département</a:t>
            </a:r>
          </a:p>
          <a:p>
            <a:pPr marL="0" indent="0">
              <a:buNone/>
            </a:pPr>
            <a:endParaRPr lang="fr-FR" sz="12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endParaRPr lang="fr-FR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4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620688"/>
            <a:ext cx="8388424" cy="5616624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v"/>
            </a:pP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propriétaires occupants modestes et </a:t>
            </a:r>
          </a:p>
          <a:p>
            <a:pPr marL="457200" lvl="1" indent="0">
              <a:spcBef>
                <a:spcPts val="600"/>
              </a:spcBef>
              <a:buClrTx/>
              <a:buSzPct val="100000"/>
              <a:buNone/>
            </a:pP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très modestes</a:t>
            </a:r>
          </a:p>
          <a:p>
            <a:pPr marL="457200" lvl="1" indent="0">
              <a:spcBef>
                <a:spcPts val="600"/>
              </a:spcBef>
              <a:buClrTx/>
              <a:buSzPct val="100000"/>
              <a:buNone/>
            </a:pPr>
            <a:endParaRPr lang="fr-FR" sz="900" dirty="0"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Les aides à la rénovation du Conseil départemental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Les mises aux normes 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d’assainissement individuel</a:t>
            </a:r>
            <a:endParaRPr lang="fr-FR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Les mises aux normes 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électriques</a:t>
            </a:r>
            <a:endParaRPr lang="fr-FR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Les réfections de 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toitures</a:t>
            </a:r>
            <a:endParaRPr lang="fr-FR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Les ravalements de 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façades</a:t>
            </a:r>
          </a:p>
          <a:p>
            <a:pPr marL="914400" lvl="2" indent="0">
              <a:buNone/>
            </a:pP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199 dossiers engagés pour un montant HT de travaux de 2,15 M€ et près de 361 000 € de subventions sur l’arrondissement</a:t>
            </a:r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La rénovation énergétique : « l’aide à 500 € »</a:t>
            </a:r>
          </a:p>
          <a:p>
            <a:pPr marL="914400" lvl="2" indent="0">
              <a:buNone/>
            </a:pP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282 dossiers engagés représentant 141 000 € de subventions depuis 2019</a:t>
            </a:r>
          </a:p>
          <a:p>
            <a:pPr marL="914400" lvl="2" indent="0">
              <a:buNone/>
            </a:pP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r>
              <a:rPr lang="fr-FR" sz="2200" dirty="0">
                <a:cs typeface="Calibri" panose="020F0502020204030204" pitchFamily="34" charset="0"/>
              </a:rPr>
              <a:t>Les aides de l’ANAH (déjà présentées)</a:t>
            </a:r>
          </a:p>
          <a:p>
            <a:pPr lvl="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</a:pPr>
            <a:endParaRPr lang="fr-FR" sz="2200" dirty="0">
              <a:cs typeface="Calibri" panose="020F0502020204030204" pitchFamily="34" charset="0"/>
            </a:endParaRPr>
          </a:p>
          <a:p>
            <a:pPr marL="457200" lvl="1" indent="0">
              <a:spcBef>
                <a:spcPts val="600"/>
              </a:spcBef>
              <a:buClrTx/>
              <a:buSzPct val="100000"/>
              <a:buNone/>
            </a:pPr>
            <a:endParaRPr lang="fr-FR" sz="2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1580" y="1196752"/>
            <a:ext cx="835242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latin typeface="Calibri" panose="020F0502020204030204" pitchFamily="34" charset="0"/>
                <a:cs typeface="Calibri" panose="020F0502020204030204" pitchFamily="34" charset="0"/>
              </a:rPr>
              <a:t>Le Département oriente et accompagne les ménages qui souhaitent réaliser des travaux de rénovation énergétique.</a:t>
            </a:r>
          </a:p>
          <a:p>
            <a:pPr marL="0" indent="0">
              <a:buNone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Le Département pilote la plateforme de rénovation énergétique Dordogne – Périgord dans le cadre du dispositif France Rénov avec les 3 opérateurs du territoire : ADIL, SOLIHA et CAUE.</a:t>
            </a:r>
          </a:p>
          <a:p>
            <a:pPr marL="0" indent="0">
              <a:buNone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fr-FR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/>
          </a:p>
          <a:p>
            <a:pPr marL="0" indent="0">
              <a:buNone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3180272"/>
            <a:ext cx="8363053" cy="3677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673532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 Le grand public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9637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1196752"/>
            <a:ext cx="7920880" cy="547260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fr-FR" sz="2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Le Plan Départemental de l’Habitat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fr-FR" sz="2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fr-FR" sz="2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Bilan des actions menées  </a:t>
            </a:r>
          </a:p>
          <a:p>
            <a:pPr marL="857250" lvl="2" indent="0">
              <a:spcBef>
                <a:spcPts val="900"/>
              </a:spcBef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A. L’observatoire départemental de l’Habitat</a:t>
            </a:r>
          </a:p>
          <a:p>
            <a:pPr marL="857250" lvl="2" indent="0">
              <a:spcBef>
                <a:spcPts val="900"/>
              </a:spcBef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B. La délégation de compétence des aides à la pierre</a:t>
            </a:r>
          </a:p>
          <a:p>
            <a:pPr marL="857250" lvl="2" indent="0">
              <a:spcBef>
                <a:spcPts val="900"/>
              </a:spcBef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C. Les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publics concernés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lnSpc>
                <a:spcPct val="110000"/>
              </a:lnSpc>
              <a:spcBef>
                <a:spcPts val="1200"/>
              </a:spcBef>
              <a:buSzPct val="48000"/>
              <a:buNone/>
            </a:pPr>
            <a:r>
              <a:rPr lang="fr-FR" sz="2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Perspectives 2023</a:t>
            </a:r>
          </a:p>
          <a:p>
            <a:pPr marL="1028700" lvl="3" indent="-571500">
              <a:lnSpc>
                <a:spcPct val="120000"/>
              </a:lnSpc>
              <a:spcBef>
                <a:spcPts val="600"/>
              </a:spcBef>
              <a:buSzPct val="48000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Programmation</a:t>
            </a:r>
            <a:r>
              <a:rPr lang="fr-FR" sz="2800" dirty="0">
                <a:cs typeface="Calibri Light" panose="020F0302020204030204" pitchFamily="34" charset="0"/>
              </a:rPr>
              <a:t> </a:t>
            </a:r>
            <a:r>
              <a:rPr lang="fr-FR" b="1" dirty="0">
                <a:latin typeface="+mj-lt"/>
                <a:cs typeface="Calibri Light" panose="020F0302020204030204" pitchFamily="34" charset="0"/>
              </a:rPr>
              <a:t>2023</a:t>
            </a:r>
          </a:p>
          <a:p>
            <a:pPr marL="1028700" lvl="3" indent="-571500">
              <a:lnSpc>
                <a:spcPct val="120000"/>
              </a:lnSpc>
              <a:spcBef>
                <a:spcPts val="0"/>
              </a:spcBef>
              <a:buSzPct val="48000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fr-FR" sz="2800" dirty="0">
                <a:cs typeface="Calibri Light" panose="020F0302020204030204" pitchFamily="34" charset="0"/>
              </a:rPr>
              <a:t>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dispositifs</a:t>
            </a:r>
            <a:r>
              <a:rPr lang="fr-FR" sz="2800" dirty="0">
                <a:cs typeface="Calibri Light" panose="020F0302020204030204" pitchFamily="34" charset="0"/>
              </a:rPr>
              <a:t>  </a:t>
            </a:r>
            <a:endParaRPr lang="fr-FR" sz="2800" dirty="0"/>
          </a:p>
          <a:p>
            <a:pPr marL="0" lvl="2" indent="0">
              <a:lnSpc>
                <a:spcPct val="110000"/>
              </a:lnSpc>
              <a:spcBef>
                <a:spcPts val="1200"/>
              </a:spcBef>
              <a:buSzPct val="48000"/>
              <a:buNone/>
            </a:pPr>
            <a:endParaRPr lang="fr-FR" sz="27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spcBef>
                <a:spcPts val="900"/>
              </a:spcBef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La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programmation 2023 – Parc public</a:t>
            </a: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Validée lors du CRHH du 9 mars 2023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Pour la Dordogne, objectif fixé à 238 LLS dont 100 PLAI pour l’année 2023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Revalorisation du montant moyen de subvention à hauteur de 3,5%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3 bonus cumulables :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Bonus 1er semestre : dépôt de dossier jusqu’au 31/08 → 1 095 000 €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Bonus sobriété foncière (acquisition-amélioration, dents creuses, démolition-reconstruction) → 3,1 M€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Bonus énergies renouvelables → 600 000 €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Clr>
                <a:srgbClr val="632523"/>
              </a:buClr>
              <a:buSzPct val="100000"/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 programmation 2023 – Parc privé</a:t>
            </a: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Validée lors du CRHH du 9 mars 2023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Objectif de 1096 logements répartis de la manière suivante :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24 propriétaires occupants (PO) Habitat indigne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400 PO autonomie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629 PO Ma Prime </a:t>
            </a:r>
            <a:r>
              <a:rPr lang="fr-FR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Rénov’Sérénité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632523"/>
              </a:buClr>
              <a:buSzPct val="100000"/>
              <a:buFont typeface="Wingdings" panose="05000000000000000000" pitchFamily="2" charset="2"/>
              <a:buChar char="ü"/>
            </a:pPr>
            <a:r>
              <a:rPr lang="fr-FR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43 propriétaires bailleurs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Enveloppe de 12,3 M€ </a:t>
            </a: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Réserve régionale permettant d’obtenir des enveloppes complémentaires en cours d’année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415" y="1032506"/>
            <a:ext cx="3733252" cy="3131223"/>
          </a:xfrm>
        </p:spPr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fr-FR" sz="20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fr-FR" sz="1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F718F-D296-C16E-8869-CC9CBEC99163}"/>
              </a:ext>
            </a:extLst>
          </p:cNvPr>
          <p:cNvSpPr txBox="1"/>
          <p:nvPr/>
        </p:nvSpPr>
        <p:spPr>
          <a:xfrm>
            <a:off x="809204" y="748513"/>
            <a:ext cx="66455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Le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dispositif « Petites Villes de Demain »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5" y="1555726"/>
            <a:ext cx="8338034" cy="46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0AD9016-019C-3A9E-6DC1-9AEF49D5AB99}"/>
              </a:ext>
            </a:extLst>
          </p:cNvPr>
          <p:cNvSpPr txBox="1"/>
          <p:nvPr/>
        </p:nvSpPr>
        <p:spPr>
          <a:xfrm>
            <a:off x="1084250" y="3544934"/>
            <a:ext cx="7859389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sz="2200" b="1" u="sng" dirty="0">
                <a:latin typeface="Calibri"/>
                <a:cs typeface="Arial"/>
              </a:rPr>
              <a:t>Un </a:t>
            </a:r>
            <a:r>
              <a:rPr lang="en-US" sz="2200" b="1" u="sng" dirty="0" err="1">
                <a:latin typeface="Calibri"/>
                <a:cs typeface="Arial"/>
              </a:rPr>
              <a:t>accompagnement</a:t>
            </a:r>
            <a:r>
              <a:rPr lang="en-US" sz="2200" b="1" u="sng" dirty="0">
                <a:latin typeface="Calibri"/>
                <a:cs typeface="Arial"/>
              </a:rPr>
              <a:t> des services de </a:t>
            </a:r>
            <a:r>
              <a:rPr lang="en-US" sz="2200" b="1" u="sng" dirty="0" smtClean="0">
                <a:latin typeface="Calibri"/>
                <a:cs typeface="Arial"/>
              </a:rPr>
              <a:t>l'Etat</a:t>
            </a:r>
          </a:p>
          <a:p>
            <a:endParaRPr lang="en-US" sz="800" b="1" u="sng" dirty="0">
              <a:latin typeface="Calibri"/>
              <a:cs typeface="Arial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/>
                <a:cs typeface="Arial"/>
              </a:rPr>
              <a:t>Assistance à la formalisation des conventions et des secteurs d'interventions par les services de l'Etat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/>
                <a:cs typeface="Arial"/>
              </a:rPr>
              <a:t>Travail important sur le volet spécifique "Habitat" en lien avec l'Anah </a:t>
            </a:r>
            <a:r>
              <a:rPr lang="en-US" sz="2200" dirty="0" smtClean="0">
                <a:latin typeface="Calibri"/>
                <a:cs typeface="Arial"/>
              </a:rPr>
              <a:t>centrale</a:t>
            </a:r>
            <a:endParaRPr lang="en-US" sz="2200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6A86F62-88F4-80C2-3CD2-0DA7D92F3911}"/>
              </a:ext>
            </a:extLst>
          </p:cNvPr>
          <p:cNvSpPr txBox="1"/>
          <p:nvPr/>
        </p:nvSpPr>
        <p:spPr>
          <a:xfrm>
            <a:off x="1084250" y="1585415"/>
            <a:ext cx="649191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sz="2200" b="1" u="sng" dirty="0">
                <a:latin typeface="Calibri"/>
                <a:cs typeface="Arial"/>
              </a:rPr>
              <a:t>Convention-cadre </a:t>
            </a:r>
            <a:r>
              <a:rPr lang="en-US" sz="2200" b="1" u="sng" dirty="0" smtClean="0">
                <a:latin typeface="Calibri"/>
                <a:cs typeface="Arial"/>
              </a:rPr>
              <a:t>ORT</a:t>
            </a:r>
          </a:p>
          <a:p>
            <a:endParaRPr lang="en-US" sz="800" b="1" u="sng" dirty="0"/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/>
                <a:cs typeface="Arial"/>
              </a:rPr>
              <a:t>11 conventions signées à fin 2022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/>
                <a:cs typeface="Arial"/>
              </a:rPr>
              <a:t>2 conventions à venir (Ribérac en mars 2023 et CCBDP en </a:t>
            </a:r>
            <a:r>
              <a:rPr lang="en-US" sz="2200" dirty="0" err="1">
                <a:latin typeface="Calibri"/>
                <a:cs typeface="Arial"/>
              </a:rPr>
              <a:t>avril</a:t>
            </a:r>
            <a:r>
              <a:rPr lang="en-US" sz="2200" dirty="0">
                <a:latin typeface="Calibri"/>
                <a:cs typeface="Arial"/>
              </a:rPr>
              <a:t> </a:t>
            </a:r>
            <a:r>
              <a:rPr lang="en-US" sz="2200" dirty="0" smtClean="0">
                <a:latin typeface="Calibri"/>
                <a:cs typeface="Arial"/>
              </a:rPr>
              <a:t>2023)</a:t>
            </a:r>
            <a:endParaRPr lang="en-US" sz="22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B3F718F-D296-C16E-8869-CC9CBEC99163}"/>
              </a:ext>
            </a:extLst>
          </p:cNvPr>
          <p:cNvSpPr txBox="1"/>
          <p:nvPr/>
        </p:nvSpPr>
        <p:spPr>
          <a:xfrm>
            <a:off x="809204" y="748513"/>
            <a:ext cx="66455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Le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dispositif « Petites Villes de Demain »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4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415" y="1032506"/>
            <a:ext cx="3733252" cy="3131223"/>
          </a:xfrm>
        </p:spPr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fr-FR" sz="2000" b="1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fr-FR" sz="18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D9016-019C-3A9E-6DC1-9AEF49D5AB99}"/>
              </a:ext>
            </a:extLst>
          </p:cNvPr>
          <p:cNvSpPr txBox="1"/>
          <p:nvPr/>
        </p:nvSpPr>
        <p:spPr>
          <a:xfrm>
            <a:off x="778858" y="5178902"/>
            <a:ext cx="78593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en-US" dirty="0" smtClean="0">
              <a:latin typeface="Calibri"/>
              <a:cs typeface="Arial"/>
            </a:endParaRPr>
          </a:p>
          <a:p>
            <a:pPr marL="285750" indent="-285750">
              <a:buFont typeface="Wingdings"/>
              <a:buChar char="§"/>
            </a:pPr>
            <a:endParaRPr lang="en-US" dirty="0" smtClean="0">
              <a:latin typeface="Calibri"/>
              <a:cs typeface="Arial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 smtClean="0">
                <a:latin typeface="Calibri"/>
                <a:cs typeface="Arial"/>
              </a:rPr>
              <a:t>Une </a:t>
            </a:r>
            <a:r>
              <a:rPr lang="en-US" dirty="0">
                <a:latin typeface="Calibri"/>
                <a:cs typeface="Arial"/>
              </a:rPr>
              <a:t>rencontre à venir d'ici juin dans le cadre de la dynamique de l'ANCTour</a:t>
            </a:r>
            <a:endParaRPr lang="en-US" b="1" u="sng" dirty="0">
              <a:latin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F718F-D296-C16E-8869-CC9CBEC99163}"/>
              </a:ext>
            </a:extLst>
          </p:cNvPr>
          <p:cNvSpPr txBox="1"/>
          <p:nvPr/>
        </p:nvSpPr>
        <p:spPr>
          <a:xfrm>
            <a:off x="809204" y="748513"/>
            <a:ext cx="66455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Le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dispositif « Petites Villes de Demain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 »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86F62-88F4-80C2-3CD2-0DA7D92F3911}"/>
              </a:ext>
            </a:extLst>
          </p:cNvPr>
          <p:cNvSpPr txBox="1"/>
          <p:nvPr/>
        </p:nvSpPr>
        <p:spPr>
          <a:xfrm>
            <a:off x="778859" y="1223920"/>
            <a:ext cx="8132494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§"/>
            </a:pPr>
            <a:r>
              <a:rPr lang="en-US" sz="2000" b="1" u="sng" dirty="0">
                <a:latin typeface="Calibri"/>
                <a:cs typeface="Arial"/>
              </a:rPr>
              <a:t>2 rencontres des chefs de projets </a:t>
            </a:r>
            <a:r>
              <a:rPr lang="en-US" sz="2000" dirty="0">
                <a:latin typeface="Calibri"/>
                <a:cs typeface="Arial"/>
              </a:rPr>
              <a:t>organisées dans les 12 derniers mois avec 2 </a:t>
            </a:r>
            <a:r>
              <a:rPr lang="en-US" sz="2000" dirty="0" smtClean="0">
                <a:latin typeface="Calibri"/>
                <a:cs typeface="Arial"/>
              </a:rPr>
              <a:t>objectifs :</a:t>
            </a:r>
          </a:p>
          <a:p>
            <a:pPr marL="285750" indent="-285750" algn="just">
              <a:buFont typeface="Wingdings"/>
              <a:buChar char="§"/>
            </a:pPr>
            <a:endParaRPr lang="en-US" sz="800" dirty="0"/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latin typeface="Calibri"/>
                <a:cs typeface="Arial"/>
              </a:rPr>
              <a:t>Une montée en compétence générale des chefferies de </a:t>
            </a:r>
            <a:r>
              <a:rPr lang="en-US" sz="2000" dirty="0" smtClean="0">
                <a:latin typeface="Calibri"/>
                <a:cs typeface="Arial"/>
              </a:rPr>
              <a:t>projet</a:t>
            </a:r>
          </a:p>
          <a:p>
            <a:pPr marL="742950" lvl="1" indent="-285750" algn="just">
              <a:buFont typeface="Arial"/>
              <a:buChar char="•"/>
            </a:pPr>
            <a:endParaRPr lang="en-US" sz="800" dirty="0"/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latin typeface="Calibri"/>
                <a:cs typeface="Arial"/>
              </a:rPr>
              <a:t>Une animation d'un réseau de partenaires en Dordogne au service de la revitalisation des centres bourgs (BDT, CEREMA, groupe La Poste, Conseil départemental, CAUE, UDAP, ATD,…)</a:t>
            </a:r>
            <a:endParaRPr lang="en-US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04CDE9C-17EE-D99B-5735-508F4998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271" y="3466115"/>
            <a:ext cx="3147681" cy="214973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F1439DB-8C63-ACF7-98EE-59FAD58EA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799" y="3434341"/>
            <a:ext cx="3079012" cy="21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Le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Fonds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vert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SzPct val="100000"/>
              <a:buNone/>
            </a:pPr>
            <a:endParaRPr lang="fr-FR" sz="8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Toutes les collectivités territoriales et leurs groupements sont éligibles au Fonds vert (y compris les conseils départementaux et régionaux).</a:t>
            </a:r>
          </a:p>
          <a:p>
            <a:pPr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•"/>
            </a:pP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En fonction des mesures</a:t>
            </a:r>
            <a:r>
              <a:rPr lang="fr-FR" dirty="0" smtClean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les </a:t>
            </a:r>
            <a:r>
              <a:rPr lang="fr-FR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partenaires des collectivités (établissements publics fonciers, bailleurs sociaux, associations…) peuvent également être bénéficiaires des aides du Fonds vert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Le Fonds vert : mesures pilotées au niveau régional</a:t>
            </a: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24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F12D6E-B783-E7CF-7986-F5E92FCC3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7" y="1987062"/>
            <a:ext cx="8341663" cy="40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Le Fonds vert : mesures pilotées au niveau départemental</a:t>
            </a:r>
          </a:p>
          <a:p>
            <a:pPr marL="0" indent="0" algn="just">
              <a:buClr>
                <a:srgbClr val="632523"/>
              </a:buClr>
              <a:buSzPct val="100000"/>
              <a:buNone/>
            </a:pPr>
            <a:endParaRPr lang="fr-FR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150CBB-AB76-A3D8-A603-9F488DDA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36" y="2135363"/>
            <a:ext cx="8195208" cy="41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Accompagnateur Rénov</a:t>
            </a: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ea typeface="+mn-lt"/>
                <a:cs typeface="+mn-lt"/>
              </a:rPr>
              <a:t>Loi du 22 août 2021 « climat et résilience » : aides progressivement conditionnées au recours à un accompagnement pour les rénovations énergétiques performantes ou globales</a:t>
            </a: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 smtClean="0">
                <a:ea typeface="+mn-lt"/>
                <a:cs typeface="+mn-lt"/>
              </a:rPr>
              <a:t>Les </a:t>
            </a:r>
            <a:r>
              <a:rPr lang="fr-FR" dirty="0">
                <a:ea typeface="+mn-lt"/>
                <a:cs typeface="+mn-lt"/>
              </a:rPr>
              <a:t>aides soumises à accompagnement obligatoire : </a:t>
            </a:r>
            <a:endParaRPr lang="fr-FR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C29FD1-BC67-D58C-76AF-A75C33943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96054"/>
            <a:ext cx="6981402" cy="26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Mon </a:t>
            </a:r>
            <a:r>
              <a:rPr lang="fr-FR" sz="30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Accompagnateur Rénov</a:t>
            </a: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600" dirty="0">
                <a:ea typeface="+mn-lt"/>
                <a:cs typeface="+mn-lt"/>
              </a:rPr>
              <a:t>Les acteurs éligibles à la réalisation de cet </a:t>
            </a:r>
            <a:r>
              <a:rPr lang="fr-FR" sz="2600" dirty="0" smtClean="0">
                <a:ea typeface="+mn-lt"/>
                <a:cs typeface="+mn-lt"/>
              </a:rPr>
              <a:t>accompagnement :</a:t>
            </a:r>
            <a:endParaRPr lang="fr-FR" sz="2600" dirty="0"/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9D09921-6D45-F509-F431-905A0F0F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76146"/>
            <a:ext cx="7932727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840760" cy="1080120"/>
          </a:xfrm>
        </p:spPr>
        <p:txBody>
          <a:bodyPr/>
          <a:lstStyle/>
          <a:p>
            <a:pPr algn="ctr"/>
            <a:r>
              <a:rPr lang="fr-FR" dirty="0"/>
              <a:t>1. LE PLAN DEPARTEMENTAL</a:t>
            </a:r>
            <a:br>
              <a:rPr lang="fr-FR" dirty="0"/>
            </a:br>
            <a:r>
              <a:rPr lang="fr-FR" dirty="0"/>
              <a:t>DE L’HABITAT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700808"/>
            <a:ext cx="7920880" cy="4536504"/>
          </a:xfrm>
        </p:spPr>
        <p:txBody>
          <a:bodyPr>
            <a:normAutofit/>
          </a:bodyPr>
          <a:lstStyle/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2000">
                <a:latin typeface="+mj-lt"/>
                <a:cs typeface="Calibri" panose="020F0502020204030204" pitchFamily="34" charset="0"/>
              </a:rPr>
              <a:t>Il a été élaboré conjointement par les services de l’Etat et du Conseil départemental pour 6 ans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2000">
                <a:latin typeface="+mj-lt"/>
                <a:cs typeface="Calibri" panose="020F0502020204030204" pitchFamily="34" charset="0"/>
              </a:rPr>
              <a:t>Il doit permettre de territorialiser la politique de l’habitat et renforcer les partenariats déjà engagés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2000">
                <a:latin typeface="+mj-lt"/>
                <a:cs typeface="Calibri" panose="020F0502020204030204" pitchFamily="34" charset="0"/>
              </a:rPr>
              <a:t>Il vise à faire de la politique « habitat » un outil d’aménagement et de développement solidaire des territoires, ainsi qu’un levier de développement économique</a:t>
            </a:r>
          </a:p>
        </p:txBody>
      </p:sp>
    </p:spTree>
    <p:extLst>
      <p:ext uri="{BB962C8B-B14F-4D97-AF65-F5344CB8AC3E}">
        <p14:creationId xmlns:p14="http://schemas.microsoft.com/office/powerpoint/2010/main" val="8777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Mon Accompagnateur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Rénov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suite</a:t>
            </a: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cs typeface="Calibri"/>
              </a:rPr>
              <a:t>Agrément délivré par la délégation locale de l'Anah du siège du candidat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cs typeface="Calibri"/>
              </a:rPr>
              <a:t>Avis simple du CRHH sur l'opportunité de l'agrément et le périmètre géographique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latin typeface="Calibri"/>
                <a:cs typeface="Calibri"/>
              </a:rPr>
              <a:t>Procédure </a:t>
            </a:r>
            <a:r>
              <a:rPr lang="fr-FR" dirty="0">
                <a:solidFill>
                  <a:srgbClr val="000000"/>
                </a:solidFill>
                <a:latin typeface="Calibri"/>
                <a:cs typeface="Calibri"/>
              </a:rPr>
              <a:t>simplifiée pour les opérateurs historiques, les collectivités territoriales et leurs groupements, les architectes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632523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Calibri"/>
                <a:cs typeface="Calibri"/>
              </a:rPr>
              <a:t>Une procédure complète pour les autres acteurs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632523"/>
              </a:buClr>
              <a:buSzPct val="100000"/>
              <a:buFont typeface="Wingdings" panose="05000000000000000000" pitchFamily="2" charset="2"/>
              <a:buChar char="v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632523"/>
              </a:buClr>
              <a:buSzPct val="100000"/>
              <a:buNone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576064"/>
          </a:xfrm>
        </p:spPr>
        <p:txBody>
          <a:bodyPr/>
          <a:lstStyle/>
          <a:p>
            <a:pPr algn="ctr"/>
            <a:r>
              <a:rPr lang="fr-FR" dirty="0"/>
              <a:t>3.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 des aides départementales 2023 :</a:t>
            </a:r>
          </a:p>
          <a:p>
            <a:pPr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v"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fr-F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4 aides à destination des propriétaires occupants sous conditions de ressources de l’Anah :</a:t>
            </a:r>
          </a:p>
          <a:p>
            <a:pPr marL="0" indent="0" algn="just">
              <a:buNone/>
            </a:pPr>
            <a:endParaRPr lang="fr-F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 Équipements en chaleur renouvelable »</a:t>
            </a:r>
          </a:p>
          <a:p>
            <a:pPr lvl="2">
              <a:lnSpc>
                <a:spcPct val="80000"/>
              </a:lnSpc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Mise en conformité électrique</a:t>
            </a:r>
          </a:p>
          <a:p>
            <a:pPr lvl="2">
              <a:lnSpc>
                <a:spcPct val="80000"/>
              </a:lnSpc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Mise aux normes d’un assainissement individuel</a:t>
            </a:r>
          </a:p>
          <a:p>
            <a:pPr lvl="2">
              <a:lnSpc>
                <a:spcPct val="80000"/>
              </a:lnSpc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Réfection des toitures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fr-F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fr-F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lnSpc>
                <a:spcPct val="80000"/>
              </a:lnSpc>
              <a:buNone/>
            </a:pP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Pour plus d’informations : </a:t>
            </a:r>
            <a:r>
              <a:rPr lang="fr-FR" sz="1800" dirty="0">
                <a:hlinkClick r:id="rId3"/>
              </a:rPr>
              <a:t>Les aides aux travaux - Observatoire Départemental de l'Habitat (dordogne.fr)</a:t>
            </a:r>
            <a:endParaRPr lang="fr-F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3" y="1563914"/>
            <a:ext cx="161843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2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dirty="0"/>
              <a:t>2.BILAN DES ACTIONS MENEES </a:t>
            </a:r>
            <a:br>
              <a:rPr lang="fr-FR" dirty="0"/>
            </a:br>
            <a:r>
              <a:rPr lang="fr-FR" sz="2000" dirty="0"/>
              <a:t>(2019/2022)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12776"/>
            <a:ext cx="7920880" cy="482453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3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L’observatoire départemental de l’habitat</a:t>
            </a:r>
          </a:p>
          <a:p>
            <a:pPr marL="514350" indent="-514350">
              <a:buFont typeface="+mj-lt"/>
              <a:buAutoNum type="alphaUcPeriod"/>
            </a:pPr>
            <a:endParaRPr lang="fr-FR" sz="11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fr-FR" sz="3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délégation de compétence des aides à la pierre</a:t>
            </a:r>
          </a:p>
          <a:p>
            <a:pPr marL="228600" indent="-228600">
              <a:buFont typeface="+mj-lt"/>
              <a:buAutoNum type="alphaUcPeriod"/>
            </a:pPr>
            <a:endParaRPr lang="fr-FR" sz="11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fr-FR" sz="3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publics concernés</a:t>
            </a:r>
          </a:p>
          <a:p>
            <a:pPr marL="514350" indent="-514350">
              <a:buFontTx/>
              <a:buAutoNum type="alphaUcPeriod"/>
            </a:pPr>
            <a:endParaRPr lang="fr-FR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lphaUcPeriod"/>
            </a:pPr>
            <a:endParaRPr lang="fr-FR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marL="0" indent="0">
              <a:buNone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L’Observatoire Départemental de l’Habitat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12776"/>
            <a:ext cx="7920880" cy="4824536"/>
          </a:xfrm>
        </p:spPr>
        <p:txBody>
          <a:bodyPr>
            <a:normAutofit/>
          </a:bodyPr>
          <a:lstStyle/>
          <a:p>
            <a:pPr marL="18900" indent="0" algn="just">
              <a:spcBef>
                <a:spcPts val="1200"/>
              </a:spcBef>
              <a:buSzPct val="100000"/>
              <a:buNone/>
            </a:pP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Outil de connaissance et d’aide à la décision au service du développement des territoires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Offre de </a:t>
            </a:r>
            <a:r>
              <a:rPr lang="fr-FR" altLang="fr-F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portraits de territoires </a:t>
            </a: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à toute échelle géographique sélectionnée (communes, OPAH, EPCI…)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Affichage </a:t>
            </a:r>
            <a:r>
              <a:rPr lang="fr-FR" altLang="fr-F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d’études</a:t>
            </a: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locales habitat (rénovation énergétique, logement social, adaptation des logements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Mise en œuvre </a:t>
            </a:r>
            <a:r>
              <a:rPr lang="fr-FR" altLang="fr-F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d’observatoires</a:t>
            </a: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locaux (foncier, loyers)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Perspectives OTELO </a:t>
            </a:r>
            <a:r>
              <a:rPr lang="fr-FR" altLang="fr-F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simulateur</a:t>
            </a:r>
            <a:r>
              <a:rPr lang="fr-FR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des besoins en logement</a:t>
            </a:r>
          </a:p>
          <a:p>
            <a:pPr marL="18900" indent="0" algn="just">
              <a:spcBef>
                <a:spcPts val="600"/>
              </a:spcBef>
              <a:buSzPct val="100000"/>
              <a:buNone/>
            </a:pPr>
            <a:endParaRPr lang="fr-FR" altLang="fr-F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fr-FR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habitat.dordogne.fr</a:t>
            </a:r>
            <a:endParaRPr lang="fr-FR" sz="20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12776"/>
            <a:ext cx="7920880" cy="4680520"/>
          </a:xfrm>
        </p:spPr>
        <p:txBody>
          <a:bodyPr>
            <a:normAutofit/>
          </a:bodyPr>
          <a:lstStyle/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endParaRPr lang="fr-FR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alt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Délégation par le Préfet au Président du Conseil départemental de sa compétence pour l’attribution des aides « à la pierre » en parc public et parc privé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Sur une période de 6 ans : du 01/01/18 au 31/12/23</a:t>
            </a:r>
          </a:p>
          <a:p>
            <a:pPr indent="-3240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Depuis le 1er janvier 2021, une instruction des dossiers réalisée en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régie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par les agents départementaux</a:t>
            </a:r>
          </a:p>
          <a:p>
            <a:pPr marL="0" indent="0">
              <a:buNone/>
            </a:pPr>
            <a:endParaRPr lang="fr-FR" sz="2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96744" cy="129614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La délégation de compétence des aides à la pierre</a:t>
            </a:r>
            <a:b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6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268760"/>
            <a:ext cx="8388424" cy="37482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r-FR" sz="2000" b="1" dirty="0">
                <a:cs typeface="Calibri" panose="020F0502020204030204" pitchFamily="34" charset="0"/>
              </a:rPr>
              <a:t>2467 logements financés en Dordogne </a:t>
            </a:r>
            <a:r>
              <a:rPr lang="fr-FR" sz="2000" dirty="0">
                <a:cs typeface="Calibri Light" panose="020F0302020204030204" pitchFamily="34" charset="0"/>
              </a:rPr>
              <a:t>depuis 2019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dont 155 logements </a:t>
            </a:r>
            <a:r>
              <a:rPr lang="fr-FR" sz="2000" dirty="0" smtClean="0">
                <a:cs typeface="Calibri Light" panose="020F0302020204030204" pitchFamily="34" charset="0"/>
              </a:rPr>
              <a:t>communaux</a:t>
            </a:r>
            <a:endParaRPr lang="fr-FR" sz="2000" dirty="0">
              <a:cs typeface="Calibri Light" panose="020F0302020204030204" pitchFamily="34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dont 300 places d’EHPAD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dont 38 places </a:t>
            </a:r>
            <a:r>
              <a:rPr lang="fr-FR" sz="2000" dirty="0" smtClean="0">
                <a:cs typeface="Calibri Light" panose="020F0302020204030204" pitchFamily="34" charset="0"/>
              </a:rPr>
              <a:t>d’hébergement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fr-FR" sz="1800" dirty="0">
              <a:cs typeface="Calibri Light" panose="020F0302020204030204" pitchFamily="34" charset="0"/>
            </a:endParaRPr>
          </a:p>
          <a:p>
            <a:pPr marL="457200" lvl="1" indent="0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fr-FR" sz="1800" dirty="0" smtClean="0">
              <a:cs typeface="Calibri Light" panose="020F0302020204030204" pitchFamily="34" charset="0"/>
            </a:endParaRPr>
          </a:p>
          <a:p>
            <a:pPr marL="457200" lvl="1" indent="0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fr-FR" sz="800" dirty="0">
              <a:cs typeface="Calibri Light" panose="020F0302020204030204" pitchFamily="34" charset="0"/>
            </a:endParaRP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fr-FR" sz="2000" b="1" dirty="0">
                <a:cs typeface="Calibri Light" panose="020F0302020204030204" pitchFamily="34" charset="0"/>
              </a:rPr>
              <a:t>86 logements financés sur l’arrondissement de Nontron </a:t>
            </a:r>
            <a:r>
              <a:rPr lang="fr-FR" sz="2000" dirty="0">
                <a:cs typeface="Calibri Light" panose="020F0302020204030204" pitchFamily="34" charset="0"/>
              </a:rPr>
              <a:t>depuis 2019</a:t>
            </a:r>
            <a:endParaRPr lang="fr-FR" sz="2000" b="1" dirty="0">
              <a:cs typeface="Calibri Light" panose="020F0302020204030204" pitchFamily="34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dont 28 logements communaux</a:t>
            </a:r>
          </a:p>
          <a:p>
            <a:pPr lvl="1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dirty="0">
                <a:cs typeface="Calibri Light" panose="020F0302020204030204" pitchFamily="34" charset="0"/>
              </a:rPr>
              <a:t>dont 43 places d’EHPAD </a:t>
            </a:r>
            <a:r>
              <a:rPr lang="fr-FR" sz="2000" dirty="0" smtClean="0">
                <a:cs typeface="Calibri Light" panose="020F0302020204030204" pitchFamily="34" charset="0"/>
              </a:rPr>
              <a:t>(Bourdeilles </a:t>
            </a:r>
            <a:r>
              <a:rPr lang="fr-FR" sz="2000" dirty="0">
                <a:cs typeface="Calibri Light" panose="020F0302020204030204" pitchFamily="34" charset="0"/>
              </a:rPr>
              <a:t>Séquoia)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751215"/>
              </p:ext>
            </p:extLst>
          </p:nvPr>
        </p:nvGraphicFramePr>
        <p:xfrm>
          <a:off x="845400" y="5016960"/>
          <a:ext cx="8208776" cy="130449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36056342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14052296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69692224"/>
                    </a:ext>
                  </a:extLst>
                </a:gridCol>
                <a:gridCol w="1260328">
                  <a:extLst>
                    <a:ext uri="{9D8B030D-6E8A-4147-A177-3AD203B41FA5}">
                      <a16:colId xmlns:a16="http://schemas.microsoft.com/office/drawing/2014/main" val="20089869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40718614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697593515"/>
                    </a:ext>
                  </a:extLst>
                </a:gridCol>
              </a:tblGrid>
              <a:tr h="3684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Détail SUBVENTIONS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ETAT</a:t>
                      </a:r>
                    </a:p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(aide à la pierre)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DETR/DSIL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DEPARTEMENT (aide à la pierre)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DEPARTEMENT (contractualisation)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AUTRES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0630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ARRONDISSEMENT NONTRON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              100 240 €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      660 968 €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    105 000 €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      321 570 €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641 623 €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403576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DORDOGNE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           6 669 848 €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 3 455 822 €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      2 621 000 €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 2 140 317 €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     15 633 813 €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5282886"/>
                  </a:ext>
                </a:extLst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résultats en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 Public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financements mobilisés </a:t>
            </a:r>
            <a:br>
              <a:rPr lang="fr-FR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32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74143"/>
              </p:ext>
            </p:extLst>
          </p:nvPr>
        </p:nvGraphicFramePr>
        <p:xfrm>
          <a:off x="5697415" y="1579418"/>
          <a:ext cx="3356761" cy="189354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38554">
                  <a:extLst>
                    <a:ext uri="{9D8B030D-6E8A-4147-A177-3AD203B41FA5}">
                      <a16:colId xmlns:a16="http://schemas.microsoft.com/office/drawing/2014/main" val="65625612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2526567546"/>
                    </a:ext>
                  </a:extLst>
                </a:gridCol>
                <a:gridCol w="553916">
                  <a:extLst>
                    <a:ext uri="{9D8B030D-6E8A-4147-A177-3AD203B41FA5}">
                      <a16:colId xmlns:a16="http://schemas.microsoft.com/office/drawing/2014/main" val="2637725249"/>
                    </a:ext>
                  </a:extLst>
                </a:gridCol>
                <a:gridCol w="439615">
                  <a:extLst>
                    <a:ext uri="{9D8B030D-6E8A-4147-A177-3AD203B41FA5}">
                      <a16:colId xmlns:a16="http://schemas.microsoft.com/office/drawing/2014/main" val="2052458424"/>
                    </a:ext>
                  </a:extLst>
                </a:gridCol>
                <a:gridCol w="491471">
                  <a:extLst>
                    <a:ext uri="{9D8B030D-6E8A-4147-A177-3AD203B41FA5}">
                      <a16:colId xmlns:a16="http://schemas.microsoft.com/office/drawing/2014/main" val="1199244366"/>
                    </a:ext>
                  </a:extLst>
                </a:gridCol>
                <a:gridCol w="640836">
                  <a:extLst>
                    <a:ext uri="{9D8B030D-6E8A-4147-A177-3AD203B41FA5}">
                      <a16:colId xmlns:a16="http://schemas.microsoft.com/office/drawing/2014/main" val="833089543"/>
                    </a:ext>
                  </a:extLst>
                </a:gridCol>
              </a:tblGrid>
              <a:tr h="3884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PLAI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PSLA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PLUS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PLS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PALULOS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3740377"/>
                  </a:ext>
                </a:extLst>
              </a:tr>
              <a:tr h="301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2019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132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75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226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43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091621"/>
                  </a:ext>
                </a:extLst>
              </a:tr>
              <a:tr h="301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2020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241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306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2734368"/>
                  </a:ext>
                </a:extLst>
              </a:tr>
              <a:tr h="301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274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382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98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6498395"/>
                  </a:ext>
                </a:extLst>
              </a:tr>
              <a:tr h="301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2022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22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0992330"/>
                  </a:ext>
                </a:extLst>
              </a:tr>
              <a:tr h="301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TOTAL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863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>
                          <a:effectLst/>
                        </a:rPr>
                        <a:t>26</a:t>
                      </a:r>
                      <a:endParaRPr lang="fr-FR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1055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368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u="none" strike="noStrike" dirty="0">
                          <a:effectLst/>
                        </a:rPr>
                        <a:t>155</a:t>
                      </a:r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3188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9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fr-FR" sz="29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793057"/>
              </p:ext>
            </p:extLst>
          </p:nvPr>
        </p:nvGraphicFramePr>
        <p:xfrm>
          <a:off x="2627784" y="4891890"/>
          <a:ext cx="4131332" cy="192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859324"/>
              </p:ext>
            </p:extLst>
          </p:nvPr>
        </p:nvGraphicFramePr>
        <p:xfrm>
          <a:off x="792531" y="3124110"/>
          <a:ext cx="4296807" cy="186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957728"/>
              </p:ext>
            </p:extLst>
          </p:nvPr>
        </p:nvGraphicFramePr>
        <p:xfrm>
          <a:off x="5081447" y="1375452"/>
          <a:ext cx="4040328" cy="1748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621469"/>
              </p:ext>
            </p:extLst>
          </p:nvPr>
        </p:nvGraphicFramePr>
        <p:xfrm>
          <a:off x="792531" y="1375452"/>
          <a:ext cx="4296807" cy="173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903738"/>
              </p:ext>
            </p:extLst>
          </p:nvPr>
        </p:nvGraphicFramePr>
        <p:xfrm>
          <a:off x="5089338" y="3115240"/>
          <a:ext cx="4032437" cy="1869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864096"/>
          </a:xfrm>
        </p:spPr>
        <p:txBody>
          <a:bodyPr/>
          <a:lstStyle/>
          <a:p>
            <a:pPr algn="ctr"/>
            <a:r>
              <a:rPr lang="fr-FR" sz="2800" dirty="0"/>
              <a:t>LES LOGEMENTS COMMUNAUX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69281" y="1015412"/>
            <a:ext cx="835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2">
                    <a:lumMod val="75000"/>
                  </a:schemeClr>
                </a:solidFill>
              </a:rPr>
              <a:t>Détail des subventions par EPCI :</a:t>
            </a:r>
          </a:p>
        </p:txBody>
      </p:sp>
    </p:spTree>
    <p:extLst>
      <p:ext uri="{BB962C8B-B14F-4D97-AF65-F5344CB8AC3E}">
        <p14:creationId xmlns:p14="http://schemas.microsoft.com/office/powerpoint/2010/main" val="37334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599335"/>
              </p:ext>
            </p:extLst>
          </p:nvPr>
        </p:nvGraphicFramePr>
        <p:xfrm>
          <a:off x="1994520" y="4725144"/>
          <a:ext cx="5022304" cy="194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787955"/>
              </p:ext>
            </p:extLst>
          </p:nvPr>
        </p:nvGraphicFramePr>
        <p:xfrm>
          <a:off x="755576" y="1575103"/>
          <a:ext cx="417646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021827"/>
              </p:ext>
            </p:extLst>
          </p:nvPr>
        </p:nvGraphicFramePr>
        <p:xfrm>
          <a:off x="4932040" y="1575103"/>
          <a:ext cx="417646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55576" y="381662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cs typeface="Calibri Light" panose="020F0302020204030204" pitchFamily="34" charset="0"/>
              </a:rPr>
              <a:t>CC DRONNE ET BELLE </a:t>
            </a:r>
            <a:r>
              <a:rPr lang="fr-FR" dirty="0" smtClean="0">
                <a:latin typeface="+mj-lt"/>
              </a:rPr>
              <a:t>: </a:t>
            </a:r>
            <a:r>
              <a:rPr lang="fr-FR" sz="1200" dirty="0" smtClean="0">
                <a:latin typeface="+mj-lt"/>
              </a:rPr>
              <a:t>(43 places)</a:t>
            </a:r>
            <a:endParaRPr lang="fr-FR" sz="1200" dirty="0">
              <a:latin typeface="+mj-lt"/>
            </a:endParaRPr>
          </a:p>
          <a:p>
            <a:pPr algn="ctr"/>
            <a:r>
              <a:rPr lang="fr-FR" dirty="0">
                <a:latin typeface="+mj-lt"/>
              </a:rPr>
              <a:t>construction d’un EHPAD </a:t>
            </a:r>
            <a:r>
              <a:rPr lang="fr-FR" dirty="0" smtClean="0">
                <a:latin typeface="+mj-lt"/>
              </a:rPr>
              <a:t>– Bourdeilles </a:t>
            </a:r>
            <a:endParaRPr lang="fr-FR" dirty="0"/>
          </a:p>
          <a:p>
            <a:pPr algn="ctr"/>
            <a:r>
              <a:rPr lang="fr-FR" dirty="0"/>
              <a:t> 223 958 € de subventions autres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932040" y="3814393"/>
            <a:ext cx="416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CC ISLE LOUE AUVEZERE :</a:t>
            </a:r>
            <a:br>
              <a:rPr lang="fr-FR" b="1"/>
            </a:br>
            <a:r>
              <a:rPr lang="fr-FR"/>
              <a:t>pas d’opération bailleur HLM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31640" y="116632"/>
            <a:ext cx="6840760" cy="864096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2800"/>
              <a:t>Les BAILLEURS HLM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5576" y="119675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accent2">
                    <a:lumMod val="75000"/>
                  </a:schemeClr>
                </a:solidFill>
              </a:rPr>
              <a:t>Détail des subventions par EPCI</a:t>
            </a:r>
          </a:p>
        </p:txBody>
      </p:sp>
    </p:spTree>
    <p:extLst>
      <p:ext uri="{BB962C8B-B14F-4D97-AF65-F5344CB8AC3E}">
        <p14:creationId xmlns:p14="http://schemas.microsoft.com/office/powerpoint/2010/main" val="1453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 Point dernière version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onseil départemental.pot [Mode de compatibilité]" id="{775468B3-60A1-4617-9DB2-6BDE340FFC3C}" vid="{42E5452E-D627-4D04-A3EE-53F4534A3F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2398</Words>
  <Application>Microsoft Office PowerPoint</Application>
  <PresentationFormat>Affichage à l'écran (4:3)</PresentationFormat>
  <Paragraphs>430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Wingdings</vt:lpstr>
      <vt:lpstr>Power Point dernière version</vt:lpstr>
      <vt:lpstr>PLAN DEPARTEMENTAL DE L’HABITAT Arrondissement de NONTRON</vt:lpstr>
      <vt:lpstr>SOMMAIRE</vt:lpstr>
      <vt:lpstr>1. LE PLAN DEPARTEMENTAL DE L’HABITAT</vt:lpstr>
      <vt:lpstr>2.BILAN DES ACTIONS MENEES  (2019/2022)</vt:lpstr>
      <vt:lpstr>A. L’Observatoire Départemental de l’Habitat</vt:lpstr>
      <vt:lpstr>  B. La délégation de compétence des aides à la pierre  </vt:lpstr>
      <vt:lpstr> Les résultats en Parc Public et financements mobilisés  </vt:lpstr>
      <vt:lpstr>LES LOGEMENTS COMMUNAUX</vt:lpstr>
      <vt:lpstr>Présentation PowerPoint</vt:lpstr>
      <vt:lpstr>DEMANDES ET PRODUCTION</vt:lpstr>
      <vt:lpstr>Le parc social existant</vt:lpstr>
      <vt:lpstr>  Les résultats en Parc Privé (ANAH) et financements mobilisés en Dordogne </vt:lpstr>
      <vt:lpstr>2 OPAH sur l’arrondissement</vt:lpstr>
      <vt:lpstr>L’OPAH du Bassin Nontronnais</vt:lpstr>
      <vt:lpstr>L’OPAH RR HAPPY HABITAT</vt:lpstr>
      <vt:lpstr> C. Les publics concernés </vt:lpstr>
      <vt:lpstr> </vt:lpstr>
      <vt:lpstr>Présentation PowerPoint</vt:lpstr>
      <vt:lpstr>Présentation PowerPoint</vt:lpstr>
      <vt:lpstr>3. PERSPECTIVES</vt:lpstr>
      <vt:lpstr>3. PERSPECTIVES</vt:lpstr>
      <vt:lpstr>3. PERSPECTIVES</vt:lpstr>
      <vt:lpstr>Présentation PowerPoint</vt:lpstr>
      <vt:lpstr>3. PERSPECTIVES</vt:lpstr>
      <vt:lpstr>3. PERSPECTIVES</vt:lpstr>
      <vt:lpstr>3. PERSPECTIVES</vt:lpstr>
      <vt:lpstr>3. PERSPECTIVES</vt:lpstr>
      <vt:lpstr>3. PERSPECTIVES</vt:lpstr>
      <vt:lpstr>3. PERSPECTIVES</vt:lpstr>
      <vt:lpstr>3. PERSPECTIVES</vt:lpstr>
      <vt:lpstr>3. PERSPECTIVES</vt:lpstr>
    </vt:vector>
  </TitlesOfParts>
  <Company>Conseil Général de la Dordogne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BOUSSARIE Christine</dc:creator>
  <cp:lastModifiedBy>VAILLANT Pascale</cp:lastModifiedBy>
  <cp:revision>55</cp:revision>
  <cp:lastPrinted>2023-03-14T14:15:42Z</cp:lastPrinted>
  <dcterms:created xsi:type="dcterms:W3CDTF">2016-04-26T13:52:04Z</dcterms:created>
  <dcterms:modified xsi:type="dcterms:W3CDTF">2023-03-14T14:16:46Z</dcterms:modified>
</cp:coreProperties>
</file>