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handoutMasterIdLst>
    <p:handoutMasterId r:id="rId38"/>
  </p:handoutMasterIdLst>
  <p:sldIdLst>
    <p:sldId id="259" r:id="rId2"/>
    <p:sldId id="280" r:id="rId3"/>
    <p:sldId id="271" r:id="rId4"/>
    <p:sldId id="311" r:id="rId5"/>
    <p:sldId id="292" r:id="rId6"/>
    <p:sldId id="293" r:id="rId7"/>
    <p:sldId id="307" r:id="rId8"/>
    <p:sldId id="336" r:id="rId9"/>
    <p:sldId id="340" r:id="rId10"/>
    <p:sldId id="342" r:id="rId11"/>
    <p:sldId id="343" r:id="rId12"/>
    <p:sldId id="337" r:id="rId13"/>
    <p:sldId id="294" r:id="rId14"/>
    <p:sldId id="309" r:id="rId15"/>
    <p:sldId id="308" r:id="rId16"/>
    <p:sldId id="295" r:id="rId17"/>
    <p:sldId id="329" r:id="rId18"/>
    <p:sldId id="346" r:id="rId19"/>
    <p:sldId id="299" r:id="rId20"/>
    <p:sldId id="300" r:id="rId21"/>
    <p:sldId id="304" r:id="rId22"/>
    <p:sldId id="301" r:id="rId23"/>
    <p:sldId id="302" r:id="rId24"/>
    <p:sldId id="318" r:id="rId25"/>
    <p:sldId id="317" r:id="rId26"/>
    <p:sldId id="344" r:id="rId27"/>
    <p:sldId id="319" r:id="rId28"/>
    <p:sldId id="345" r:id="rId29"/>
    <p:sldId id="312" r:id="rId30"/>
    <p:sldId id="320" r:id="rId31"/>
    <p:sldId id="321" r:id="rId32"/>
    <p:sldId id="314" r:id="rId33"/>
    <p:sldId id="322" r:id="rId34"/>
    <p:sldId id="316" r:id="rId35"/>
    <p:sldId id="315" r:id="rId36"/>
  </p:sldIdLst>
  <p:sldSz cx="9144000" cy="6858000" type="screen4x3"/>
  <p:notesSz cx="9926638" cy="6797675"/>
  <p:defaultTextStyle>
    <a:defPPr>
      <a:defRPr lang="fr-FR"/>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ILLANT Pascale" initials="VP" lastIdx="2" clrIdx="0">
    <p:extLst>
      <p:ext uri="{19B8F6BF-5375-455C-9EA6-DF929625EA0E}">
        <p15:presenceInfo xmlns:p15="http://schemas.microsoft.com/office/powerpoint/2012/main" userId="S-1-5-21-59664488-247625292-1590110664-2393" providerId="AD"/>
      </p:ext>
    </p:extLst>
  </p:cmAuthor>
  <p:cmAuthor id="2" name="TOULOUMONT Corinne" initials="TC" lastIdx="1" clrIdx="1">
    <p:extLst>
      <p:ext uri="{19B8F6BF-5375-455C-9EA6-DF929625EA0E}">
        <p15:presenceInfo xmlns:p15="http://schemas.microsoft.com/office/powerpoint/2012/main" userId="S-1-5-21-59664488-247625292-1590110664-226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86D780-CB25-DC71-35B4-9BD824DFD7BB}" v="914" dt="2023-03-08T16:59:09.408"/>
    <p1510:client id="{9A441461-B546-C14C-B347-5FE1597ECA8F}" v="1" dt="2023-03-27T07:59:07.211"/>
    <p1510:client id="{9F3E07AE-B1CE-2572-0310-53311730809D}" v="4" dt="2023-03-08T17:01:59.962"/>
    <p1510:client id="{A638973F-8FDE-8A70-6207-68F55C0B44E7}" v="47" dt="2023-03-22T14:16:29.905"/>
    <p1510:client id="{EAC4F9DA-8417-AB68-18A8-BEFFE1EDDAE7}" v="394" dt="2023-03-08T16:11:18.00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3096" autoAdjust="0"/>
  </p:normalViewPr>
  <p:slideViewPr>
    <p:cSldViewPr snapToGrid="0">
      <p:cViewPr varScale="1">
        <p:scale>
          <a:sx n="64" d="100"/>
          <a:sy n="64" d="100"/>
        </p:scale>
        <p:origin x="2002" y="58"/>
      </p:cViewPr>
      <p:guideLst>
        <p:guide orient="horz" pos="2160"/>
        <p:guide pos="2880"/>
      </p:guideLst>
    </p:cSldViewPr>
  </p:slideViewPr>
  <p:outlineViewPr>
    <p:cViewPr>
      <p:scale>
        <a:sx n="33" d="100"/>
        <a:sy n="33" d="100"/>
      </p:scale>
      <p:origin x="0" y="-3917"/>
    </p:cViewPr>
  </p:outlineViewPr>
  <p:notesTextViewPr>
    <p:cViewPr>
      <p:scale>
        <a:sx n="1" d="1"/>
        <a:sy n="1" d="1"/>
      </p:scale>
      <p:origin x="0" y="0"/>
    </p:cViewPr>
  </p:notesTextViewPr>
  <p:notesViewPr>
    <p:cSldViewPr snapToGrid="0">
      <p:cViewPr>
        <p:scale>
          <a:sx n="1" d="2"/>
          <a:sy n="1" d="2"/>
        </p:scale>
        <p:origin x="4146" y="1530"/>
      </p:cViewPr>
      <p:guideLst>
        <p:guide orient="horz" pos="2141"/>
        <p:guide pos="312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ILLANT Pascale" userId="S::p.vaillant@dordogne.fr::149852bf-e77c-4328-9c89-325b832e3b43" providerId="AD" clId="Web-{9A441461-B546-C14C-B347-5FE1597ECA8F}"/>
    <pc:docChg chg="modSld">
      <pc:chgData name="VAILLANT Pascale" userId="S::p.vaillant@dordogne.fr::149852bf-e77c-4328-9c89-325b832e3b43" providerId="AD" clId="Web-{9A441461-B546-C14C-B347-5FE1597ECA8F}" dt="2023-03-27T07:59:07.211" v="0"/>
      <pc:docMkLst>
        <pc:docMk/>
      </pc:docMkLst>
      <pc:sldChg chg="delSp">
        <pc:chgData name="VAILLANT Pascale" userId="S::p.vaillant@dordogne.fr::149852bf-e77c-4328-9c89-325b832e3b43" providerId="AD" clId="Web-{9A441461-B546-C14C-B347-5FE1597ECA8F}" dt="2023-03-27T07:59:07.211" v="0"/>
        <pc:sldMkLst>
          <pc:docMk/>
          <pc:sldMk cId="3295394057" sldId="344"/>
        </pc:sldMkLst>
        <pc:spChg chg="del">
          <ac:chgData name="VAILLANT Pascale" userId="S::p.vaillant@dordogne.fr::149852bf-e77c-4328-9c89-325b832e3b43" providerId="AD" clId="Web-{9A441461-B546-C14C-B347-5FE1597ECA8F}" dt="2023-03-27T07:59:07.211" v="0"/>
          <ac:spMkLst>
            <pc:docMk/>
            <pc:sldMk cId="3295394057" sldId="344"/>
            <ac:spMk id="2" creationId="{00000000-0000-0000-0000-000000000000}"/>
          </ac:spMkLst>
        </pc:spChg>
      </pc:sldChg>
    </pc:docChg>
  </pc:docChgLst>
  <pc:docChgLst>
    <pc:chgData name="Utilisateur invité" userId="S::urn:spo:anon#9a5ea947e80fe59618bb5c6741b250aa390f36cbe862d4cc66efa3307c03e6ab::" providerId="AD" clId="Web-{A638973F-8FDE-8A70-6207-68F55C0B44E7}"/>
    <pc:docChg chg="modSld">
      <pc:chgData name="Utilisateur invité" userId="S::urn:spo:anon#9a5ea947e80fe59618bb5c6741b250aa390f36cbe862d4cc66efa3307c03e6ab::" providerId="AD" clId="Web-{A638973F-8FDE-8A70-6207-68F55C0B44E7}" dt="2023-03-22T14:16:29.905" v="46" actId="20577"/>
      <pc:docMkLst>
        <pc:docMk/>
      </pc:docMkLst>
      <pc:sldChg chg="modSp">
        <pc:chgData name="Utilisateur invité" userId="S::urn:spo:anon#9a5ea947e80fe59618bb5c6741b250aa390f36cbe862d4cc66efa3307c03e6ab::" providerId="AD" clId="Web-{A638973F-8FDE-8A70-6207-68F55C0B44E7}" dt="2023-03-22T14:16:29.905" v="46" actId="20577"/>
        <pc:sldMkLst>
          <pc:docMk/>
          <pc:sldMk cId="1548770578" sldId="345"/>
        </pc:sldMkLst>
        <pc:spChg chg="mod">
          <ac:chgData name="Utilisateur invité" userId="S::urn:spo:anon#9a5ea947e80fe59618bb5c6741b250aa390f36cbe862d4cc66efa3307c03e6ab::" providerId="AD" clId="Web-{A638973F-8FDE-8A70-6207-68F55C0B44E7}" dt="2023-03-22T14:16:29.905" v="46" actId="20577"/>
          <ac:spMkLst>
            <pc:docMk/>
            <pc:sldMk cId="1548770578" sldId="345"/>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package" Target="../embeddings/Feuille_de_calcul_Microsoft_Excel.xlsx"/><Relationship Id="rId4" Type="http://schemas.openxmlformats.org/officeDocument/2006/relationships/image" Target="../media/image4.png"/></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package" Target="../embeddings/Feuille_de_calcul_Microsoft_Excel9.xlsx"/><Relationship Id="rId4" Type="http://schemas.openxmlformats.org/officeDocument/2006/relationships/image" Target="../media/image5.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package" Target="../embeddings/Feuille_de_calcul_Microsoft_Excel10.xlsx"/><Relationship Id="rId4" Type="http://schemas.openxmlformats.org/officeDocument/2006/relationships/image" Target="../media/image6.png"/></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package" Target="../embeddings/Feuille_de_calcul_Microsoft_Excel11.xlsx"/><Relationship Id="rId4" Type="http://schemas.openxmlformats.org/officeDocument/2006/relationships/image" Target="../media/image7.png"/></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Feuille_de_calcul_Microsoft_Excel12.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package" Target="../embeddings/Feuille_de_calcul_Microsoft_Excel1.xlsx"/><Relationship Id="rId4" Type="http://schemas.openxmlformats.org/officeDocument/2006/relationships/image" Target="../media/image5.png"/></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package" Target="../embeddings/Feuille_de_calcul_Microsoft_Excel2.xlsx"/><Relationship Id="rId4" Type="http://schemas.openxmlformats.org/officeDocument/2006/relationships/image" Target="../media/image6.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package" Target="../embeddings/Feuille_de_calcul_Microsoft_Excel3.xlsx"/><Relationship Id="rId4" Type="http://schemas.openxmlformats.org/officeDocument/2006/relationships/image" Target="../media/image7.png"/></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euille_de_calcul_Microsoft_Excel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package" Target="../embeddings/Feuille_de_calcul_Microsoft_Excel5.xlsx"/><Relationship Id="rId4" Type="http://schemas.openxmlformats.org/officeDocument/2006/relationships/image" Target="../media/image4.png"/></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package" Target="../embeddings/Feuille_de_calcul_Microsoft_Excel6.xlsx"/><Relationship Id="rId4" Type="http://schemas.openxmlformats.org/officeDocument/2006/relationships/image" Target="../media/image5.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1.xml"/><Relationship Id="rId4" Type="http://schemas.openxmlformats.org/officeDocument/2006/relationships/package" Target="../embeddings/Feuille_de_calcul_Microsoft_Excel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package" Target="../embeddings/Feuille_de_calcul_Microsoft_Excel8.xlsx"/><Relationship Id="rId4" Type="http://schemas.openxmlformats.org/officeDocument/2006/relationships/image" Target="../media/image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en-US" sz="1400" dirty="0"/>
              <a:t>CA BERGERACOISE</a:t>
            </a:r>
          </a:p>
          <a:p>
            <a:pPr>
              <a:defRPr sz="1400"/>
            </a:pPr>
            <a:r>
              <a:rPr lang="en-US" sz="1400" dirty="0"/>
              <a:t> </a:t>
            </a:r>
            <a:r>
              <a:rPr lang="en-US" sz="1200" dirty="0"/>
              <a:t>(4</a:t>
            </a:r>
            <a:r>
              <a:rPr lang="en-US" sz="1200" baseline="0" dirty="0"/>
              <a:t> </a:t>
            </a:r>
            <a:r>
              <a:rPr lang="en-US" sz="1200" baseline="0" dirty="0" err="1"/>
              <a:t>logements</a:t>
            </a:r>
            <a:r>
              <a:rPr lang="en-US" sz="1200" baseline="0" dirty="0"/>
              <a:t> pour 72 036 € de subventions) </a:t>
            </a:r>
            <a:endParaRPr lang="en-US" sz="1200" dirty="0"/>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pieChart>
        <c:varyColors val="1"/>
        <c:ser>
          <c:idx val="0"/>
          <c:order val="0"/>
          <c:tx>
            <c:strRef>
              <c:f>Feuil1!$CD$66</c:f>
              <c:strCache>
                <c:ptCount val="1"/>
                <c:pt idx="0">
                  <c:v>CA BERGERACOISE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81D-4309-96A9-48A0D690022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81D-4309-96A9-48A0D6900227}"/>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81D-4309-96A9-48A0D6900227}"/>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81D-4309-96A9-48A0D6900227}"/>
              </c:ext>
            </c:extLst>
          </c:dPt>
          <c:dLbls>
            <c:dLbl>
              <c:idx val="3"/>
              <c:delete val="1"/>
              <c:extLst>
                <c:ext xmlns:c15="http://schemas.microsoft.com/office/drawing/2012/chart" uri="{CE6537A1-D6FC-4f65-9D91-7224C49458BB}"/>
                <c:ext xmlns:c16="http://schemas.microsoft.com/office/drawing/2014/chart" uri="{C3380CC4-5D6E-409C-BE32-E72D297353CC}">
                  <c16:uniqueId val="{00000007-781D-4309-96A9-48A0D690022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Feuil1!$CF$65:$CI$65</c:f>
              <c:strCache>
                <c:ptCount val="4"/>
                <c:pt idx="0">
                  <c:v>DETR/DSIL</c:v>
                </c:pt>
                <c:pt idx="1">
                  <c:v>DEPARTEMENT (contractualisation)</c:v>
                </c:pt>
                <c:pt idx="2">
                  <c:v>EPCI/COMMUNES</c:v>
                </c:pt>
                <c:pt idx="3">
                  <c:v>REGION</c:v>
                </c:pt>
              </c:strCache>
            </c:strRef>
          </c:cat>
          <c:val>
            <c:numRef>
              <c:f>Feuil1!$CF$66:$CI$66</c:f>
              <c:numCache>
                <c:formatCode>_-* #\ ##0\ "€"_-;\-* #\ ##0\ "€"_-;_-* "-"??\ "€"_-;_-@_-</c:formatCode>
                <c:ptCount val="4"/>
                <c:pt idx="0">
                  <c:v>32942.83</c:v>
                </c:pt>
                <c:pt idx="1">
                  <c:v>19093</c:v>
                </c:pt>
                <c:pt idx="2">
                  <c:v>20000</c:v>
                </c:pt>
                <c:pt idx="3">
                  <c:v>0</c:v>
                </c:pt>
              </c:numCache>
            </c:numRef>
          </c:val>
          <c:extLst>
            <c:ext xmlns:c16="http://schemas.microsoft.com/office/drawing/2014/chart" uri="{C3380CC4-5D6E-409C-BE32-E72D297353CC}">
              <c16:uniqueId val="{00000008-781D-4309-96A9-48A0D690022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blipFill>
      <a:blip xmlns:r="http://schemas.openxmlformats.org/officeDocument/2006/relationships" r:embed="rId4"/>
      <a:stretch>
        <a:fillRect/>
      </a:stretch>
    </a:blipFill>
    <a:ln w="9525" cap="flat" cmpd="sng" algn="ctr">
      <a:solidFill>
        <a:schemeClr val="dk1">
          <a:lumMod val="25000"/>
          <a:lumOff val="75000"/>
        </a:schemeClr>
      </a:solidFill>
      <a:round/>
    </a:ln>
    <a:effectLst/>
  </c:spPr>
  <c:txPr>
    <a:bodyPr/>
    <a:lstStyle/>
    <a:p>
      <a:pPr>
        <a:defRPr/>
      </a:pPr>
      <a:endParaRPr lang="fr-FR"/>
    </a:p>
  </c:txPr>
  <c:externalData r:id="rId5">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50" baseline="0">
                <a:solidFill>
                  <a:schemeClr val="tx1"/>
                </a:solidFill>
                <a:latin typeface="+mn-lt"/>
                <a:ea typeface="+mn-ea"/>
                <a:cs typeface="+mn-cs"/>
              </a:defRPr>
            </a:pPr>
            <a:r>
              <a:rPr lang="fr-FR">
                <a:solidFill>
                  <a:schemeClr val="tx1"/>
                </a:solidFill>
              </a:rPr>
              <a:t>CC BASTIDES DORDOGNE PERIGORD</a:t>
            </a:r>
          </a:p>
        </c:rich>
      </c:tx>
      <c:layout/>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solidFill>
              <a:latin typeface="+mn-lt"/>
              <a:ea typeface="+mn-ea"/>
              <a:cs typeface="+mn-cs"/>
            </a:defRPr>
          </a:pPr>
          <a:endParaRPr lang="fr-FR"/>
        </a:p>
      </c:txPr>
    </c:title>
    <c:autoTitleDeleted val="0"/>
    <c:plotArea>
      <c:layout/>
      <c:barChart>
        <c:barDir val="col"/>
        <c:grouping val="stacked"/>
        <c:varyColors val="0"/>
        <c:ser>
          <c:idx val="0"/>
          <c:order val="0"/>
          <c:tx>
            <c:strRef>
              <c:f>Feuil1!$L$58</c:f>
              <c:strCache>
                <c:ptCount val="1"/>
                <c:pt idx="0">
                  <c:v>PRODUCTION</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Feuil1!$K$59:$K$63</c:f>
              <c:strCache>
                <c:ptCount val="5"/>
                <c:pt idx="0">
                  <c:v>T1</c:v>
                </c:pt>
                <c:pt idx="1">
                  <c:v>T2</c:v>
                </c:pt>
                <c:pt idx="2">
                  <c:v>T3</c:v>
                </c:pt>
                <c:pt idx="3">
                  <c:v>T4</c:v>
                </c:pt>
                <c:pt idx="4">
                  <c:v>T5</c:v>
                </c:pt>
              </c:strCache>
            </c:strRef>
          </c:cat>
          <c:val>
            <c:numRef>
              <c:f>Feuil1!$L$59:$L$63</c:f>
              <c:numCache>
                <c:formatCode>General</c:formatCode>
                <c:ptCount val="5"/>
                <c:pt idx="0">
                  <c:v>1</c:v>
                </c:pt>
                <c:pt idx="1">
                  <c:v>23</c:v>
                </c:pt>
                <c:pt idx="2">
                  <c:v>16</c:v>
                </c:pt>
                <c:pt idx="3">
                  <c:v>2</c:v>
                </c:pt>
                <c:pt idx="4">
                  <c:v>2</c:v>
                </c:pt>
              </c:numCache>
            </c:numRef>
          </c:val>
          <c:extLst>
            <c:ext xmlns:c16="http://schemas.microsoft.com/office/drawing/2014/chart" uri="{C3380CC4-5D6E-409C-BE32-E72D297353CC}">
              <c16:uniqueId val="{00000000-D86F-4083-8D94-7DF912997ACC}"/>
            </c:ext>
          </c:extLst>
        </c:ser>
        <c:ser>
          <c:idx val="1"/>
          <c:order val="1"/>
          <c:tx>
            <c:strRef>
              <c:f>Feuil1!$M$58</c:f>
              <c:strCache>
                <c:ptCount val="1"/>
                <c:pt idx="0">
                  <c:v>DEMANDE</c:v>
                </c:pt>
              </c:strCache>
            </c:strRef>
          </c:tx>
          <c:spPr>
            <a:solidFill>
              <a:schemeClr val="accent2">
                <a:alpha val="70000"/>
              </a:schemeClr>
            </a:solidFill>
            <a:ln>
              <a:noFill/>
            </a:ln>
            <a:effectLst/>
          </c:spPr>
          <c:invertIfNegative val="0"/>
          <c:dLbls>
            <c:dLbl>
              <c:idx val="4"/>
              <c:layout>
                <c:manualLayout>
                  <c:x val="0"/>
                  <c:y val="-4.166666666666666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86F-4083-8D94-7DF912997AC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Feuil1!$K$59:$K$63</c:f>
              <c:strCache>
                <c:ptCount val="5"/>
                <c:pt idx="0">
                  <c:v>T1</c:v>
                </c:pt>
                <c:pt idx="1">
                  <c:v>T2</c:v>
                </c:pt>
                <c:pt idx="2">
                  <c:v>T3</c:v>
                </c:pt>
                <c:pt idx="3">
                  <c:v>T4</c:v>
                </c:pt>
                <c:pt idx="4">
                  <c:v>T5</c:v>
                </c:pt>
              </c:strCache>
            </c:strRef>
          </c:cat>
          <c:val>
            <c:numRef>
              <c:f>Feuil1!$M$59:$M$63</c:f>
              <c:numCache>
                <c:formatCode>General</c:formatCode>
                <c:ptCount val="5"/>
                <c:pt idx="0">
                  <c:v>16</c:v>
                </c:pt>
                <c:pt idx="1">
                  <c:v>41</c:v>
                </c:pt>
                <c:pt idx="2">
                  <c:v>54</c:v>
                </c:pt>
                <c:pt idx="3">
                  <c:v>26</c:v>
                </c:pt>
                <c:pt idx="4">
                  <c:v>2</c:v>
                </c:pt>
              </c:numCache>
            </c:numRef>
          </c:val>
          <c:extLst>
            <c:ext xmlns:c16="http://schemas.microsoft.com/office/drawing/2014/chart" uri="{C3380CC4-5D6E-409C-BE32-E72D297353CC}">
              <c16:uniqueId val="{00000002-D86F-4083-8D94-7DF912997ACC}"/>
            </c:ext>
          </c:extLst>
        </c:ser>
        <c:ser>
          <c:idx val="2"/>
          <c:order val="2"/>
          <c:tx>
            <c:strRef>
              <c:f>Feuil1!$N$58</c:f>
              <c:strCache>
                <c:ptCount val="1"/>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Feuil1!$K$59:$K$63</c:f>
              <c:strCache>
                <c:ptCount val="5"/>
                <c:pt idx="0">
                  <c:v>T1</c:v>
                </c:pt>
                <c:pt idx="1">
                  <c:v>T2</c:v>
                </c:pt>
                <c:pt idx="2">
                  <c:v>T3</c:v>
                </c:pt>
                <c:pt idx="3">
                  <c:v>T4</c:v>
                </c:pt>
                <c:pt idx="4">
                  <c:v>T5</c:v>
                </c:pt>
              </c:strCache>
            </c:strRef>
          </c:cat>
          <c:val>
            <c:numRef>
              <c:f>Feuil1!$N$59:$N$63</c:f>
              <c:numCache>
                <c:formatCode>General</c:formatCode>
                <c:ptCount val="5"/>
              </c:numCache>
            </c:numRef>
          </c:val>
          <c:extLst>
            <c:ext xmlns:c16="http://schemas.microsoft.com/office/drawing/2014/chart" uri="{C3380CC4-5D6E-409C-BE32-E72D297353CC}">
              <c16:uniqueId val="{00000003-D86F-4083-8D94-7DF912997ACC}"/>
            </c:ext>
          </c:extLst>
        </c:ser>
        <c:dLbls>
          <c:dLblPos val="ctr"/>
          <c:showLegendKey val="0"/>
          <c:showVal val="1"/>
          <c:showCatName val="0"/>
          <c:showSerName val="0"/>
          <c:showPercent val="0"/>
          <c:showBubbleSize val="0"/>
        </c:dLbls>
        <c:gapWidth val="50"/>
        <c:overlap val="100"/>
        <c:axId val="286648504"/>
        <c:axId val="286648832"/>
      </c:barChart>
      <c:catAx>
        <c:axId val="286648504"/>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648832"/>
        <c:crosses val="autoZero"/>
        <c:auto val="1"/>
        <c:lblAlgn val="ctr"/>
        <c:lblOffset val="100"/>
        <c:noMultiLvlLbl val="0"/>
      </c:catAx>
      <c:valAx>
        <c:axId val="286648832"/>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648504"/>
        <c:crosses val="autoZero"/>
        <c:crossBetween val="between"/>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blipFill>
      <a:blip xmlns:r="http://schemas.openxmlformats.org/officeDocument/2006/relationships" r:embed="rId4"/>
      <a:stretch>
        <a:fillRect/>
      </a:stretch>
    </a:blipFill>
    <a:ln w="9525" cap="flat" cmpd="sng" algn="ctr">
      <a:solidFill>
        <a:schemeClr val="tx1">
          <a:lumMod val="15000"/>
          <a:lumOff val="85000"/>
        </a:schemeClr>
      </a:solidFill>
      <a:round/>
    </a:ln>
    <a:effectLst/>
  </c:spPr>
  <c:txPr>
    <a:bodyPr/>
    <a:lstStyle/>
    <a:p>
      <a:pPr>
        <a:defRPr/>
      </a:pPr>
      <a:endParaRPr lang="fr-FR"/>
    </a:p>
  </c:txPr>
  <c:externalData r:id="rId5">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50" baseline="0">
                <a:solidFill>
                  <a:schemeClr val="tx1"/>
                </a:solidFill>
                <a:latin typeface="+mn-lt"/>
                <a:ea typeface="+mn-ea"/>
                <a:cs typeface="+mn-cs"/>
              </a:defRPr>
            </a:pPr>
            <a:r>
              <a:rPr lang="fr-FR">
                <a:solidFill>
                  <a:schemeClr val="tx1"/>
                </a:solidFill>
              </a:rPr>
              <a:t>CC PORTES SUD PERIGORD</a:t>
            </a:r>
          </a:p>
        </c:rich>
      </c:tx>
      <c:layout/>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solidFill>
              <a:latin typeface="+mn-lt"/>
              <a:ea typeface="+mn-ea"/>
              <a:cs typeface="+mn-cs"/>
            </a:defRPr>
          </a:pPr>
          <a:endParaRPr lang="fr-FR"/>
        </a:p>
      </c:txPr>
    </c:title>
    <c:autoTitleDeleted val="0"/>
    <c:plotArea>
      <c:layout/>
      <c:barChart>
        <c:barDir val="col"/>
        <c:grouping val="stacked"/>
        <c:varyColors val="0"/>
        <c:ser>
          <c:idx val="0"/>
          <c:order val="0"/>
          <c:tx>
            <c:strRef>
              <c:f>Feuil1!$L$58</c:f>
              <c:strCache>
                <c:ptCount val="1"/>
                <c:pt idx="0">
                  <c:v>PRODUCTION</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Feuil1!$K$59:$K$63</c:f>
              <c:strCache>
                <c:ptCount val="5"/>
                <c:pt idx="0">
                  <c:v>T1</c:v>
                </c:pt>
                <c:pt idx="1">
                  <c:v>T2</c:v>
                </c:pt>
                <c:pt idx="2">
                  <c:v>T3</c:v>
                </c:pt>
                <c:pt idx="3">
                  <c:v>T4</c:v>
                </c:pt>
                <c:pt idx="4">
                  <c:v>T5</c:v>
                </c:pt>
              </c:strCache>
            </c:strRef>
          </c:cat>
          <c:val>
            <c:numRef>
              <c:f>Feuil1!$L$59:$L$63</c:f>
              <c:numCache>
                <c:formatCode>General</c:formatCode>
                <c:ptCount val="5"/>
                <c:pt idx="0">
                  <c:v>0</c:v>
                </c:pt>
                <c:pt idx="1">
                  <c:v>0</c:v>
                </c:pt>
                <c:pt idx="2">
                  <c:v>5</c:v>
                </c:pt>
                <c:pt idx="3">
                  <c:v>1</c:v>
                </c:pt>
                <c:pt idx="4">
                  <c:v>0</c:v>
                </c:pt>
              </c:numCache>
            </c:numRef>
          </c:val>
          <c:extLst>
            <c:ext xmlns:c16="http://schemas.microsoft.com/office/drawing/2014/chart" uri="{C3380CC4-5D6E-409C-BE32-E72D297353CC}">
              <c16:uniqueId val="{00000000-A075-4687-A141-08C1F7AC7B87}"/>
            </c:ext>
          </c:extLst>
        </c:ser>
        <c:ser>
          <c:idx val="1"/>
          <c:order val="1"/>
          <c:tx>
            <c:strRef>
              <c:f>Feuil1!$M$58</c:f>
              <c:strCache>
                <c:ptCount val="1"/>
                <c:pt idx="0">
                  <c:v>DEMANDE</c:v>
                </c:pt>
              </c:strCache>
            </c:strRef>
          </c:tx>
          <c:spPr>
            <a:solidFill>
              <a:schemeClr val="accent2">
                <a:alpha val="70000"/>
              </a:schemeClr>
            </a:solidFill>
            <a:ln>
              <a:noFill/>
            </a:ln>
            <a:effectLst/>
          </c:spPr>
          <c:invertIfNegative val="0"/>
          <c:dLbls>
            <c:dLbl>
              <c:idx val="0"/>
              <c:layout>
                <c:manualLayout>
                  <c:x val="-8.8871866129578911E-3"/>
                  <c:y val="-3.32103707009567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075-4687-A141-08C1F7AC7B87}"/>
                </c:ext>
              </c:extLst>
            </c:dLbl>
            <c:dLbl>
              <c:idx val="4"/>
              <c:layout>
                <c:manualLayout>
                  <c:x val="0"/>
                  <c:y val="-4.166666666666666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075-4687-A141-08C1F7AC7B8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Feuil1!$K$59:$K$63</c:f>
              <c:strCache>
                <c:ptCount val="5"/>
                <c:pt idx="0">
                  <c:v>T1</c:v>
                </c:pt>
                <c:pt idx="1">
                  <c:v>T2</c:v>
                </c:pt>
                <c:pt idx="2">
                  <c:v>T3</c:v>
                </c:pt>
                <c:pt idx="3">
                  <c:v>T4</c:v>
                </c:pt>
                <c:pt idx="4">
                  <c:v>T5</c:v>
                </c:pt>
              </c:strCache>
            </c:strRef>
          </c:cat>
          <c:val>
            <c:numRef>
              <c:f>Feuil1!$M$59:$M$63</c:f>
              <c:numCache>
                <c:formatCode>General</c:formatCode>
                <c:ptCount val="5"/>
                <c:pt idx="0">
                  <c:v>0</c:v>
                </c:pt>
                <c:pt idx="1">
                  <c:v>11</c:v>
                </c:pt>
                <c:pt idx="2">
                  <c:v>13</c:v>
                </c:pt>
                <c:pt idx="3">
                  <c:v>3</c:v>
                </c:pt>
                <c:pt idx="4">
                  <c:v>0</c:v>
                </c:pt>
              </c:numCache>
            </c:numRef>
          </c:val>
          <c:extLst>
            <c:ext xmlns:c16="http://schemas.microsoft.com/office/drawing/2014/chart" uri="{C3380CC4-5D6E-409C-BE32-E72D297353CC}">
              <c16:uniqueId val="{00000002-A075-4687-A141-08C1F7AC7B87}"/>
            </c:ext>
          </c:extLst>
        </c:ser>
        <c:ser>
          <c:idx val="2"/>
          <c:order val="2"/>
          <c:tx>
            <c:strRef>
              <c:f>Feuil1!$N$58</c:f>
              <c:strCache>
                <c:ptCount val="1"/>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Feuil1!$K$59:$K$63</c:f>
              <c:strCache>
                <c:ptCount val="5"/>
                <c:pt idx="0">
                  <c:v>T1</c:v>
                </c:pt>
                <c:pt idx="1">
                  <c:v>T2</c:v>
                </c:pt>
                <c:pt idx="2">
                  <c:v>T3</c:v>
                </c:pt>
                <c:pt idx="3">
                  <c:v>T4</c:v>
                </c:pt>
                <c:pt idx="4">
                  <c:v>T5</c:v>
                </c:pt>
              </c:strCache>
            </c:strRef>
          </c:cat>
          <c:val>
            <c:numRef>
              <c:f>Feuil1!$N$59:$N$63</c:f>
              <c:numCache>
                <c:formatCode>General</c:formatCode>
                <c:ptCount val="5"/>
              </c:numCache>
            </c:numRef>
          </c:val>
          <c:extLst>
            <c:ext xmlns:c16="http://schemas.microsoft.com/office/drawing/2014/chart" uri="{C3380CC4-5D6E-409C-BE32-E72D297353CC}">
              <c16:uniqueId val="{00000003-A075-4687-A141-08C1F7AC7B87}"/>
            </c:ext>
          </c:extLst>
        </c:ser>
        <c:dLbls>
          <c:dLblPos val="ctr"/>
          <c:showLegendKey val="0"/>
          <c:showVal val="1"/>
          <c:showCatName val="0"/>
          <c:showSerName val="0"/>
          <c:showPercent val="0"/>
          <c:showBubbleSize val="0"/>
        </c:dLbls>
        <c:gapWidth val="50"/>
        <c:overlap val="100"/>
        <c:axId val="286648504"/>
        <c:axId val="286648832"/>
      </c:barChart>
      <c:catAx>
        <c:axId val="286648504"/>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648832"/>
        <c:crosses val="autoZero"/>
        <c:auto val="1"/>
        <c:lblAlgn val="ctr"/>
        <c:lblOffset val="100"/>
        <c:noMultiLvlLbl val="0"/>
      </c:catAx>
      <c:valAx>
        <c:axId val="286648832"/>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648504"/>
        <c:crosses val="autoZero"/>
        <c:crossBetween val="between"/>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blipFill>
      <a:blip xmlns:r="http://schemas.openxmlformats.org/officeDocument/2006/relationships" r:embed="rId4"/>
      <a:stretch>
        <a:fillRect/>
      </a:stretch>
    </a:blipFill>
    <a:ln w="9525" cap="flat" cmpd="sng" algn="ctr">
      <a:solidFill>
        <a:schemeClr val="tx1">
          <a:lumMod val="15000"/>
          <a:lumOff val="85000"/>
        </a:schemeClr>
      </a:solidFill>
      <a:round/>
    </a:ln>
    <a:effectLst/>
  </c:spPr>
  <c:txPr>
    <a:bodyPr/>
    <a:lstStyle/>
    <a:p>
      <a:pPr>
        <a:defRPr/>
      </a:pPr>
      <a:endParaRPr lang="fr-FR"/>
    </a:p>
  </c:txPr>
  <c:externalData r:id="rId5">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50" baseline="0">
                <a:solidFill>
                  <a:schemeClr val="tx1"/>
                </a:solidFill>
                <a:latin typeface="+mn-lt"/>
                <a:ea typeface="+mn-ea"/>
                <a:cs typeface="+mn-cs"/>
              </a:defRPr>
            </a:pPr>
            <a:r>
              <a:rPr lang="fr-FR" dirty="0">
                <a:solidFill>
                  <a:schemeClr val="tx1"/>
                </a:solidFill>
              </a:rPr>
              <a:t>CC MONTAIGNE MONTRAVEL ET GURSON</a:t>
            </a:r>
          </a:p>
        </c:rich>
      </c:tx>
      <c:layout/>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solidFill>
              <a:latin typeface="+mn-lt"/>
              <a:ea typeface="+mn-ea"/>
              <a:cs typeface="+mn-cs"/>
            </a:defRPr>
          </a:pPr>
          <a:endParaRPr lang="fr-FR"/>
        </a:p>
      </c:txPr>
    </c:title>
    <c:autoTitleDeleted val="0"/>
    <c:plotArea>
      <c:layout/>
      <c:barChart>
        <c:barDir val="col"/>
        <c:grouping val="stacked"/>
        <c:varyColors val="0"/>
        <c:ser>
          <c:idx val="0"/>
          <c:order val="0"/>
          <c:tx>
            <c:strRef>
              <c:f>Feuil1!$L$58</c:f>
              <c:strCache>
                <c:ptCount val="1"/>
                <c:pt idx="0">
                  <c:v>PRODUCTION</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Feuil1!$K$59:$K$63</c:f>
              <c:strCache>
                <c:ptCount val="5"/>
                <c:pt idx="0">
                  <c:v>T1</c:v>
                </c:pt>
                <c:pt idx="1">
                  <c:v>T2</c:v>
                </c:pt>
                <c:pt idx="2">
                  <c:v>T3</c:v>
                </c:pt>
                <c:pt idx="3">
                  <c:v>T4</c:v>
                </c:pt>
                <c:pt idx="4">
                  <c:v>T5</c:v>
                </c:pt>
              </c:strCache>
            </c:strRef>
          </c:cat>
          <c:val>
            <c:numRef>
              <c:f>Feuil1!$L$59:$L$63</c:f>
              <c:numCache>
                <c:formatCode>General</c:formatCode>
                <c:ptCount val="5"/>
                <c:pt idx="0">
                  <c:v>1</c:v>
                </c:pt>
                <c:pt idx="1">
                  <c:v>5</c:v>
                </c:pt>
                <c:pt idx="2">
                  <c:v>16</c:v>
                </c:pt>
                <c:pt idx="3">
                  <c:v>2</c:v>
                </c:pt>
                <c:pt idx="4">
                  <c:v>1</c:v>
                </c:pt>
              </c:numCache>
            </c:numRef>
          </c:val>
          <c:extLst>
            <c:ext xmlns:c16="http://schemas.microsoft.com/office/drawing/2014/chart" uri="{C3380CC4-5D6E-409C-BE32-E72D297353CC}">
              <c16:uniqueId val="{00000000-7D79-4934-AF6C-8BC0E9D7CE5F}"/>
            </c:ext>
          </c:extLst>
        </c:ser>
        <c:ser>
          <c:idx val="1"/>
          <c:order val="1"/>
          <c:tx>
            <c:strRef>
              <c:f>Feuil1!$M$58</c:f>
              <c:strCache>
                <c:ptCount val="1"/>
                <c:pt idx="0">
                  <c:v>DEMANDE</c:v>
                </c:pt>
              </c:strCache>
            </c:strRef>
          </c:tx>
          <c:spPr>
            <a:solidFill>
              <a:schemeClr val="accent2">
                <a:alpha val="70000"/>
              </a:schemeClr>
            </a:solidFill>
            <a:ln>
              <a:noFill/>
            </a:ln>
            <a:effectLst/>
          </c:spPr>
          <c:invertIfNegative val="0"/>
          <c:dLbls>
            <c:dLbl>
              <c:idx val="0"/>
              <c:layout>
                <c:manualLayout>
                  <c:x val="2.7777777777777523E-3"/>
                  <c:y val="-3.240740740740732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D79-4934-AF6C-8BC0E9D7CE5F}"/>
                </c:ext>
              </c:extLst>
            </c:dLbl>
            <c:dLbl>
              <c:idx val="4"/>
              <c:layout>
                <c:manualLayout>
                  <c:x val="0"/>
                  <c:y val="-4.166666666666666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D79-4934-AF6C-8BC0E9D7CE5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Feuil1!$K$59:$K$63</c:f>
              <c:strCache>
                <c:ptCount val="5"/>
                <c:pt idx="0">
                  <c:v>T1</c:v>
                </c:pt>
                <c:pt idx="1">
                  <c:v>T2</c:v>
                </c:pt>
                <c:pt idx="2">
                  <c:v>T3</c:v>
                </c:pt>
                <c:pt idx="3">
                  <c:v>T4</c:v>
                </c:pt>
                <c:pt idx="4">
                  <c:v>T5</c:v>
                </c:pt>
              </c:strCache>
            </c:strRef>
          </c:cat>
          <c:val>
            <c:numRef>
              <c:f>Feuil1!$M$59:$M$63</c:f>
              <c:numCache>
                <c:formatCode>General</c:formatCode>
                <c:ptCount val="5"/>
                <c:pt idx="0">
                  <c:v>1</c:v>
                </c:pt>
                <c:pt idx="1">
                  <c:v>18</c:v>
                </c:pt>
                <c:pt idx="2">
                  <c:v>21</c:v>
                </c:pt>
                <c:pt idx="3">
                  <c:v>14</c:v>
                </c:pt>
                <c:pt idx="4">
                  <c:v>2</c:v>
                </c:pt>
              </c:numCache>
            </c:numRef>
          </c:val>
          <c:extLst>
            <c:ext xmlns:c16="http://schemas.microsoft.com/office/drawing/2014/chart" uri="{C3380CC4-5D6E-409C-BE32-E72D297353CC}">
              <c16:uniqueId val="{00000003-7D79-4934-AF6C-8BC0E9D7CE5F}"/>
            </c:ext>
          </c:extLst>
        </c:ser>
        <c:ser>
          <c:idx val="2"/>
          <c:order val="2"/>
          <c:tx>
            <c:strRef>
              <c:f>Feuil1!$N$58</c:f>
              <c:strCache>
                <c:ptCount val="1"/>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Feuil1!$K$59:$K$63</c:f>
              <c:strCache>
                <c:ptCount val="5"/>
                <c:pt idx="0">
                  <c:v>T1</c:v>
                </c:pt>
                <c:pt idx="1">
                  <c:v>T2</c:v>
                </c:pt>
                <c:pt idx="2">
                  <c:v>T3</c:v>
                </c:pt>
                <c:pt idx="3">
                  <c:v>T4</c:v>
                </c:pt>
                <c:pt idx="4">
                  <c:v>T5</c:v>
                </c:pt>
              </c:strCache>
            </c:strRef>
          </c:cat>
          <c:val>
            <c:numRef>
              <c:f>Feuil1!$N$59:$N$63</c:f>
              <c:numCache>
                <c:formatCode>General</c:formatCode>
                <c:ptCount val="5"/>
              </c:numCache>
            </c:numRef>
          </c:val>
          <c:extLst>
            <c:ext xmlns:c16="http://schemas.microsoft.com/office/drawing/2014/chart" uri="{C3380CC4-5D6E-409C-BE32-E72D297353CC}">
              <c16:uniqueId val="{00000004-7D79-4934-AF6C-8BC0E9D7CE5F}"/>
            </c:ext>
          </c:extLst>
        </c:ser>
        <c:dLbls>
          <c:dLblPos val="ctr"/>
          <c:showLegendKey val="0"/>
          <c:showVal val="1"/>
          <c:showCatName val="0"/>
          <c:showSerName val="0"/>
          <c:showPercent val="0"/>
          <c:showBubbleSize val="0"/>
        </c:dLbls>
        <c:gapWidth val="50"/>
        <c:overlap val="100"/>
        <c:axId val="286648504"/>
        <c:axId val="286648832"/>
      </c:barChart>
      <c:catAx>
        <c:axId val="286648504"/>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648832"/>
        <c:crosses val="autoZero"/>
        <c:auto val="1"/>
        <c:lblAlgn val="ctr"/>
        <c:lblOffset val="100"/>
        <c:noMultiLvlLbl val="0"/>
      </c:catAx>
      <c:valAx>
        <c:axId val="286648832"/>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648504"/>
        <c:crosses val="autoZero"/>
        <c:crossBetween val="between"/>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blipFill>
      <a:blip xmlns:r="http://schemas.openxmlformats.org/officeDocument/2006/relationships" r:embed="rId4"/>
      <a:stretch>
        <a:fillRect/>
      </a:stretch>
    </a:blipFill>
    <a:ln w="9525" cap="flat" cmpd="sng" algn="ctr">
      <a:solidFill>
        <a:schemeClr val="tx1">
          <a:lumMod val="15000"/>
          <a:lumOff val="85000"/>
        </a:schemeClr>
      </a:solidFill>
      <a:round/>
    </a:ln>
    <a:effectLst/>
  </c:spPr>
  <c:txPr>
    <a:bodyPr/>
    <a:lstStyle/>
    <a:p>
      <a:pPr>
        <a:defRPr/>
      </a:pPr>
      <a:endParaRPr lang="fr-FR"/>
    </a:p>
  </c:txPr>
  <c:externalData r:id="rId5">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cap="none" spc="50" normalizeH="0" baseline="0">
                <a:solidFill>
                  <a:schemeClr val="tx1"/>
                </a:solidFill>
                <a:latin typeface="+mj-lt"/>
                <a:ea typeface="+mj-ea"/>
                <a:cs typeface="+mj-cs"/>
              </a:defRPr>
            </a:pPr>
            <a:r>
              <a:rPr lang="fr-FR" sz="2000" b="1">
                <a:solidFill>
                  <a:schemeClr val="tx1"/>
                </a:solidFill>
              </a:rPr>
              <a:t>PARC</a:t>
            </a:r>
            <a:r>
              <a:rPr lang="fr-FR" sz="2000" b="1" baseline="0">
                <a:solidFill>
                  <a:schemeClr val="tx1"/>
                </a:solidFill>
              </a:rPr>
              <a:t> LOCATIF SOCIAL sur l'arrondissement de BERGERAC </a:t>
            </a:r>
            <a:endParaRPr lang="fr-FR" sz="2000" b="1">
              <a:solidFill>
                <a:schemeClr val="tx1"/>
              </a:solidFill>
            </a:endParaRPr>
          </a:p>
        </c:rich>
      </c:tx>
      <c:layout/>
      <c:overlay val="0"/>
      <c:spPr>
        <a:noFill/>
        <a:ln>
          <a:noFill/>
        </a:ln>
        <a:effectLst/>
      </c:spPr>
      <c:txPr>
        <a:bodyPr rot="0" spcFirstLastPara="1" vertOverflow="ellipsis" vert="horz" wrap="square" anchor="ctr" anchorCtr="1"/>
        <a:lstStyle/>
        <a:p>
          <a:pPr>
            <a:defRPr sz="2000" b="1" i="0" u="none" strike="noStrike" kern="1200" cap="none" spc="50" normalizeH="0" baseline="0">
              <a:solidFill>
                <a:schemeClr val="tx1"/>
              </a:solidFill>
              <a:latin typeface="+mj-lt"/>
              <a:ea typeface="+mj-ea"/>
              <a:cs typeface="+mj-cs"/>
            </a:defRPr>
          </a:pPr>
          <a:endParaRPr lang="fr-FR"/>
        </a:p>
      </c:txPr>
    </c:title>
    <c:autoTitleDeleted val="0"/>
    <c:plotArea>
      <c:layout/>
      <c:barChart>
        <c:barDir val="col"/>
        <c:grouping val="clustered"/>
        <c:varyColors val="0"/>
        <c:ser>
          <c:idx val="0"/>
          <c:order val="0"/>
          <c:tx>
            <c:strRef>
              <c:f>Feuil1!$D$12</c:f>
              <c:strCache>
                <c:ptCount val="1"/>
                <c:pt idx="0">
                  <c:v>PERIGORD HABITAT</c:v>
                </c:pt>
              </c:strCache>
            </c:strRef>
          </c:tx>
          <c:spPr>
            <a:solidFill>
              <a:schemeClr val="accent1">
                <a:alpha val="70000"/>
              </a:schemeClr>
            </a:solidFill>
            <a:ln>
              <a:noFill/>
            </a:ln>
            <a:effectLst/>
          </c:spPr>
          <c:invertIfNegative val="0"/>
          <c:dLbls>
            <c:dLbl>
              <c:idx val="0"/>
              <c:layout>
                <c:manualLayout>
                  <c:x val="-6.5897858319604614E-3"/>
                  <c:y val="4.097449357291864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E8A-454D-891E-BFB7D534326C}"/>
                </c:ext>
              </c:extLst>
            </c:dLbl>
            <c:dLbl>
              <c:idx val="4"/>
              <c:layout>
                <c:manualLayout>
                  <c:x val="-2.1965952773203147E-3"/>
                  <c:y val="4.78121004105256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E8A-454D-891E-BFB7D534326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Feuil1!$E$11:$I$11</c:f>
              <c:strCache>
                <c:ptCount val="5"/>
                <c:pt idx="0">
                  <c:v>T1</c:v>
                </c:pt>
                <c:pt idx="1">
                  <c:v>T2</c:v>
                </c:pt>
                <c:pt idx="2">
                  <c:v>T3</c:v>
                </c:pt>
                <c:pt idx="3">
                  <c:v>T4</c:v>
                </c:pt>
                <c:pt idx="4">
                  <c:v>T5+</c:v>
                </c:pt>
              </c:strCache>
            </c:strRef>
          </c:cat>
          <c:val>
            <c:numRef>
              <c:f>Feuil1!$E$12:$I$12</c:f>
              <c:numCache>
                <c:formatCode>General</c:formatCode>
                <c:ptCount val="5"/>
                <c:pt idx="0">
                  <c:v>17</c:v>
                </c:pt>
                <c:pt idx="1">
                  <c:v>116</c:v>
                </c:pt>
                <c:pt idx="2">
                  <c:v>341</c:v>
                </c:pt>
                <c:pt idx="3">
                  <c:v>264</c:v>
                </c:pt>
                <c:pt idx="4">
                  <c:v>34</c:v>
                </c:pt>
              </c:numCache>
            </c:numRef>
          </c:val>
          <c:extLst>
            <c:ext xmlns:c16="http://schemas.microsoft.com/office/drawing/2014/chart" uri="{C3380CC4-5D6E-409C-BE32-E72D297353CC}">
              <c16:uniqueId val="{00000002-DE8A-454D-891E-BFB7D534326C}"/>
            </c:ext>
          </c:extLst>
        </c:ser>
        <c:ser>
          <c:idx val="1"/>
          <c:order val="1"/>
          <c:tx>
            <c:strRef>
              <c:f>Feuil1!$D$13</c:f>
              <c:strCache>
                <c:ptCount val="1"/>
                <c:pt idx="0">
                  <c:v>MESOLIA</c:v>
                </c:pt>
              </c:strCache>
            </c:strRef>
          </c:tx>
          <c:spPr>
            <a:solidFill>
              <a:schemeClr val="accent2">
                <a:alpha val="70000"/>
              </a:schemeClr>
            </a:solidFill>
            <a:ln>
              <a:noFill/>
            </a:ln>
            <a:effectLst/>
          </c:spPr>
          <c:invertIfNegative val="0"/>
          <c:dLbls>
            <c:dLbl>
              <c:idx val="1"/>
              <c:layout>
                <c:manualLayout>
                  <c:x val="-4.0270448209882017E-17"/>
                  <c:y val="3.2772057338985219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E8A-454D-891E-BFB7D534326C}"/>
                </c:ext>
              </c:extLst>
            </c:dLbl>
            <c:dLbl>
              <c:idx val="2"/>
              <c:layout>
                <c:manualLayout>
                  <c:x val="0"/>
                  <c:y val="3.755569015411534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E8A-454D-891E-BFB7D534326C}"/>
                </c:ext>
              </c:extLst>
            </c:dLbl>
            <c:dLbl>
              <c:idx val="3"/>
              <c:layout>
                <c:manualLayout>
                  <c:x val="-8.0540896419764035E-17"/>
                  <c:y val="2.641442896560994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E8A-454D-891E-BFB7D534326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Feuil1!$E$11:$I$11</c:f>
              <c:strCache>
                <c:ptCount val="5"/>
                <c:pt idx="0">
                  <c:v>T1</c:v>
                </c:pt>
                <c:pt idx="1">
                  <c:v>T2</c:v>
                </c:pt>
                <c:pt idx="2">
                  <c:v>T3</c:v>
                </c:pt>
                <c:pt idx="3">
                  <c:v>T4</c:v>
                </c:pt>
                <c:pt idx="4">
                  <c:v>T5+</c:v>
                </c:pt>
              </c:strCache>
            </c:strRef>
          </c:cat>
          <c:val>
            <c:numRef>
              <c:f>Feuil1!$E$13:$I$13</c:f>
              <c:numCache>
                <c:formatCode>General</c:formatCode>
                <c:ptCount val="5"/>
                <c:pt idx="0">
                  <c:v>67</c:v>
                </c:pt>
                <c:pt idx="1">
                  <c:v>309</c:v>
                </c:pt>
                <c:pt idx="2">
                  <c:v>794</c:v>
                </c:pt>
                <c:pt idx="3">
                  <c:v>621</c:v>
                </c:pt>
                <c:pt idx="4">
                  <c:v>115</c:v>
                </c:pt>
              </c:numCache>
            </c:numRef>
          </c:val>
          <c:extLst>
            <c:ext xmlns:c16="http://schemas.microsoft.com/office/drawing/2014/chart" uri="{C3380CC4-5D6E-409C-BE32-E72D297353CC}">
              <c16:uniqueId val="{00000006-DE8A-454D-891E-BFB7D534326C}"/>
            </c:ext>
          </c:extLst>
        </c:ser>
        <c:ser>
          <c:idx val="2"/>
          <c:order val="2"/>
          <c:tx>
            <c:strRef>
              <c:f>Feuil1!$D$14</c:f>
              <c:strCache>
                <c:ptCount val="1"/>
                <c:pt idx="0">
                  <c:v>CLAIRSIENNE </c:v>
                </c:pt>
              </c:strCache>
            </c:strRef>
          </c:tx>
          <c:spPr>
            <a:solidFill>
              <a:schemeClr val="accent3">
                <a:alpha val="70000"/>
              </a:schemeClr>
            </a:solidFill>
            <a:ln>
              <a:noFill/>
            </a:ln>
            <a:effectLst/>
          </c:spPr>
          <c:invertIfNegative val="0"/>
          <c:dLbls>
            <c:dLbl>
              <c:idx val="1"/>
              <c:layout>
                <c:manualLayout>
                  <c:x val="2.1965952773201135E-3"/>
                  <c:y val="2.458819570630581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E8A-454D-891E-BFB7D534326C}"/>
                </c:ext>
              </c:extLst>
            </c:dLbl>
            <c:dLbl>
              <c:idx val="2"/>
              <c:layout>
                <c:manualLayout>
                  <c:x val="-4.3931905546403882E-3"/>
                  <c:y val="4.205047445992315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E8A-454D-891E-BFB7D534326C}"/>
                </c:ext>
              </c:extLst>
            </c:dLbl>
            <c:dLbl>
              <c:idx val="3"/>
              <c:layout>
                <c:manualLayout>
                  <c:x val="-6.5897858319603807E-3"/>
                  <c:y val="3.739363348812155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E8A-454D-891E-BFB7D534326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Feuil1!$E$11:$I$11</c:f>
              <c:strCache>
                <c:ptCount val="5"/>
                <c:pt idx="0">
                  <c:v>T1</c:v>
                </c:pt>
                <c:pt idx="1">
                  <c:v>T2</c:v>
                </c:pt>
                <c:pt idx="2">
                  <c:v>T3</c:v>
                </c:pt>
                <c:pt idx="3">
                  <c:v>T4</c:v>
                </c:pt>
                <c:pt idx="4">
                  <c:v>T5+</c:v>
                </c:pt>
              </c:strCache>
            </c:strRef>
          </c:cat>
          <c:val>
            <c:numRef>
              <c:f>Feuil1!$E$14:$I$14</c:f>
              <c:numCache>
                <c:formatCode>General</c:formatCode>
                <c:ptCount val="5"/>
                <c:pt idx="0">
                  <c:v>0</c:v>
                </c:pt>
                <c:pt idx="1">
                  <c:v>4</c:v>
                </c:pt>
                <c:pt idx="2">
                  <c:v>32</c:v>
                </c:pt>
                <c:pt idx="3">
                  <c:v>18</c:v>
                </c:pt>
                <c:pt idx="4">
                  <c:v>0</c:v>
                </c:pt>
              </c:numCache>
            </c:numRef>
          </c:val>
          <c:extLst>
            <c:ext xmlns:c16="http://schemas.microsoft.com/office/drawing/2014/chart" uri="{C3380CC4-5D6E-409C-BE32-E72D297353CC}">
              <c16:uniqueId val="{0000000A-DE8A-454D-891E-BFB7D534326C}"/>
            </c:ext>
          </c:extLst>
        </c:ser>
        <c:ser>
          <c:idx val="3"/>
          <c:order val="3"/>
          <c:tx>
            <c:strRef>
              <c:f>Feuil1!$D$15</c:f>
              <c:strCache>
                <c:ptCount val="1"/>
                <c:pt idx="0">
                  <c:v>SAIEM BERGERAC</c:v>
                </c:pt>
              </c:strCache>
            </c:strRef>
          </c:tx>
          <c:spPr>
            <a:solidFill>
              <a:schemeClr val="accent4">
                <a:alpha val="70000"/>
              </a:schemeClr>
            </a:solidFill>
            <a:ln>
              <a:noFill/>
            </a:ln>
            <a:effectLst/>
          </c:spPr>
          <c:invertIfNegative val="0"/>
          <c:dLbls>
            <c:dLbl>
              <c:idx val="1"/>
              <c:layout>
                <c:manualLayout>
                  <c:x val="6.5897858319604614E-3"/>
                  <c:y val="1.156928460865468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E8A-454D-891E-BFB7D534326C}"/>
                </c:ext>
              </c:extLst>
            </c:dLbl>
            <c:dLbl>
              <c:idx val="2"/>
              <c:layout>
                <c:manualLayout>
                  <c:x val="-8.0540896419764035E-17"/>
                  <c:y val="2.073625412208089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E8A-454D-891E-BFB7D534326C}"/>
                </c:ext>
              </c:extLst>
            </c:dLbl>
            <c:dLbl>
              <c:idx val="3"/>
              <c:layout>
                <c:manualLayout>
                  <c:x val="0"/>
                  <c:y val="1.135285012450354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DE8A-454D-891E-BFB7D534326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Feuil1!$E$11:$I$11</c:f>
              <c:strCache>
                <c:ptCount val="5"/>
                <c:pt idx="0">
                  <c:v>T1</c:v>
                </c:pt>
                <c:pt idx="1">
                  <c:v>T2</c:v>
                </c:pt>
                <c:pt idx="2">
                  <c:v>T3</c:v>
                </c:pt>
                <c:pt idx="3">
                  <c:v>T4</c:v>
                </c:pt>
                <c:pt idx="4">
                  <c:v>T5+</c:v>
                </c:pt>
              </c:strCache>
            </c:strRef>
          </c:cat>
          <c:val>
            <c:numRef>
              <c:f>Feuil1!$E$15:$I$15</c:f>
              <c:numCache>
                <c:formatCode>General</c:formatCode>
                <c:ptCount val="5"/>
                <c:pt idx="0">
                  <c:v>25</c:v>
                </c:pt>
                <c:pt idx="1">
                  <c:v>96</c:v>
                </c:pt>
                <c:pt idx="2">
                  <c:v>189</c:v>
                </c:pt>
                <c:pt idx="3">
                  <c:v>141</c:v>
                </c:pt>
                <c:pt idx="4">
                  <c:v>31</c:v>
                </c:pt>
              </c:numCache>
            </c:numRef>
          </c:val>
          <c:extLst>
            <c:ext xmlns:c16="http://schemas.microsoft.com/office/drawing/2014/chart" uri="{C3380CC4-5D6E-409C-BE32-E72D297353CC}">
              <c16:uniqueId val="{0000000E-DE8A-454D-891E-BFB7D534326C}"/>
            </c:ext>
          </c:extLst>
        </c:ser>
        <c:ser>
          <c:idx val="4"/>
          <c:order val="4"/>
          <c:tx>
            <c:strRef>
              <c:f>Feuil1!$D$16</c:f>
              <c:strCache>
                <c:ptCount val="1"/>
                <c:pt idx="0">
                  <c:v>CDC HABITAT</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Feuil1!$E$11:$I$11</c:f>
              <c:strCache>
                <c:ptCount val="5"/>
                <c:pt idx="0">
                  <c:v>T1</c:v>
                </c:pt>
                <c:pt idx="1">
                  <c:v>T2</c:v>
                </c:pt>
                <c:pt idx="2">
                  <c:v>T3</c:v>
                </c:pt>
                <c:pt idx="3">
                  <c:v>T4</c:v>
                </c:pt>
                <c:pt idx="4">
                  <c:v>T5+</c:v>
                </c:pt>
              </c:strCache>
            </c:strRef>
          </c:cat>
          <c:val>
            <c:numRef>
              <c:f>Feuil1!$E$16:$I$16</c:f>
              <c:numCache>
                <c:formatCode>General</c:formatCode>
                <c:ptCount val="5"/>
                <c:pt idx="0">
                  <c:v>0</c:v>
                </c:pt>
                <c:pt idx="1">
                  <c:v>0</c:v>
                </c:pt>
                <c:pt idx="2">
                  <c:v>4</c:v>
                </c:pt>
                <c:pt idx="3">
                  <c:v>30</c:v>
                </c:pt>
                <c:pt idx="4">
                  <c:v>20</c:v>
                </c:pt>
              </c:numCache>
            </c:numRef>
          </c:val>
          <c:extLst>
            <c:ext xmlns:c16="http://schemas.microsoft.com/office/drawing/2014/chart" uri="{C3380CC4-5D6E-409C-BE32-E72D297353CC}">
              <c16:uniqueId val="{0000000F-DE8A-454D-891E-BFB7D534326C}"/>
            </c:ext>
          </c:extLst>
        </c:ser>
        <c:dLbls>
          <c:dLblPos val="inEnd"/>
          <c:showLegendKey val="0"/>
          <c:showVal val="1"/>
          <c:showCatName val="0"/>
          <c:showSerName val="0"/>
          <c:showPercent val="0"/>
          <c:showBubbleSize val="0"/>
        </c:dLbls>
        <c:gapWidth val="80"/>
        <c:overlap val="25"/>
        <c:axId val="612105472"/>
        <c:axId val="612107768"/>
      </c:barChart>
      <c:catAx>
        <c:axId val="61210547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fr-FR"/>
          </a:p>
        </c:txPr>
        <c:crossAx val="612107768"/>
        <c:crosses val="autoZero"/>
        <c:auto val="1"/>
        <c:lblAlgn val="ctr"/>
        <c:lblOffset val="100"/>
        <c:noMultiLvlLbl val="0"/>
      </c:catAx>
      <c:valAx>
        <c:axId val="612107768"/>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fr-FR"/>
          </a:p>
        </c:txPr>
        <c:crossAx val="612105472"/>
        <c:crosses val="autoZero"/>
        <c:crossBetween val="between"/>
        <c:majorUnit val="200"/>
      </c:valAx>
      <c:spPr>
        <a:noFill/>
        <a:ln>
          <a:noFill/>
        </a:ln>
        <a:effectLst/>
      </c:spPr>
    </c:plotArea>
    <c:legend>
      <c:legendPos val="b"/>
      <c:layout>
        <c:manualLayout>
          <c:xMode val="edge"/>
          <c:yMode val="edge"/>
          <c:x val="6.0320754798566162E-2"/>
          <c:y val="0.91367440608385486"/>
          <c:w val="0.84073542701725712"/>
          <c:h val="5.76927114879870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en-US" sz="1400" dirty="0"/>
              <a:t>CC BASTIDES DORDOGNE PERIGORD</a:t>
            </a:r>
          </a:p>
          <a:p>
            <a:pPr>
              <a:defRPr sz="1400"/>
            </a:pPr>
            <a:r>
              <a:rPr lang="en-US" sz="1400" dirty="0"/>
              <a:t> </a:t>
            </a:r>
            <a:r>
              <a:rPr lang="en-US" sz="1200" dirty="0"/>
              <a:t>(12 </a:t>
            </a:r>
            <a:r>
              <a:rPr lang="en-US" sz="1200" dirty="0" err="1"/>
              <a:t>logements</a:t>
            </a:r>
            <a:r>
              <a:rPr lang="en-US" sz="1200" dirty="0"/>
              <a:t> pour 530 991 € de subventions) </a:t>
            </a:r>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pieChart>
        <c:varyColors val="1"/>
        <c:ser>
          <c:idx val="0"/>
          <c:order val="0"/>
          <c:tx>
            <c:strRef>
              <c:f>Feuil1!$CD$67</c:f>
              <c:strCache>
                <c:ptCount val="1"/>
                <c:pt idx="0">
                  <c:v>CC BASTIDES DORDOGNE PERIGORD </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42A-4B4E-A8E7-7C918DA9002B}"/>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42A-4B4E-A8E7-7C918DA9002B}"/>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42A-4B4E-A8E7-7C918DA9002B}"/>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Feuil1!$CF$65:$CI$65</c:f>
              <c:strCache>
                <c:ptCount val="3"/>
                <c:pt idx="0">
                  <c:v>DETR/DSIL</c:v>
                </c:pt>
                <c:pt idx="1">
                  <c:v>DEPARTEMENT (contractualisation)</c:v>
                </c:pt>
                <c:pt idx="2">
                  <c:v>REGION</c:v>
                </c:pt>
              </c:strCache>
            </c:strRef>
          </c:cat>
          <c:val>
            <c:numRef>
              <c:f>Feuil1!$CF$67:$CI$67</c:f>
              <c:numCache>
                <c:formatCode>_-* #\ ##0\ "€"_-;\-* #\ ##0\ "€"_-;_-* "-"??\ "€"_-;_-@_-</c:formatCode>
                <c:ptCount val="3"/>
                <c:pt idx="0">
                  <c:v>345265.47</c:v>
                </c:pt>
                <c:pt idx="1">
                  <c:v>155725.06</c:v>
                </c:pt>
                <c:pt idx="2">
                  <c:v>30000</c:v>
                </c:pt>
              </c:numCache>
            </c:numRef>
          </c:val>
          <c:extLst>
            <c:ext xmlns:c16="http://schemas.microsoft.com/office/drawing/2014/chart" uri="{C3380CC4-5D6E-409C-BE32-E72D297353CC}">
              <c16:uniqueId val="{00000006-042A-4B4E-A8E7-7C918DA9002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blipFill>
      <a:blip xmlns:r="http://schemas.openxmlformats.org/officeDocument/2006/relationships" r:embed="rId4"/>
      <a:stretch>
        <a:fillRect/>
      </a:stretch>
    </a:blipFill>
    <a:ln w="9525" cap="flat" cmpd="sng" algn="ctr">
      <a:solidFill>
        <a:schemeClr val="dk1">
          <a:lumMod val="25000"/>
          <a:lumOff val="75000"/>
        </a:schemeClr>
      </a:solidFill>
      <a:round/>
    </a:ln>
    <a:effectLst/>
  </c:spPr>
  <c:txPr>
    <a:bodyPr/>
    <a:lstStyle/>
    <a:p>
      <a:pPr>
        <a:defRPr/>
      </a:pPr>
      <a:endParaRPr lang="fr-FR"/>
    </a:p>
  </c:txPr>
  <c:externalData r:id="rId5">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en-US" sz="1400" dirty="0"/>
              <a:t>CC PORTES SUD PERIGORD</a:t>
            </a:r>
          </a:p>
          <a:p>
            <a:pPr>
              <a:defRPr sz="1400"/>
            </a:pPr>
            <a:r>
              <a:rPr lang="en-US" sz="1400" dirty="0"/>
              <a:t> </a:t>
            </a:r>
            <a:r>
              <a:rPr lang="en-US" sz="1200" dirty="0"/>
              <a:t>(6 </a:t>
            </a:r>
            <a:r>
              <a:rPr lang="en-US" sz="1200" dirty="0" err="1"/>
              <a:t>logements</a:t>
            </a:r>
            <a:r>
              <a:rPr lang="en-US" sz="1200" dirty="0"/>
              <a:t> pour 273 127 € de subventions) </a:t>
            </a:r>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pieChart>
        <c:varyColors val="1"/>
        <c:ser>
          <c:idx val="0"/>
          <c:order val="0"/>
          <c:tx>
            <c:strRef>
              <c:f>Feuil1!$CD$68</c:f>
              <c:strCache>
                <c:ptCount val="1"/>
                <c:pt idx="0">
                  <c:v>CC PORTES SUD PERIGORD </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7FB-4DA7-B749-2B51DD71248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7FB-4DA7-B749-2B51DD71248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7FB-4DA7-B749-2B51DD712482}"/>
              </c:ext>
            </c:extLst>
          </c:dPt>
          <c:dLbls>
            <c:dLbl>
              <c:idx val="2"/>
              <c:layout>
                <c:manualLayout>
                  <c:x val="5.5459914563589181E-2"/>
                  <c:y val="0.1472784792511295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97FB-4DA7-B749-2B51DD712482}"/>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Feuil1!$CF$65:$CI$65</c:f>
              <c:strCache>
                <c:ptCount val="3"/>
                <c:pt idx="0">
                  <c:v>DETR/DSIL</c:v>
                </c:pt>
                <c:pt idx="1">
                  <c:v>DEPARTEMENT (contractualisation)</c:v>
                </c:pt>
                <c:pt idx="2">
                  <c:v>REGION</c:v>
                </c:pt>
              </c:strCache>
            </c:strRef>
          </c:cat>
          <c:val>
            <c:numRef>
              <c:f>Feuil1!$CF$68:$CI$68</c:f>
              <c:numCache>
                <c:formatCode>_-* #\ ##0\ "€"_-;\-* #\ ##0\ "€"_-;_-* "-"??\ "€"_-;_-@_-</c:formatCode>
                <c:ptCount val="3"/>
                <c:pt idx="0">
                  <c:v>140725.69</c:v>
                </c:pt>
                <c:pt idx="1">
                  <c:v>102401</c:v>
                </c:pt>
                <c:pt idx="2">
                  <c:v>30000</c:v>
                </c:pt>
              </c:numCache>
            </c:numRef>
          </c:val>
          <c:extLst>
            <c:ext xmlns:c16="http://schemas.microsoft.com/office/drawing/2014/chart" uri="{C3380CC4-5D6E-409C-BE32-E72D297353CC}">
              <c16:uniqueId val="{00000006-97FB-4DA7-B749-2B51DD71248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blipFill>
      <a:blip xmlns:r="http://schemas.openxmlformats.org/officeDocument/2006/relationships" r:embed="rId4"/>
      <a:stretch>
        <a:fillRect/>
      </a:stretch>
    </a:blipFill>
    <a:ln w="9525" cap="flat" cmpd="sng" algn="ctr">
      <a:solidFill>
        <a:schemeClr val="dk1">
          <a:lumMod val="25000"/>
          <a:lumOff val="75000"/>
        </a:schemeClr>
      </a:solidFill>
      <a:round/>
    </a:ln>
    <a:effectLst/>
  </c:spPr>
  <c:txPr>
    <a:bodyPr/>
    <a:lstStyle/>
    <a:p>
      <a:pPr>
        <a:defRPr/>
      </a:pPr>
      <a:endParaRPr lang="fr-FR"/>
    </a:p>
  </c:txPr>
  <c:externalData r:id="rId5">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fr-FR" sz="1400" dirty="0"/>
              <a:t>CC MONTAIGNE MONTRAVEL ET GURSON</a:t>
            </a:r>
          </a:p>
          <a:p>
            <a:pPr>
              <a:defRPr sz="1400"/>
            </a:pPr>
            <a:r>
              <a:rPr lang="fr-FR" sz="1400" dirty="0"/>
              <a:t> </a:t>
            </a:r>
            <a:r>
              <a:rPr lang="fr-FR" sz="1200" dirty="0"/>
              <a:t>(25</a:t>
            </a:r>
            <a:r>
              <a:rPr lang="fr-FR" sz="1200" baseline="0" dirty="0"/>
              <a:t> logements pour 1 283 045 € de subventions)</a:t>
            </a:r>
            <a:endParaRPr lang="fr-FR" sz="1200" dirty="0"/>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pieChart>
        <c:varyColors val="1"/>
        <c:ser>
          <c:idx val="0"/>
          <c:order val="0"/>
          <c:tx>
            <c:strRef>
              <c:f>Feuil1!$CD$69</c:f>
              <c:strCache>
                <c:ptCount val="1"/>
                <c:pt idx="0">
                  <c:v>CC MONTAIGNE MONTRAVEL ET GURSON</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0AA-4823-8A47-0635E37C811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0AA-4823-8A47-0635E37C811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0AA-4823-8A47-0635E37C811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0AA-4823-8A47-0635E37C8114}"/>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Feuil1!$CF$65:$CI$65</c:f>
              <c:strCache>
                <c:ptCount val="4"/>
                <c:pt idx="0">
                  <c:v>DETR/DSIL</c:v>
                </c:pt>
                <c:pt idx="1">
                  <c:v>DEPARTEMENT (contractualisation)</c:v>
                </c:pt>
                <c:pt idx="2">
                  <c:v>EPCI/COMMUNES</c:v>
                </c:pt>
                <c:pt idx="3">
                  <c:v>REGION</c:v>
                </c:pt>
              </c:strCache>
            </c:strRef>
          </c:cat>
          <c:val>
            <c:numRef>
              <c:f>Feuil1!$CF$69:$CI$69</c:f>
              <c:numCache>
                <c:formatCode>_-* #\ ##0\ "€"_-;\-* #\ ##0\ "€"_-;_-* "-"??\ "€"_-;_-@_-</c:formatCode>
                <c:ptCount val="4"/>
                <c:pt idx="0">
                  <c:v>446435</c:v>
                </c:pt>
                <c:pt idx="1">
                  <c:v>335422</c:v>
                </c:pt>
                <c:pt idx="2">
                  <c:v>255188</c:v>
                </c:pt>
                <c:pt idx="3">
                  <c:v>246000</c:v>
                </c:pt>
              </c:numCache>
            </c:numRef>
          </c:val>
          <c:extLst>
            <c:ext xmlns:c16="http://schemas.microsoft.com/office/drawing/2014/chart" uri="{C3380CC4-5D6E-409C-BE32-E72D297353CC}">
              <c16:uniqueId val="{00000008-40AA-4823-8A47-0635E37C811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blipFill>
      <a:blip xmlns:r="http://schemas.openxmlformats.org/officeDocument/2006/relationships" r:embed="rId4"/>
      <a:stretch>
        <a:fillRect/>
      </a:stretch>
    </a:blipFill>
    <a:ln w="9525" cap="flat" cmpd="sng" algn="ctr">
      <a:solidFill>
        <a:schemeClr val="dk1">
          <a:lumMod val="25000"/>
          <a:lumOff val="75000"/>
        </a:schemeClr>
      </a:solidFill>
      <a:round/>
    </a:ln>
    <a:effectLst/>
  </c:spPr>
  <c:txPr>
    <a:bodyPr/>
    <a:lstStyle/>
    <a:p>
      <a:pPr>
        <a:defRPr/>
      </a:pPr>
      <a:endParaRPr lang="fr-FR"/>
    </a:p>
  </c:txPr>
  <c:externalData r:id="rId5">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697791585722889E-2"/>
          <c:y val="4.3229112594818972E-2"/>
          <c:w val="0.96725132160960337"/>
          <c:h val="0.77484163508161619"/>
        </c:manualLayout>
      </c:layout>
      <c:barChart>
        <c:barDir val="col"/>
        <c:grouping val="clustered"/>
        <c:varyColors val="0"/>
        <c:ser>
          <c:idx val="0"/>
          <c:order val="0"/>
          <c:tx>
            <c:strRef>
              <c:f>Feuil1!$CE$65</c:f>
              <c:strCache>
                <c:ptCount val="1"/>
                <c:pt idx="0">
                  <c:v>MONTANT TRAVAUX HT</c:v>
                </c:pt>
              </c:strCache>
            </c:strRef>
          </c:tx>
          <c:spPr>
            <a:solidFill>
              <a:srgbClr val="1F497D"/>
            </a:solidFill>
            <a:ln>
              <a:noFill/>
            </a:ln>
            <a:effectLst/>
          </c:spPr>
          <c:invertIfNegative val="0"/>
          <c:dLbls>
            <c:numFmt formatCode="#,##0\ &quot;€&quot;"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Feuil1!$CD$66:$CD$69</c:f>
              <c:strCache>
                <c:ptCount val="4"/>
                <c:pt idx="0">
                  <c:v>CA BERGERACOISE</c:v>
                </c:pt>
                <c:pt idx="1">
                  <c:v>CC BASTIDES DORDOGNE PERIGORD </c:v>
                </c:pt>
                <c:pt idx="2">
                  <c:v>CC PORTES SUD PERIGORD </c:v>
                </c:pt>
                <c:pt idx="3">
                  <c:v>CC MONTAIGNE MONTRAVEL ET GURSON</c:v>
                </c:pt>
              </c:strCache>
            </c:strRef>
          </c:cat>
          <c:val>
            <c:numRef>
              <c:f>Feuil1!$CE$66:$CE$69</c:f>
              <c:numCache>
                <c:formatCode>_-* #\ ##0\ "€"_-;\-* #\ ##0\ "€"_-;_-* "-"??\ "€"_-;_-@_-</c:formatCode>
                <c:ptCount val="4"/>
                <c:pt idx="0">
                  <c:v>147460.78</c:v>
                </c:pt>
                <c:pt idx="1">
                  <c:v>1169126.9300000002</c:v>
                </c:pt>
                <c:pt idx="2">
                  <c:v>523049.42000000004</c:v>
                </c:pt>
                <c:pt idx="3">
                  <c:v>2577425.5</c:v>
                </c:pt>
              </c:numCache>
            </c:numRef>
          </c:val>
          <c:extLst>
            <c:ext xmlns:c16="http://schemas.microsoft.com/office/drawing/2014/chart" uri="{C3380CC4-5D6E-409C-BE32-E72D297353CC}">
              <c16:uniqueId val="{00000000-FC7C-4E8A-983B-945BF3B10957}"/>
            </c:ext>
          </c:extLst>
        </c:ser>
        <c:ser>
          <c:idx val="5"/>
          <c:order val="5"/>
          <c:tx>
            <c:strRef>
              <c:f>Feuil1!$CJ$65</c:f>
              <c:strCache>
                <c:ptCount val="1"/>
                <c:pt idx="0">
                  <c:v>SUBVENTION</c:v>
                </c:pt>
              </c:strCache>
            </c:strRef>
          </c:tx>
          <c:spPr>
            <a:solidFill>
              <a:srgbClr val="C00000"/>
            </a:solidFill>
            <a:ln>
              <a:noFill/>
            </a:ln>
            <a:effectLst/>
          </c:spPr>
          <c:invertIfNegative val="0"/>
          <c:dLbls>
            <c:numFmt formatCode="#,##0\ &quot;€&quot;"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C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Feuil1!$CD$66:$CD$69</c:f>
              <c:strCache>
                <c:ptCount val="4"/>
                <c:pt idx="0">
                  <c:v>CA BERGERACOISE</c:v>
                </c:pt>
                <c:pt idx="1">
                  <c:v>CC BASTIDES DORDOGNE PERIGORD </c:v>
                </c:pt>
                <c:pt idx="2">
                  <c:v>CC PORTES SUD PERIGORD </c:v>
                </c:pt>
                <c:pt idx="3">
                  <c:v>CC MONTAIGNE MONTRAVEL ET GURSON</c:v>
                </c:pt>
              </c:strCache>
            </c:strRef>
          </c:cat>
          <c:val>
            <c:numRef>
              <c:f>Feuil1!$CJ$66:$CJ$69</c:f>
              <c:numCache>
                <c:formatCode>_-* #\ ##0\ "€"_-;\-* #\ ##0\ "€"_-;_-* "-"??\ "€"_-;_-@_-</c:formatCode>
                <c:ptCount val="4"/>
                <c:pt idx="0">
                  <c:v>72035.83</c:v>
                </c:pt>
                <c:pt idx="1">
                  <c:v>530990.53</c:v>
                </c:pt>
                <c:pt idx="2">
                  <c:v>273126.69</c:v>
                </c:pt>
                <c:pt idx="3">
                  <c:v>1283045</c:v>
                </c:pt>
              </c:numCache>
            </c:numRef>
          </c:val>
          <c:extLst>
            <c:ext xmlns:c16="http://schemas.microsoft.com/office/drawing/2014/chart" uri="{C3380CC4-5D6E-409C-BE32-E72D297353CC}">
              <c16:uniqueId val="{00000001-FC7C-4E8A-983B-945BF3B10957}"/>
            </c:ext>
          </c:extLst>
        </c:ser>
        <c:dLbls>
          <c:dLblPos val="outEnd"/>
          <c:showLegendKey val="0"/>
          <c:showVal val="1"/>
          <c:showCatName val="0"/>
          <c:showSerName val="0"/>
          <c:showPercent val="0"/>
          <c:showBubbleSize val="0"/>
        </c:dLbls>
        <c:gapWidth val="219"/>
        <c:overlap val="-27"/>
        <c:axId val="405462800"/>
        <c:axId val="405462472"/>
        <c:extLst>
          <c:ext xmlns:c15="http://schemas.microsoft.com/office/drawing/2012/chart" uri="{02D57815-91ED-43cb-92C2-25804820EDAC}">
            <c15:filteredBarSeries>
              <c15:ser>
                <c:idx val="1"/>
                <c:order val="1"/>
                <c:tx>
                  <c:strRef>
                    <c:extLst>
                      <c:ext uri="{02D57815-91ED-43cb-92C2-25804820EDAC}">
                        <c15:formulaRef>
                          <c15:sqref>Feuil1!$CF$65</c15:sqref>
                        </c15:formulaRef>
                      </c:ext>
                    </c:extLst>
                    <c:strCache>
                      <c:ptCount val="1"/>
                      <c:pt idx="0">
                        <c:v>DETR/DSIL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Feuil1!$CD$66:$CD$69</c15:sqref>
                        </c15:formulaRef>
                      </c:ext>
                    </c:extLst>
                    <c:strCache>
                      <c:ptCount val="4"/>
                      <c:pt idx="0">
                        <c:v>CA BERGERACOISE</c:v>
                      </c:pt>
                      <c:pt idx="1">
                        <c:v>CC BASTIDES DORDOGNE PERIGORD </c:v>
                      </c:pt>
                      <c:pt idx="2">
                        <c:v>CC PORTES SUD PERIGORD </c:v>
                      </c:pt>
                      <c:pt idx="3">
                        <c:v>CC MONTAIGNE MONTRAVEL ET GURSON</c:v>
                      </c:pt>
                    </c:strCache>
                  </c:strRef>
                </c:cat>
                <c:val>
                  <c:numRef>
                    <c:extLst>
                      <c:ext uri="{02D57815-91ED-43cb-92C2-25804820EDAC}">
                        <c15:formulaRef>
                          <c15:sqref>Feuil1!$CF$66:$CF$69</c15:sqref>
                        </c15:formulaRef>
                      </c:ext>
                    </c:extLst>
                    <c:numCache>
                      <c:formatCode>_-* #\ ##0\ "€"_-;\-* #\ ##0\ "€"_-;_-* "-"??\ "€"_-;_-@_-</c:formatCode>
                      <c:ptCount val="4"/>
                      <c:pt idx="0">
                        <c:v>32942.83</c:v>
                      </c:pt>
                      <c:pt idx="1">
                        <c:v>345265.47</c:v>
                      </c:pt>
                      <c:pt idx="2">
                        <c:v>140725.69</c:v>
                      </c:pt>
                      <c:pt idx="3">
                        <c:v>446435</c:v>
                      </c:pt>
                    </c:numCache>
                  </c:numRef>
                </c:val>
                <c:extLst>
                  <c:ext xmlns:c16="http://schemas.microsoft.com/office/drawing/2014/chart" uri="{C3380CC4-5D6E-409C-BE32-E72D297353CC}">
                    <c16:uniqueId val="{00000002-FC7C-4E8A-983B-945BF3B10957}"/>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Feuil1!$CG$65</c15:sqref>
                        </c15:formulaRef>
                      </c:ext>
                    </c:extLst>
                    <c:strCache>
                      <c:ptCount val="1"/>
                      <c:pt idx="0">
                        <c:v>DEPARTEMENT (contractualisation)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Feuil1!$CD$66:$CD$69</c15:sqref>
                        </c15:formulaRef>
                      </c:ext>
                    </c:extLst>
                    <c:strCache>
                      <c:ptCount val="4"/>
                      <c:pt idx="0">
                        <c:v>CA BERGERACOISE</c:v>
                      </c:pt>
                      <c:pt idx="1">
                        <c:v>CC BASTIDES DORDOGNE PERIGORD </c:v>
                      </c:pt>
                      <c:pt idx="2">
                        <c:v>CC PORTES SUD PERIGORD </c:v>
                      </c:pt>
                      <c:pt idx="3">
                        <c:v>CC MONTAIGNE MONTRAVEL ET GURSON</c:v>
                      </c:pt>
                    </c:strCache>
                  </c:strRef>
                </c:cat>
                <c:val>
                  <c:numRef>
                    <c:extLst xmlns:c15="http://schemas.microsoft.com/office/drawing/2012/chart">
                      <c:ext xmlns:c15="http://schemas.microsoft.com/office/drawing/2012/chart" uri="{02D57815-91ED-43cb-92C2-25804820EDAC}">
                        <c15:formulaRef>
                          <c15:sqref>Feuil1!$CG$66:$CG$69</c15:sqref>
                        </c15:formulaRef>
                      </c:ext>
                    </c:extLst>
                    <c:numCache>
                      <c:formatCode>_-* #\ ##0\ "€"_-;\-* #\ ##0\ "€"_-;_-* "-"??\ "€"_-;_-@_-</c:formatCode>
                      <c:ptCount val="4"/>
                      <c:pt idx="0">
                        <c:v>19093</c:v>
                      </c:pt>
                      <c:pt idx="1">
                        <c:v>155725.06</c:v>
                      </c:pt>
                      <c:pt idx="2">
                        <c:v>102401</c:v>
                      </c:pt>
                      <c:pt idx="3">
                        <c:v>335422</c:v>
                      </c:pt>
                    </c:numCache>
                  </c:numRef>
                </c:val>
                <c:extLst xmlns:c15="http://schemas.microsoft.com/office/drawing/2012/chart">
                  <c:ext xmlns:c16="http://schemas.microsoft.com/office/drawing/2014/chart" uri="{C3380CC4-5D6E-409C-BE32-E72D297353CC}">
                    <c16:uniqueId val="{00000003-FC7C-4E8A-983B-945BF3B10957}"/>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Feuil1!$CH$65</c15:sqref>
                        </c15:formulaRef>
                      </c:ext>
                    </c:extLst>
                    <c:strCache>
                      <c:ptCount val="1"/>
                      <c:pt idx="0">
                        <c:v>EPCI/COMMUNES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Feuil1!$CD$66:$CD$69</c15:sqref>
                        </c15:formulaRef>
                      </c:ext>
                    </c:extLst>
                    <c:strCache>
                      <c:ptCount val="4"/>
                      <c:pt idx="0">
                        <c:v>CA BERGERACOISE</c:v>
                      </c:pt>
                      <c:pt idx="1">
                        <c:v>CC BASTIDES DORDOGNE PERIGORD </c:v>
                      </c:pt>
                      <c:pt idx="2">
                        <c:v>CC PORTES SUD PERIGORD </c:v>
                      </c:pt>
                      <c:pt idx="3">
                        <c:v>CC MONTAIGNE MONTRAVEL ET GURSON</c:v>
                      </c:pt>
                    </c:strCache>
                  </c:strRef>
                </c:cat>
                <c:val>
                  <c:numRef>
                    <c:extLst xmlns:c15="http://schemas.microsoft.com/office/drawing/2012/chart">
                      <c:ext xmlns:c15="http://schemas.microsoft.com/office/drawing/2012/chart" uri="{02D57815-91ED-43cb-92C2-25804820EDAC}">
                        <c15:formulaRef>
                          <c15:sqref>Feuil1!$CH$66:$CH$69</c15:sqref>
                        </c15:formulaRef>
                      </c:ext>
                    </c:extLst>
                    <c:numCache>
                      <c:formatCode>_-* #\ ##0\ "€"_-;\-* #\ ##0\ "€"_-;_-* "-"??\ "€"_-;_-@_-</c:formatCode>
                      <c:ptCount val="4"/>
                      <c:pt idx="0">
                        <c:v>20000</c:v>
                      </c:pt>
                      <c:pt idx="1">
                        <c:v>0</c:v>
                      </c:pt>
                      <c:pt idx="2">
                        <c:v>0</c:v>
                      </c:pt>
                      <c:pt idx="3">
                        <c:v>255188</c:v>
                      </c:pt>
                    </c:numCache>
                  </c:numRef>
                </c:val>
                <c:extLst xmlns:c15="http://schemas.microsoft.com/office/drawing/2012/chart">
                  <c:ext xmlns:c16="http://schemas.microsoft.com/office/drawing/2014/chart" uri="{C3380CC4-5D6E-409C-BE32-E72D297353CC}">
                    <c16:uniqueId val="{00000004-FC7C-4E8A-983B-945BF3B1095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Feuil1!$CI$65</c15:sqref>
                        </c15:formulaRef>
                      </c:ext>
                    </c:extLst>
                    <c:strCache>
                      <c:ptCount val="1"/>
                      <c:pt idx="0">
                        <c:v>REGION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Feuil1!$CD$66:$CD$69</c15:sqref>
                        </c15:formulaRef>
                      </c:ext>
                    </c:extLst>
                    <c:strCache>
                      <c:ptCount val="4"/>
                      <c:pt idx="0">
                        <c:v>CA BERGERACOISE</c:v>
                      </c:pt>
                      <c:pt idx="1">
                        <c:v>CC BASTIDES DORDOGNE PERIGORD </c:v>
                      </c:pt>
                      <c:pt idx="2">
                        <c:v>CC PORTES SUD PERIGORD </c:v>
                      </c:pt>
                      <c:pt idx="3">
                        <c:v>CC MONTAIGNE MONTRAVEL ET GURSON</c:v>
                      </c:pt>
                    </c:strCache>
                  </c:strRef>
                </c:cat>
                <c:val>
                  <c:numRef>
                    <c:extLst xmlns:c15="http://schemas.microsoft.com/office/drawing/2012/chart">
                      <c:ext xmlns:c15="http://schemas.microsoft.com/office/drawing/2012/chart" uri="{02D57815-91ED-43cb-92C2-25804820EDAC}">
                        <c15:formulaRef>
                          <c15:sqref>Feuil1!$CI$66:$CI$69</c15:sqref>
                        </c15:formulaRef>
                      </c:ext>
                    </c:extLst>
                    <c:numCache>
                      <c:formatCode>_-* #\ ##0\ "€"_-;\-* #\ ##0\ "€"_-;_-* "-"??\ "€"_-;_-@_-</c:formatCode>
                      <c:ptCount val="4"/>
                      <c:pt idx="0">
                        <c:v>0</c:v>
                      </c:pt>
                      <c:pt idx="1">
                        <c:v>30000</c:v>
                      </c:pt>
                      <c:pt idx="2">
                        <c:v>30000</c:v>
                      </c:pt>
                      <c:pt idx="3">
                        <c:v>246000</c:v>
                      </c:pt>
                    </c:numCache>
                  </c:numRef>
                </c:val>
                <c:extLst xmlns:c15="http://schemas.microsoft.com/office/drawing/2012/chart">
                  <c:ext xmlns:c16="http://schemas.microsoft.com/office/drawing/2014/chart" uri="{C3380CC4-5D6E-409C-BE32-E72D297353CC}">
                    <c16:uniqueId val="{00000005-FC7C-4E8A-983B-945BF3B10957}"/>
                  </c:ext>
                </c:extLst>
              </c15:ser>
            </c15:filteredBarSeries>
          </c:ext>
        </c:extLst>
      </c:barChart>
      <c:catAx>
        <c:axId val="40546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crossAx val="405462472"/>
        <c:crosses val="autoZero"/>
        <c:auto val="1"/>
        <c:lblAlgn val="ctr"/>
        <c:lblOffset val="100"/>
        <c:noMultiLvlLbl val="0"/>
      </c:catAx>
      <c:valAx>
        <c:axId val="405462472"/>
        <c:scaling>
          <c:orientation val="minMax"/>
        </c:scaling>
        <c:delete val="1"/>
        <c:axPos val="l"/>
        <c:majorGridlines>
          <c:spPr>
            <a:ln w="9525" cap="flat" cmpd="sng" algn="ctr">
              <a:solidFill>
                <a:schemeClr val="tx1">
                  <a:lumMod val="15000"/>
                  <a:lumOff val="85000"/>
                </a:schemeClr>
              </a:solidFill>
              <a:round/>
            </a:ln>
            <a:effectLst/>
          </c:spPr>
        </c:majorGridlines>
        <c:numFmt formatCode="_-* #\ ##0\ &quot;€&quot;_-;\-* #\ ##0\ &quot;€&quot;_-;_-* &quot;-&quot;??\ &quot;€&quot;_-;_-@_-" sourceLinked="1"/>
        <c:majorTickMark val="none"/>
        <c:minorTickMark val="none"/>
        <c:tickLblPos val="nextTo"/>
        <c:crossAx val="405462800"/>
        <c:crosses val="autoZero"/>
        <c:crossBetween val="between"/>
      </c:valAx>
      <c:spPr>
        <a:noFill/>
        <a:ln>
          <a:noFill/>
        </a:ln>
        <a:effectLst/>
      </c:spPr>
    </c:plotArea>
    <c:legend>
      <c:legendPos val="b"/>
      <c:layout>
        <c:manualLayout>
          <c:xMode val="edge"/>
          <c:yMode val="edge"/>
          <c:x val="0.16637839539313393"/>
          <c:y val="0.18461083644851387"/>
          <c:w val="0.39036787994620492"/>
          <c:h val="4.55935238023919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en-US" sz="1400" dirty="0"/>
              <a:t>CA BERGERACOISE </a:t>
            </a:r>
          </a:p>
          <a:p>
            <a:pPr>
              <a:defRPr sz="1400"/>
            </a:pPr>
            <a:r>
              <a:rPr lang="en-US" sz="1200" dirty="0"/>
              <a:t>(503 </a:t>
            </a:r>
            <a:r>
              <a:rPr lang="en-US" sz="1200" dirty="0" err="1"/>
              <a:t>logements</a:t>
            </a:r>
            <a:r>
              <a:rPr lang="en-US" sz="1200" dirty="0"/>
              <a:t> pour 5 171 389 € de subventions)</a:t>
            </a:r>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pieChart>
        <c:varyColors val="1"/>
        <c:ser>
          <c:idx val="0"/>
          <c:order val="0"/>
          <c:tx>
            <c:strRef>
              <c:f>Feuil1!$CD$57</c:f>
              <c:strCache>
                <c:ptCount val="1"/>
                <c:pt idx="0">
                  <c:v>CA BERGERACOISE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642-472F-BB05-3E306CC7FD8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642-472F-BB05-3E306CC7FD88}"/>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642-472F-BB05-3E306CC7FD88}"/>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642-472F-BB05-3E306CC7FD88}"/>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642-472F-BB05-3E306CC7FD8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Feuil1!$CF$56:$CK$56</c:f>
              <c:strCache>
                <c:ptCount val="5"/>
                <c:pt idx="0">
                  <c:v>ETAT</c:v>
                </c:pt>
                <c:pt idx="1">
                  <c:v>DEPARTEMENT</c:v>
                </c:pt>
                <c:pt idx="2">
                  <c:v>EPCI/COMMUNES</c:v>
                </c:pt>
                <c:pt idx="3">
                  <c:v>ACTION LOGEMENT</c:v>
                </c:pt>
                <c:pt idx="4">
                  <c:v>AUTRES</c:v>
                </c:pt>
              </c:strCache>
            </c:strRef>
          </c:cat>
          <c:val>
            <c:numRef>
              <c:f>Feuil1!$CF$57:$CK$57</c:f>
              <c:numCache>
                <c:formatCode>_-* #\ ##0\ "€"_-;\-* #\ ##0\ "€"_-;_-* "-"??\ "€"_-;_-@_-</c:formatCode>
                <c:ptCount val="5"/>
                <c:pt idx="0">
                  <c:v>1957560</c:v>
                </c:pt>
                <c:pt idx="1">
                  <c:v>686000</c:v>
                </c:pt>
                <c:pt idx="2">
                  <c:v>1556129</c:v>
                </c:pt>
                <c:pt idx="3">
                  <c:v>516100</c:v>
                </c:pt>
                <c:pt idx="4">
                  <c:v>530000</c:v>
                </c:pt>
              </c:numCache>
            </c:numRef>
          </c:val>
          <c:extLst>
            <c:ext xmlns:c16="http://schemas.microsoft.com/office/drawing/2014/chart" uri="{C3380CC4-5D6E-409C-BE32-E72D297353CC}">
              <c16:uniqueId val="{0000000A-3642-472F-BB05-3E306CC7FD8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blipFill>
      <a:blip xmlns:r="http://schemas.openxmlformats.org/officeDocument/2006/relationships" r:embed="rId4"/>
      <a:stretch>
        <a:fillRect/>
      </a:stretch>
    </a:blipFill>
    <a:ln w="9525" cap="flat" cmpd="sng" algn="ctr">
      <a:solidFill>
        <a:schemeClr val="dk1">
          <a:lumMod val="25000"/>
          <a:lumOff val="75000"/>
        </a:schemeClr>
      </a:solidFill>
      <a:round/>
    </a:ln>
    <a:effectLst/>
  </c:spPr>
  <c:txPr>
    <a:bodyPr/>
    <a:lstStyle/>
    <a:p>
      <a:pPr>
        <a:defRPr/>
      </a:pPr>
      <a:endParaRPr lang="fr-FR"/>
    </a:p>
  </c:txPr>
  <c:externalData r:id="rId5">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en-US" sz="1400" dirty="0"/>
              <a:t>CC BASTIDES DORDOGNE PERIGORD</a:t>
            </a:r>
          </a:p>
          <a:p>
            <a:pPr>
              <a:defRPr sz="1400"/>
            </a:pPr>
            <a:r>
              <a:rPr lang="en-US" sz="1400" dirty="0"/>
              <a:t> </a:t>
            </a:r>
            <a:r>
              <a:rPr lang="en-US" sz="1200" dirty="0"/>
              <a:t>(32 </a:t>
            </a:r>
            <a:r>
              <a:rPr lang="en-US" sz="1200" dirty="0" err="1"/>
              <a:t>logements</a:t>
            </a:r>
            <a:r>
              <a:rPr lang="en-US" sz="1200" dirty="0"/>
              <a:t> pour 452 680 € de subventions) </a:t>
            </a:r>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pieChart>
        <c:varyColors val="1"/>
        <c:ser>
          <c:idx val="0"/>
          <c:order val="0"/>
          <c:tx>
            <c:strRef>
              <c:f>Feuil1!$CD$58</c:f>
              <c:strCache>
                <c:ptCount val="1"/>
                <c:pt idx="0">
                  <c:v>CC BASTIDES DORDOGNE PERIGORD </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2BF-4275-ADD1-DD2AEF5D57C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2BF-4275-ADD1-DD2AEF5D57C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2BF-4275-ADD1-DD2AEF5D57C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2BF-4275-ADD1-DD2AEF5D57CE}"/>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2BF-4275-ADD1-DD2AEF5D57C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Feuil1!$CF$56:$CK$56</c:f>
              <c:strCache>
                <c:ptCount val="5"/>
                <c:pt idx="0">
                  <c:v>ETAT</c:v>
                </c:pt>
                <c:pt idx="1">
                  <c:v>DEPARTEMENT</c:v>
                </c:pt>
                <c:pt idx="2">
                  <c:v>REGION</c:v>
                </c:pt>
                <c:pt idx="3">
                  <c:v>ACTION LOGEMENT</c:v>
                </c:pt>
                <c:pt idx="4">
                  <c:v>AUTRES</c:v>
                </c:pt>
              </c:strCache>
            </c:strRef>
          </c:cat>
          <c:val>
            <c:numRef>
              <c:f>Feuil1!$CF$58:$CK$58</c:f>
              <c:numCache>
                <c:formatCode>_-* #\ ##0\ "€"_-;\-* #\ ##0\ "€"_-;_-* "-"??\ "€"_-;_-@_-</c:formatCode>
                <c:ptCount val="5"/>
                <c:pt idx="0">
                  <c:v>120180</c:v>
                </c:pt>
                <c:pt idx="1">
                  <c:v>115000</c:v>
                </c:pt>
                <c:pt idx="2">
                  <c:v>66000</c:v>
                </c:pt>
                <c:pt idx="3">
                  <c:v>101500</c:v>
                </c:pt>
                <c:pt idx="4">
                  <c:v>50000</c:v>
                </c:pt>
              </c:numCache>
            </c:numRef>
          </c:val>
          <c:extLst>
            <c:ext xmlns:c16="http://schemas.microsoft.com/office/drawing/2014/chart" uri="{C3380CC4-5D6E-409C-BE32-E72D297353CC}">
              <c16:uniqueId val="{0000000A-02BF-4275-ADD1-DD2AEF5D57C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blipFill>
      <a:blip xmlns:r="http://schemas.openxmlformats.org/officeDocument/2006/relationships" r:embed="rId4"/>
      <a:stretch>
        <a:fillRect/>
      </a:stretch>
    </a:blipFill>
    <a:ln w="9525" cap="flat" cmpd="sng" algn="ctr">
      <a:solidFill>
        <a:schemeClr val="dk1">
          <a:lumMod val="25000"/>
          <a:lumOff val="75000"/>
        </a:schemeClr>
      </a:solidFill>
      <a:round/>
    </a:ln>
    <a:effectLst/>
  </c:spPr>
  <c:txPr>
    <a:bodyPr/>
    <a:lstStyle/>
    <a:p>
      <a:pPr>
        <a:defRPr/>
      </a:pPr>
      <a:endParaRPr lang="fr-FR"/>
    </a:p>
  </c:txPr>
  <c:externalData r:id="rId5">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Feuil1!$CE$56</c:f>
              <c:strCache>
                <c:ptCount val="1"/>
                <c:pt idx="0">
                  <c:v>MONTANT TRAVAUX HT</c:v>
                </c:pt>
              </c:strCache>
            </c:strRef>
          </c:tx>
          <c:spPr>
            <a:solidFill>
              <a:srgbClr val="1F497D"/>
            </a:solidFill>
            <a:ln>
              <a:noFill/>
            </a:ln>
            <a:effectLst/>
          </c:spPr>
          <c:invertIfNegative val="0"/>
          <c:dLbls>
            <c:numFmt formatCode="#,##0\ &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Feuil1!$CD$57:$CD$58</c:f>
              <c:strCache>
                <c:ptCount val="2"/>
                <c:pt idx="0">
                  <c:v>CA BERGERACOISE</c:v>
                </c:pt>
                <c:pt idx="1">
                  <c:v>CC BASTIDES DORDOGNE PERIGORD </c:v>
                </c:pt>
              </c:strCache>
            </c:strRef>
          </c:cat>
          <c:val>
            <c:numRef>
              <c:f>Feuil1!$CE$57:$CE$58</c:f>
              <c:numCache>
                <c:formatCode>_-* #\ ##0\ "€"_-;\-* #\ ##0\ "€"_-;_-* "-"??\ "€"_-;_-@_-</c:formatCode>
                <c:ptCount val="2"/>
                <c:pt idx="0">
                  <c:v>61438503.760000005</c:v>
                </c:pt>
                <c:pt idx="1">
                  <c:v>3880256.1300000004</c:v>
                </c:pt>
              </c:numCache>
            </c:numRef>
          </c:val>
          <c:extLst>
            <c:ext xmlns:c16="http://schemas.microsoft.com/office/drawing/2014/chart" uri="{C3380CC4-5D6E-409C-BE32-E72D297353CC}">
              <c16:uniqueId val="{00000000-104F-4C4F-8E6C-09EBA49BF0F4}"/>
            </c:ext>
          </c:extLst>
        </c:ser>
        <c:ser>
          <c:idx val="7"/>
          <c:order val="7"/>
          <c:tx>
            <c:strRef>
              <c:f>Feuil1!$CL$56</c:f>
              <c:strCache>
                <c:ptCount val="1"/>
                <c:pt idx="0">
                  <c:v>SUBVENTION</c:v>
                </c:pt>
              </c:strCache>
            </c:strRef>
          </c:tx>
          <c:spPr>
            <a:solidFill>
              <a:srgbClr val="C00000"/>
            </a:solidFill>
            <a:ln>
              <a:noFill/>
            </a:ln>
            <a:effectLst/>
          </c:spPr>
          <c:invertIfNegative val="0"/>
          <c:dLbls>
            <c:numFmt formatCode="#,##0\ &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Feuil1!$CD$57:$CD$58</c:f>
              <c:strCache>
                <c:ptCount val="2"/>
                <c:pt idx="0">
                  <c:v>CA BERGERACOISE</c:v>
                </c:pt>
                <c:pt idx="1">
                  <c:v>CC BASTIDES DORDOGNE PERIGORD </c:v>
                </c:pt>
              </c:strCache>
            </c:strRef>
          </c:cat>
          <c:val>
            <c:numRef>
              <c:f>Feuil1!$CL$57:$CL$58</c:f>
              <c:numCache>
                <c:formatCode>_-* #\ ##0\ "€"_-;\-* #\ ##0\ "€"_-;_-* "-"??\ "€"_-;_-@_-</c:formatCode>
                <c:ptCount val="2"/>
                <c:pt idx="0">
                  <c:v>5245789</c:v>
                </c:pt>
                <c:pt idx="1">
                  <c:v>452680</c:v>
                </c:pt>
              </c:numCache>
            </c:numRef>
          </c:val>
          <c:extLst>
            <c:ext xmlns:c16="http://schemas.microsoft.com/office/drawing/2014/chart" uri="{C3380CC4-5D6E-409C-BE32-E72D297353CC}">
              <c16:uniqueId val="{00000001-104F-4C4F-8E6C-09EBA49BF0F4}"/>
            </c:ext>
          </c:extLst>
        </c:ser>
        <c:dLbls>
          <c:dLblPos val="outEnd"/>
          <c:showLegendKey val="0"/>
          <c:showVal val="1"/>
          <c:showCatName val="0"/>
          <c:showSerName val="0"/>
          <c:showPercent val="0"/>
          <c:showBubbleSize val="0"/>
        </c:dLbls>
        <c:gapWidth val="219"/>
        <c:overlap val="-27"/>
        <c:axId val="403388624"/>
        <c:axId val="403393216"/>
        <c:extLst>
          <c:ext xmlns:c15="http://schemas.microsoft.com/office/drawing/2012/chart" uri="{02D57815-91ED-43cb-92C2-25804820EDAC}">
            <c15:filteredBarSeries>
              <c15:ser>
                <c:idx val="1"/>
                <c:order val="1"/>
                <c:tx>
                  <c:strRef>
                    <c:extLst>
                      <c:ext uri="{02D57815-91ED-43cb-92C2-25804820EDAC}">
                        <c15:formulaRef>
                          <c15:sqref>Feuil1!$CF$56</c15:sqref>
                        </c15:formulaRef>
                      </c:ext>
                    </c:extLst>
                    <c:strCache>
                      <c:ptCount val="1"/>
                      <c:pt idx="0">
                        <c:v>ETAT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Feuil1!$CD$57:$CD$58</c15:sqref>
                        </c15:formulaRef>
                      </c:ext>
                    </c:extLst>
                    <c:strCache>
                      <c:ptCount val="2"/>
                      <c:pt idx="0">
                        <c:v>CA BERGERACOISE</c:v>
                      </c:pt>
                      <c:pt idx="1">
                        <c:v>CC BASTIDES DORDOGNE PERIGORD </c:v>
                      </c:pt>
                    </c:strCache>
                  </c:strRef>
                </c:cat>
                <c:val>
                  <c:numRef>
                    <c:extLst>
                      <c:ext uri="{02D57815-91ED-43cb-92C2-25804820EDAC}">
                        <c15:formulaRef>
                          <c15:sqref>Feuil1!$CF$57:$CF$58</c15:sqref>
                        </c15:formulaRef>
                      </c:ext>
                    </c:extLst>
                    <c:numCache>
                      <c:formatCode>_-* #\ ##0\ "€"_-;\-* #\ ##0\ "€"_-;_-* "-"??\ "€"_-;_-@_-</c:formatCode>
                      <c:ptCount val="2"/>
                      <c:pt idx="0">
                        <c:v>1957560</c:v>
                      </c:pt>
                      <c:pt idx="1">
                        <c:v>120180</c:v>
                      </c:pt>
                    </c:numCache>
                  </c:numRef>
                </c:val>
                <c:extLst>
                  <c:ext xmlns:c16="http://schemas.microsoft.com/office/drawing/2014/chart" uri="{C3380CC4-5D6E-409C-BE32-E72D297353CC}">
                    <c16:uniqueId val="{00000002-104F-4C4F-8E6C-09EBA49BF0F4}"/>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Feuil1!$CG$56</c15:sqref>
                        </c15:formulaRef>
                      </c:ext>
                    </c:extLst>
                    <c:strCache>
                      <c:ptCount val="1"/>
                      <c:pt idx="0">
                        <c:v>DEPARTEMENT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Feuil1!$CD$57:$CD$58</c15:sqref>
                        </c15:formulaRef>
                      </c:ext>
                    </c:extLst>
                    <c:strCache>
                      <c:ptCount val="2"/>
                      <c:pt idx="0">
                        <c:v>CA BERGERACOISE</c:v>
                      </c:pt>
                      <c:pt idx="1">
                        <c:v>CC BASTIDES DORDOGNE PERIGORD </c:v>
                      </c:pt>
                    </c:strCache>
                  </c:strRef>
                </c:cat>
                <c:val>
                  <c:numRef>
                    <c:extLst xmlns:c15="http://schemas.microsoft.com/office/drawing/2012/chart">
                      <c:ext xmlns:c15="http://schemas.microsoft.com/office/drawing/2012/chart" uri="{02D57815-91ED-43cb-92C2-25804820EDAC}">
                        <c15:formulaRef>
                          <c15:sqref>Feuil1!$CG$57:$CG$58</c15:sqref>
                        </c15:formulaRef>
                      </c:ext>
                    </c:extLst>
                    <c:numCache>
                      <c:formatCode>_-* #\ ##0\ "€"_-;\-* #\ ##0\ "€"_-;_-* "-"??\ "€"_-;_-@_-</c:formatCode>
                      <c:ptCount val="2"/>
                      <c:pt idx="0">
                        <c:v>686000</c:v>
                      </c:pt>
                      <c:pt idx="1">
                        <c:v>115000</c:v>
                      </c:pt>
                    </c:numCache>
                  </c:numRef>
                </c:val>
                <c:extLst xmlns:c15="http://schemas.microsoft.com/office/drawing/2012/chart">
                  <c:ext xmlns:c16="http://schemas.microsoft.com/office/drawing/2014/chart" uri="{C3380CC4-5D6E-409C-BE32-E72D297353CC}">
                    <c16:uniqueId val="{00000003-104F-4C4F-8E6C-09EBA49BF0F4}"/>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Feuil1!$CH$56</c15:sqref>
                        </c15:formulaRef>
                      </c:ext>
                    </c:extLst>
                    <c:strCache>
                      <c:ptCount val="1"/>
                      <c:pt idx="0">
                        <c:v>EPCI/COMMUNES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Feuil1!$CD$57:$CD$58</c15:sqref>
                        </c15:formulaRef>
                      </c:ext>
                    </c:extLst>
                    <c:strCache>
                      <c:ptCount val="2"/>
                      <c:pt idx="0">
                        <c:v>CA BERGERACOISE</c:v>
                      </c:pt>
                      <c:pt idx="1">
                        <c:v>CC BASTIDES DORDOGNE PERIGORD </c:v>
                      </c:pt>
                    </c:strCache>
                  </c:strRef>
                </c:cat>
                <c:val>
                  <c:numRef>
                    <c:extLst xmlns:c15="http://schemas.microsoft.com/office/drawing/2012/chart">
                      <c:ext xmlns:c15="http://schemas.microsoft.com/office/drawing/2012/chart" uri="{02D57815-91ED-43cb-92C2-25804820EDAC}">
                        <c15:formulaRef>
                          <c15:sqref>Feuil1!$CH$57:$CH$58</c15:sqref>
                        </c15:formulaRef>
                      </c:ext>
                    </c:extLst>
                    <c:numCache>
                      <c:formatCode>_-* #\ ##0\ "€"_-;\-* #\ ##0\ "€"_-;_-* "-"??\ "€"_-;_-@_-</c:formatCode>
                      <c:ptCount val="2"/>
                      <c:pt idx="0">
                        <c:v>1556129</c:v>
                      </c:pt>
                      <c:pt idx="1">
                        <c:v>0</c:v>
                      </c:pt>
                    </c:numCache>
                  </c:numRef>
                </c:val>
                <c:extLst xmlns:c15="http://schemas.microsoft.com/office/drawing/2012/chart">
                  <c:ext xmlns:c16="http://schemas.microsoft.com/office/drawing/2014/chart" uri="{C3380CC4-5D6E-409C-BE32-E72D297353CC}">
                    <c16:uniqueId val="{00000004-104F-4C4F-8E6C-09EBA49BF0F4}"/>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Feuil1!$CI$56</c15:sqref>
                        </c15:formulaRef>
                      </c:ext>
                    </c:extLst>
                    <c:strCache>
                      <c:ptCount val="1"/>
                      <c:pt idx="0">
                        <c:v>REGION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Feuil1!$CD$57:$CD$58</c15:sqref>
                        </c15:formulaRef>
                      </c:ext>
                    </c:extLst>
                    <c:strCache>
                      <c:ptCount val="2"/>
                      <c:pt idx="0">
                        <c:v>CA BERGERACOISE</c:v>
                      </c:pt>
                      <c:pt idx="1">
                        <c:v>CC BASTIDES DORDOGNE PERIGORD </c:v>
                      </c:pt>
                    </c:strCache>
                  </c:strRef>
                </c:cat>
                <c:val>
                  <c:numRef>
                    <c:extLst xmlns:c15="http://schemas.microsoft.com/office/drawing/2012/chart">
                      <c:ext xmlns:c15="http://schemas.microsoft.com/office/drawing/2012/chart" uri="{02D57815-91ED-43cb-92C2-25804820EDAC}">
                        <c15:formulaRef>
                          <c15:sqref>Feuil1!$CI$57:$CI$58</c15:sqref>
                        </c15:formulaRef>
                      </c:ext>
                    </c:extLst>
                    <c:numCache>
                      <c:formatCode>_-* #\ ##0\ "€"_-;\-* #\ ##0\ "€"_-;_-* "-"??\ "€"_-;_-@_-</c:formatCode>
                      <c:ptCount val="2"/>
                      <c:pt idx="0">
                        <c:v>0</c:v>
                      </c:pt>
                      <c:pt idx="1">
                        <c:v>66000</c:v>
                      </c:pt>
                    </c:numCache>
                  </c:numRef>
                </c:val>
                <c:extLst xmlns:c15="http://schemas.microsoft.com/office/drawing/2012/chart">
                  <c:ext xmlns:c16="http://schemas.microsoft.com/office/drawing/2014/chart" uri="{C3380CC4-5D6E-409C-BE32-E72D297353CC}">
                    <c16:uniqueId val="{00000005-104F-4C4F-8E6C-09EBA49BF0F4}"/>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Feuil1!$CJ$56</c15:sqref>
                        </c15:formulaRef>
                      </c:ext>
                    </c:extLst>
                    <c:strCache>
                      <c:ptCount val="1"/>
                      <c:pt idx="0">
                        <c:v>ACTION LOGEMENT</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Feuil1!$CD$57:$CD$58</c15:sqref>
                        </c15:formulaRef>
                      </c:ext>
                    </c:extLst>
                    <c:strCache>
                      <c:ptCount val="2"/>
                      <c:pt idx="0">
                        <c:v>CA BERGERACOISE</c:v>
                      </c:pt>
                      <c:pt idx="1">
                        <c:v>CC BASTIDES DORDOGNE PERIGORD </c:v>
                      </c:pt>
                    </c:strCache>
                  </c:strRef>
                </c:cat>
                <c:val>
                  <c:numRef>
                    <c:extLst xmlns:c15="http://schemas.microsoft.com/office/drawing/2012/chart">
                      <c:ext xmlns:c15="http://schemas.microsoft.com/office/drawing/2012/chart" uri="{02D57815-91ED-43cb-92C2-25804820EDAC}">
                        <c15:formulaRef>
                          <c15:sqref>Feuil1!$CJ$57:$CJ$58</c15:sqref>
                        </c15:formulaRef>
                      </c:ext>
                    </c:extLst>
                    <c:numCache>
                      <c:formatCode>_-* #\ ##0\ "€"_-;\-* #\ ##0\ "€"_-;_-* "-"??\ "€"_-;_-@_-</c:formatCode>
                      <c:ptCount val="2"/>
                      <c:pt idx="0">
                        <c:v>516100</c:v>
                      </c:pt>
                      <c:pt idx="1">
                        <c:v>101500</c:v>
                      </c:pt>
                    </c:numCache>
                  </c:numRef>
                </c:val>
                <c:extLst xmlns:c15="http://schemas.microsoft.com/office/drawing/2012/chart">
                  <c:ext xmlns:c16="http://schemas.microsoft.com/office/drawing/2014/chart" uri="{C3380CC4-5D6E-409C-BE32-E72D297353CC}">
                    <c16:uniqueId val="{00000006-104F-4C4F-8E6C-09EBA49BF0F4}"/>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Feuil1!$CK$56</c15:sqref>
                        </c15:formulaRef>
                      </c:ext>
                    </c:extLst>
                    <c:strCache>
                      <c:ptCount val="1"/>
                      <c:pt idx="0">
                        <c:v>AUTRES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Feuil1!$CD$57:$CD$58</c15:sqref>
                        </c15:formulaRef>
                      </c:ext>
                    </c:extLst>
                    <c:strCache>
                      <c:ptCount val="2"/>
                      <c:pt idx="0">
                        <c:v>CA BERGERACOISE</c:v>
                      </c:pt>
                      <c:pt idx="1">
                        <c:v>CC BASTIDES DORDOGNE PERIGORD </c:v>
                      </c:pt>
                    </c:strCache>
                  </c:strRef>
                </c:cat>
                <c:val>
                  <c:numRef>
                    <c:extLst xmlns:c15="http://schemas.microsoft.com/office/drawing/2012/chart">
                      <c:ext xmlns:c15="http://schemas.microsoft.com/office/drawing/2012/chart" uri="{02D57815-91ED-43cb-92C2-25804820EDAC}">
                        <c15:formulaRef>
                          <c15:sqref>Feuil1!$CK$57:$CK$58</c15:sqref>
                        </c15:formulaRef>
                      </c:ext>
                    </c:extLst>
                    <c:numCache>
                      <c:formatCode>_-* #\ ##0\ "€"_-;\-* #\ ##0\ "€"_-;_-* "-"??\ "€"_-;_-@_-</c:formatCode>
                      <c:ptCount val="2"/>
                      <c:pt idx="0">
                        <c:v>530000</c:v>
                      </c:pt>
                      <c:pt idx="1">
                        <c:v>50000</c:v>
                      </c:pt>
                    </c:numCache>
                  </c:numRef>
                </c:val>
                <c:extLst xmlns:c15="http://schemas.microsoft.com/office/drawing/2012/chart">
                  <c:ext xmlns:c16="http://schemas.microsoft.com/office/drawing/2014/chart" uri="{C3380CC4-5D6E-409C-BE32-E72D297353CC}">
                    <c16:uniqueId val="{00000007-104F-4C4F-8E6C-09EBA49BF0F4}"/>
                  </c:ext>
                </c:extLst>
              </c15:ser>
            </c15:filteredBarSeries>
          </c:ext>
        </c:extLst>
      </c:barChart>
      <c:catAx>
        <c:axId val="403388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crossAx val="403393216"/>
        <c:crosses val="autoZero"/>
        <c:auto val="1"/>
        <c:lblAlgn val="ctr"/>
        <c:lblOffset val="100"/>
        <c:noMultiLvlLbl val="0"/>
      </c:catAx>
      <c:valAx>
        <c:axId val="403393216"/>
        <c:scaling>
          <c:orientation val="minMax"/>
        </c:scaling>
        <c:delete val="1"/>
        <c:axPos val="l"/>
        <c:majorGridlines>
          <c:spPr>
            <a:ln w="9525" cap="flat" cmpd="sng" algn="ctr">
              <a:solidFill>
                <a:schemeClr val="tx1">
                  <a:lumMod val="15000"/>
                  <a:lumOff val="85000"/>
                </a:schemeClr>
              </a:solidFill>
              <a:round/>
            </a:ln>
            <a:effectLst/>
          </c:spPr>
        </c:majorGridlines>
        <c:numFmt formatCode="_-* #\ ##0\ &quot;€&quot;_-;\-* #\ ##0\ &quot;€&quot;_-;_-* &quot;-&quot;??\ &quot;€&quot;_-;_-@_-" sourceLinked="1"/>
        <c:majorTickMark val="none"/>
        <c:minorTickMark val="none"/>
        <c:tickLblPos val="nextTo"/>
        <c:crossAx val="403388624"/>
        <c:crosses val="autoZero"/>
        <c:crossBetween val="between"/>
      </c:valAx>
      <c:spPr>
        <a:noFill/>
        <a:ln>
          <a:noFill/>
        </a:ln>
        <a:effectLst/>
      </c:spPr>
    </c:plotArea>
    <c:legend>
      <c:legendPos val="b"/>
      <c:layout>
        <c:manualLayout>
          <c:xMode val="edge"/>
          <c:yMode val="edge"/>
          <c:x val="0.44790039916863039"/>
          <c:y val="0.2956151280493125"/>
          <c:w val="0.45873661154493695"/>
          <c:h val="4.100585792503631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50" baseline="0">
                <a:solidFill>
                  <a:schemeClr val="tx1"/>
                </a:solidFill>
                <a:latin typeface="+mn-lt"/>
                <a:ea typeface="+mn-ea"/>
                <a:cs typeface="+mn-cs"/>
              </a:defRPr>
            </a:pPr>
            <a:r>
              <a:rPr lang="fr-FR">
                <a:solidFill>
                  <a:schemeClr val="tx1"/>
                </a:solidFill>
              </a:rPr>
              <a:t>CA BERGERACOISE</a:t>
            </a:r>
          </a:p>
        </c:rich>
      </c:tx>
      <c:layout/>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solidFill>
              <a:latin typeface="+mn-lt"/>
              <a:ea typeface="+mn-ea"/>
              <a:cs typeface="+mn-cs"/>
            </a:defRPr>
          </a:pPr>
          <a:endParaRPr lang="fr-FR"/>
        </a:p>
      </c:txPr>
    </c:title>
    <c:autoTitleDeleted val="0"/>
    <c:plotArea>
      <c:layout/>
      <c:barChart>
        <c:barDir val="col"/>
        <c:grouping val="stacked"/>
        <c:varyColors val="0"/>
        <c:ser>
          <c:idx val="0"/>
          <c:order val="0"/>
          <c:tx>
            <c:strRef>
              <c:f>Feuil1!$L$58</c:f>
              <c:strCache>
                <c:ptCount val="1"/>
                <c:pt idx="0">
                  <c:v>PRODUCTION</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Feuil1!$K$59:$K$63</c:f>
              <c:strCache>
                <c:ptCount val="5"/>
                <c:pt idx="0">
                  <c:v>T1</c:v>
                </c:pt>
                <c:pt idx="1">
                  <c:v>T2</c:v>
                </c:pt>
                <c:pt idx="2">
                  <c:v>T3</c:v>
                </c:pt>
                <c:pt idx="3">
                  <c:v>T4</c:v>
                </c:pt>
                <c:pt idx="4">
                  <c:v>T5</c:v>
                </c:pt>
              </c:strCache>
            </c:strRef>
          </c:cat>
          <c:val>
            <c:numRef>
              <c:f>Feuil1!$L$59:$L$63</c:f>
              <c:numCache>
                <c:formatCode>General</c:formatCode>
                <c:ptCount val="5"/>
                <c:pt idx="0">
                  <c:v>13</c:v>
                </c:pt>
                <c:pt idx="1">
                  <c:v>177</c:v>
                </c:pt>
                <c:pt idx="2">
                  <c:v>193</c:v>
                </c:pt>
                <c:pt idx="3">
                  <c:v>120</c:v>
                </c:pt>
                <c:pt idx="4">
                  <c:v>4</c:v>
                </c:pt>
              </c:numCache>
            </c:numRef>
          </c:val>
          <c:extLst>
            <c:ext xmlns:c16="http://schemas.microsoft.com/office/drawing/2014/chart" uri="{C3380CC4-5D6E-409C-BE32-E72D297353CC}">
              <c16:uniqueId val="{00000000-8ABE-4710-B8CF-3E94EE9ED1A2}"/>
            </c:ext>
          </c:extLst>
        </c:ser>
        <c:ser>
          <c:idx val="1"/>
          <c:order val="1"/>
          <c:tx>
            <c:strRef>
              <c:f>Feuil1!$M$58</c:f>
              <c:strCache>
                <c:ptCount val="1"/>
                <c:pt idx="0">
                  <c:v>DEMANDE</c:v>
                </c:pt>
              </c:strCache>
            </c:strRef>
          </c:tx>
          <c:spPr>
            <a:solidFill>
              <a:schemeClr val="accent2">
                <a:alpha val="70000"/>
              </a:schemeClr>
            </a:solidFill>
            <a:ln>
              <a:noFill/>
            </a:ln>
            <a:effectLst/>
          </c:spPr>
          <c:invertIfNegative val="0"/>
          <c:dLbls>
            <c:dLbl>
              <c:idx val="4"/>
              <c:layout>
                <c:manualLayout>
                  <c:x val="0"/>
                  <c:y val="-4.166666666666666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ABE-4710-B8CF-3E94EE9ED1A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Feuil1!$K$59:$K$63</c:f>
              <c:strCache>
                <c:ptCount val="5"/>
                <c:pt idx="0">
                  <c:v>T1</c:v>
                </c:pt>
                <c:pt idx="1">
                  <c:v>T2</c:v>
                </c:pt>
                <c:pt idx="2">
                  <c:v>T3</c:v>
                </c:pt>
                <c:pt idx="3">
                  <c:v>T4</c:v>
                </c:pt>
                <c:pt idx="4">
                  <c:v>T5</c:v>
                </c:pt>
              </c:strCache>
            </c:strRef>
          </c:cat>
          <c:val>
            <c:numRef>
              <c:f>Feuil1!$M$59:$M$63</c:f>
              <c:numCache>
                <c:formatCode>General</c:formatCode>
                <c:ptCount val="5"/>
                <c:pt idx="0">
                  <c:v>203</c:v>
                </c:pt>
                <c:pt idx="1">
                  <c:v>503</c:v>
                </c:pt>
                <c:pt idx="2">
                  <c:v>507</c:v>
                </c:pt>
                <c:pt idx="3">
                  <c:v>257</c:v>
                </c:pt>
                <c:pt idx="4">
                  <c:v>56</c:v>
                </c:pt>
              </c:numCache>
            </c:numRef>
          </c:val>
          <c:extLst>
            <c:ext xmlns:c16="http://schemas.microsoft.com/office/drawing/2014/chart" uri="{C3380CC4-5D6E-409C-BE32-E72D297353CC}">
              <c16:uniqueId val="{00000002-8ABE-4710-B8CF-3E94EE9ED1A2}"/>
            </c:ext>
          </c:extLst>
        </c:ser>
        <c:ser>
          <c:idx val="2"/>
          <c:order val="2"/>
          <c:tx>
            <c:strRef>
              <c:f>Feuil1!$N$58</c:f>
              <c:strCache>
                <c:ptCount val="1"/>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Feuil1!$K$59:$K$63</c:f>
              <c:strCache>
                <c:ptCount val="5"/>
                <c:pt idx="0">
                  <c:v>T1</c:v>
                </c:pt>
                <c:pt idx="1">
                  <c:v>T2</c:v>
                </c:pt>
                <c:pt idx="2">
                  <c:v>T3</c:v>
                </c:pt>
                <c:pt idx="3">
                  <c:v>T4</c:v>
                </c:pt>
                <c:pt idx="4">
                  <c:v>T5</c:v>
                </c:pt>
              </c:strCache>
            </c:strRef>
          </c:cat>
          <c:val>
            <c:numRef>
              <c:f>Feuil1!$N$59:$N$63</c:f>
              <c:numCache>
                <c:formatCode>General</c:formatCode>
                <c:ptCount val="5"/>
              </c:numCache>
            </c:numRef>
          </c:val>
          <c:extLst>
            <c:ext xmlns:c16="http://schemas.microsoft.com/office/drawing/2014/chart" uri="{C3380CC4-5D6E-409C-BE32-E72D297353CC}">
              <c16:uniqueId val="{00000003-8ABE-4710-B8CF-3E94EE9ED1A2}"/>
            </c:ext>
          </c:extLst>
        </c:ser>
        <c:dLbls>
          <c:dLblPos val="ctr"/>
          <c:showLegendKey val="0"/>
          <c:showVal val="1"/>
          <c:showCatName val="0"/>
          <c:showSerName val="0"/>
          <c:showPercent val="0"/>
          <c:showBubbleSize val="0"/>
        </c:dLbls>
        <c:gapWidth val="50"/>
        <c:overlap val="100"/>
        <c:axId val="286648504"/>
        <c:axId val="286648832"/>
      </c:barChart>
      <c:catAx>
        <c:axId val="286648504"/>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648832"/>
        <c:crosses val="autoZero"/>
        <c:auto val="1"/>
        <c:lblAlgn val="ctr"/>
        <c:lblOffset val="100"/>
        <c:noMultiLvlLbl val="0"/>
      </c:catAx>
      <c:valAx>
        <c:axId val="286648832"/>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648504"/>
        <c:crosses val="autoZero"/>
        <c:crossBetween val="between"/>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blipFill>
      <a:blip xmlns:r="http://schemas.openxmlformats.org/officeDocument/2006/relationships" r:embed="rId4"/>
      <a:stretch>
        <a:fillRect/>
      </a:stretch>
    </a:blipFill>
    <a:ln w="9525" cap="flat" cmpd="sng" algn="ctr">
      <a:solidFill>
        <a:schemeClr val="tx1">
          <a:lumMod val="15000"/>
          <a:lumOff val="85000"/>
        </a:schemeClr>
      </a:solidFill>
      <a:round/>
    </a:ln>
    <a:effectLst/>
  </c:spPr>
  <c:txPr>
    <a:bodyPr/>
    <a:lstStyle/>
    <a:p>
      <a:pPr>
        <a:defRPr/>
      </a:pPr>
      <a:endParaRPr lang="fr-FR"/>
    </a:p>
  </c:txPr>
  <c:externalData r:id="rId5">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3-03-10T09:14:09.644" idx="1">
    <p:pos x="10" y="10"/>
    <p:text/>
    <p:extLst>
      <p:ext uri="{C676402C-5697-4E1C-873F-D02D1690AC5C}">
        <p15:threadingInfo xmlns:p15="http://schemas.microsoft.com/office/powerpoint/2012/main" timeZoneBias="-60"/>
      </p:ext>
    </p:extLst>
  </p:cm>
</p:cmLst>
</file>

<file path=ppt/drawings/drawing1.xml><?xml version="1.0" encoding="utf-8"?>
<c:userShapes xmlns:c="http://schemas.openxmlformats.org/drawingml/2006/chart">
  <cdr:relSizeAnchor xmlns:cdr="http://schemas.openxmlformats.org/drawingml/2006/chartDrawing">
    <cdr:from>
      <cdr:x>0.14749</cdr:x>
      <cdr:y>0.01909</cdr:y>
    </cdr:from>
    <cdr:to>
      <cdr:x>0.98781</cdr:x>
      <cdr:y>0.09564</cdr:y>
    </cdr:to>
    <cdr:sp macro="" textlink="">
      <cdr:nvSpPr>
        <cdr:cNvPr id="2" name="ZoneTexte 15"/>
        <cdr:cNvSpPr txBox="1"/>
      </cdr:nvSpPr>
      <cdr:spPr>
        <a:xfrm xmlns:a="http://schemas.openxmlformats.org/drawingml/2006/main">
          <a:off x="1262718" y="99753"/>
          <a:ext cx="7194214"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xmlns:a="http://schemas.openxmlformats.org/drawingml/2006/main">
          <a:pPr algn="ctr"/>
          <a:r>
            <a:rPr lang="fr-FR" sz="2000" b="1" dirty="0">
              <a:solidFill>
                <a:srgbClr val="C00000"/>
              </a:solidFill>
            </a:rPr>
            <a:t>Détail des travaux et des subventions par EPCI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7C67391D-2098-4F51-A545-F7FC4B3D997E}" type="datetimeFigureOut">
              <a:rPr lang="fr-FR" smtClean="0"/>
              <a:t>27/03/2023</a:t>
            </a:fld>
            <a:endParaRPr lang="fr-FR"/>
          </a:p>
        </p:txBody>
      </p:sp>
      <p:sp>
        <p:nvSpPr>
          <p:cNvPr id="4" name="Espace réservé du pied de page 3"/>
          <p:cNvSpPr>
            <a:spLocks noGrp="1"/>
          </p:cNvSpPr>
          <p:nvPr>
            <p:ph type="ftr" sz="quarter" idx="2"/>
          </p:nvPr>
        </p:nvSpPr>
        <p:spPr>
          <a:xfrm>
            <a:off x="0" y="6456324"/>
            <a:ext cx="4302625" cy="34026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621696" y="6456324"/>
            <a:ext cx="4302625" cy="340264"/>
          </a:xfrm>
          <a:prstGeom prst="rect">
            <a:avLst/>
          </a:prstGeom>
        </p:spPr>
        <p:txBody>
          <a:bodyPr vert="horz" lIns="91440" tIns="45720" rIns="91440" bIns="45720" rtlCol="0" anchor="b"/>
          <a:lstStyle>
            <a:lvl1pPr algn="r">
              <a:defRPr sz="1200"/>
            </a:lvl1pPr>
          </a:lstStyle>
          <a:p>
            <a:fld id="{7A4EECBD-9322-474F-AA1A-200942022D77}" type="slidenum">
              <a:rPr lang="fr-FR" smtClean="0"/>
              <a:t>‹N°›</a:t>
            </a:fld>
            <a:endParaRPr lang="fr-FR"/>
          </a:p>
        </p:txBody>
      </p:sp>
    </p:spTree>
    <p:extLst>
      <p:ext uri="{BB962C8B-B14F-4D97-AF65-F5344CB8AC3E}">
        <p14:creationId xmlns:p14="http://schemas.microsoft.com/office/powerpoint/2010/main" val="2719302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301543" cy="339884"/>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5622799" y="0"/>
            <a:ext cx="4301543" cy="339884"/>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941F06A5-5993-446E-BA05-C8A1EE188DBC}" type="datetimeFigureOut">
              <a:rPr lang="fr-FR"/>
              <a:pPr>
                <a:defRPr/>
              </a:pPr>
              <a:t>27/03/2023</a:t>
            </a:fld>
            <a:endParaRPr lang="fr-FR"/>
          </a:p>
        </p:txBody>
      </p:sp>
      <p:sp>
        <p:nvSpPr>
          <p:cNvPr id="4" name="Espace réservé de l'image des diapositives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5622799" y="6456611"/>
            <a:ext cx="4301543" cy="339884"/>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C234464-D1D3-4B74-92D3-EB61051DA53C}" type="slidenum">
              <a:rPr lang="fr-FR" altLang="fr-FR"/>
              <a:pPr>
                <a:defRPr/>
              </a:pPr>
              <a:t>‹N°›</a:t>
            </a:fld>
            <a:endParaRPr lang="fr-FR" altLang="fr-FR"/>
          </a:p>
        </p:txBody>
      </p:sp>
    </p:spTree>
    <p:extLst>
      <p:ext uri="{BB962C8B-B14F-4D97-AF65-F5344CB8AC3E}">
        <p14:creationId xmlns:p14="http://schemas.microsoft.com/office/powerpoint/2010/main" val="31110151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1</a:t>
            </a:fld>
            <a:endParaRPr lang="fr-FR" altLang="fr-FR"/>
          </a:p>
        </p:txBody>
      </p:sp>
    </p:spTree>
    <p:extLst>
      <p:ext uri="{BB962C8B-B14F-4D97-AF65-F5344CB8AC3E}">
        <p14:creationId xmlns:p14="http://schemas.microsoft.com/office/powerpoint/2010/main" val="3292514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Construction</a:t>
            </a:r>
            <a:r>
              <a:rPr lang="fr-FR" baseline="0" dirty="0" smtClean="0"/>
              <a:t> dans un programme (honoraires et TVA en plus)</a:t>
            </a:r>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12</a:t>
            </a:fld>
            <a:endParaRPr lang="fr-FR" altLang="fr-FR"/>
          </a:p>
        </p:txBody>
      </p:sp>
    </p:spTree>
    <p:extLst>
      <p:ext uri="{BB962C8B-B14F-4D97-AF65-F5344CB8AC3E}">
        <p14:creationId xmlns:p14="http://schemas.microsoft.com/office/powerpoint/2010/main" val="1965708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SNE au  décembre</a:t>
            </a:r>
            <a:r>
              <a:rPr lang="fr-FR" baseline="0" dirty="0"/>
              <a:t> 2022</a:t>
            </a:r>
          </a:p>
          <a:p>
            <a:r>
              <a:rPr lang="fr-FR" baseline="0" dirty="0"/>
              <a:t>Pour mémoire : le taux de tension au 31 décembre 2022 en Dordogne était de 4,94 </a:t>
            </a:r>
            <a:r>
              <a:rPr lang="fr-FR" baseline="0" dirty="0" err="1"/>
              <a:t>cad</a:t>
            </a:r>
            <a:r>
              <a:rPr lang="fr-FR" baseline="0" dirty="0"/>
              <a:t> que l’on a 1 attribution de logement pour 4,94 demandes (SNE 2022)</a:t>
            </a:r>
          </a:p>
          <a:p>
            <a:r>
              <a:rPr lang="fr-FR" sz="1200" kern="1200" dirty="0">
                <a:solidFill>
                  <a:schemeClr val="tx1"/>
                </a:solidFill>
                <a:effectLst/>
                <a:latin typeface="+mn-lt"/>
                <a:ea typeface="+mn-ea"/>
                <a:cs typeface="+mn-cs"/>
              </a:rPr>
              <a:t>6 907 demandeurs de logement LLS au 31/12/2022</a:t>
            </a:r>
          </a:p>
          <a:p>
            <a:r>
              <a:rPr lang="fr-FR" sz="1200" kern="1200" dirty="0">
                <a:solidFill>
                  <a:schemeClr val="tx1"/>
                </a:solidFill>
                <a:effectLst/>
                <a:latin typeface="+mn-lt"/>
                <a:ea typeface="+mn-ea"/>
                <a:cs typeface="+mn-cs"/>
              </a:rPr>
              <a:t>Cette nette augmentation s’explique : </a:t>
            </a:r>
          </a:p>
          <a:p>
            <a:pPr lvl="0"/>
            <a:r>
              <a:rPr lang="fr-FR" sz="1200" kern="1200" dirty="0">
                <a:solidFill>
                  <a:schemeClr val="tx1"/>
                </a:solidFill>
                <a:effectLst/>
                <a:latin typeface="+mn-lt"/>
                <a:ea typeface="+mn-ea"/>
                <a:cs typeface="+mn-cs"/>
              </a:rPr>
              <a:t>Par les </a:t>
            </a:r>
            <a:r>
              <a:rPr lang="fr-FR" sz="1200" b="1" kern="1200" dirty="0">
                <a:solidFill>
                  <a:schemeClr val="tx1"/>
                </a:solidFill>
                <a:effectLst/>
                <a:latin typeface="+mn-lt"/>
                <a:ea typeface="+mn-ea"/>
                <a:cs typeface="+mn-cs"/>
              </a:rPr>
              <a:t>flux migratoires</a:t>
            </a:r>
            <a:r>
              <a:rPr lang="fr-FR" sz="1200" kern="1200" dirty="0">
                <a:solidFill>
                  <a:schemeClr val="tx1"/>
                </a:solidFill>
                <a:effectLst/>
                <a:latin typeface="+mn-lt"/>
                <a:ea typeface="+mn-ea"/>
                <a:cs typeface="+mn-cs"/>
              </a:rPr>
              <a:t> ;</a:t>
            </a:r>
          </a:p>
          <a:p>
            <a:pPr lvl="0"/>
            <a:r>
              <a:rPr lang="fr-FR" sz="1200" b="1" kern="1200" dirty="0">
                <a:solidFill>
                  <a:schemeClr val="tx1"/>
                </a:solidFill>
                <a:effectLst/>
                <a:latin typeface="+mn-lt"/>
                <a:ea typeface="+mn-ea"/>
                <a:cs typeface="+mn-cs"/>
              </a:rPr>
              <a:t>L’augmentation des familles monoparentales</a:t>
            </a:r>
            <a:r>
              <a:rPr lang="fr-FR" sz="1200" kern="1200" dirty="0">
                <a:solidFill>
                  <a:schemeClr val="tx1"/>
                </a:solidFill>
                <a:effectLst/>
                <a:latin typeface="+mn-lt"/>
                <a:ea typeface="+mn-ea"/>
                <a:cs typeface="+mn-cs"/>
              </a:rPr>
              <a:t> et les séparations qui nécessite 2 logements ; </a:t>
            </a:r>
          </a:p>
          <a:p>
            <a:pPr lvl="0"/>
            <a:r>
              <a:rPr lang="fr-FR" sz="1200" kern="1200" dirty="0">
                <a:solidFill>
                  <a:schemeClr val="tx1"/>
                </a:solidFill>
                <a:effectLst/>
                <a:latin typeface="+mn-lt"/>
                <a:ea typeface="+mn-ea"/>
                <a:cs typeface="+mn-cs"/>
              </a:rPr>
              <a:t>Le nombre de mutations dans le parc social d’une part par </a:t>
            </a:r>
            <a:r>
              <a:rPr lang="fr-FR" sz="1200" b="1" kern="1200" dirty="0">
                <a:solidFill>
                  <a:schemeClr val="tx1"/>
                </a:solidFill>
                <a:effectLst/>
                <a:latin typeface="+mn-lt"/>
                <a:ea typeface="+mn-ea"/>
                <a:cs typeface="+mn-cs"/>
              </a:rPr>
              <a:t>l’inadaptation des logements au vieillissement et au handicap</a:t>
            </a:r>
            <a:r>
              <a:rPr lang="fr-FR" sz="1200" kern="1200" dirty="0">
                <a:solidFill>
                  <a:schemeClr val="tx1"/>
                </a:solidFill>
                <a:effectLst/>
                <a:latin typeface="+mn-lt"/>
                <a:ea typeface="+mn-ea"/>
                <a:cs typeface="+mn-cs"/>
              </a:rPr>
              <a:t> (taille, configuration, étage…) mais aussi du fait d’un </a:t>
            </a:r>
            <a:r>
              <a:rPr lang="fr-FR" sz="1200" b="1" kern="1200" dirty="0">
                <a:solidFill>
                  <a:schemeClr val="tx1"/>
                </a:solidFill>
                <a:effectLst/>
                <a:latin typeface="+mn-lt"/>
                <a:ea typeface="+mn-ea"/>
                <a:cs typeface="+mn-cs"/>
              </a:rPr>
              <a:t>parc ancien, énergivore et parfois vétuste</a:t>
            </a:r>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Phénomène actuel, </a:t>
            </a:r>
            <a:r>
              <a:rPr lang="fr-FR" sz="1200" b="1" kern="1200" dirty="0">
                <a:solidFill>
                  <a:schemeClr val="tx1"/>
                </a:solidFill>
                <a:effectLst/>
                <a:latin typeface="+mn-lt"/>
                <a:ea typeface="+mn-ea"/>
                <a:cs typeface="+mn-cs"/>
              </a:rPr>
              <a:t>la vente de résidences principales par des retraités</a:t>
            </a:r>
            <a:r>
              <a:rPr lang="fr-FR" sz="1200" kern="1200" dirty="0">
                <a:solidFill>
                  <a:schemeClr val="tx1"/>
                </a:solidFill>
                <a:effectLst/>
                <a:latin typeface="+mn-lt"/>
                <a:ea typeface="+mn-ea"/>
                <a:cs typeface="+mn-cs"/>
              </a:rPr>
              <a:t> ne pouvant plus économiquement assumer les charges inhérentes à leur bien et des logements inadaptés au </a:t>
            </a:r>
            <a:r>
              <a:rPr lang="fr-FR" sz="1200" kern="1200" dirty="0" err="1">
                <a:solidFill>
                  <a:schemeClr val="tx1"/>
                </a:solidFill>
                <a:effectLst/>
                <a:latin typeface="+mn-lt"/>
                <a:ea typeface="+mn-ea"/>
                <a:cs typeface="+mn-cs"/>
              </a:rPr>
              <a:t>viellissement</a:t>
            </a:r>
            <a:r>
              <a:rPr lang="fr-FR" sz="1200" kern="1200" dirty="0">
                <a:solidFill>
                  <a:schemeClr val="tx1"/>
                </a:solidFill>
                <a:effectLst/>
                <a:latin typeface="+mn-lt"/>
                <a:ea typeface="+mn-ea"/>
                <a:cs typeface="+mn-cs"/>
              </a:rPr>
              <a:t>. Ce public se tourne vers le logement social plus accessible à leur budget, présentant des avantages également en terme d’adaptation et d’économies d’énergies ; </a:t>
            </a:r>
          </a:p>
          <a:p>
            <a:r>
              <a:rPr lang="fr-FR" sz="1200" kern="1200" dirty="0">
                <a:solidFill>
                  <a:schemeClr val="tx1"/>
                </a:solidFill>
                <a:effectLst/>
                <a:latin typeface="+mn-lt"/>
                <a:ea typeface="+mn-ea"/>
                <a:cs typeface="+mn-cs"/>
              </a:rPr>
              <a:t>Il faut noter </a:t>
            </a:r>
            <a:r>
              <a:rPr lang="fr-FR" sz="1200" b="1" kern="1200" dirty="0">
                <a:solidFill>
                  <a:schemeClr val="tx1"/>
                </a:solidFill>
                <a:effectLst/>
                <a:latin typeface="+mn-lt"/>
                <a:ea typeface="+mn-ea"/>
                <a:cs typeface="+mn-cs"/>
              </a:rPr>
              <a:t>l’exigence accrue des demandeurs de logement sociaux</a:t>
            </a:r>
            <a:r>
              <a:rPr lang="fr-FR" sz="1200" kern="1200" dirty="0">
                <a:solidFill>
                  <a:schemeClr val="tx1"/>
                </a:solidFill>
                <a:effectLst/>
                <a:latin typeface="+mn-lt"/>
                <a:ea typeface="+mn-ea"/>
                <a:cs typeface="+mn-cs"/>
              </a:rPr>
              <a:t> : refus </a:t>
            </a:r>
            <a:r>
              <a:rPr lang="fr-FR" sz="1200" kern="1200" dirty="0" err="1">
                <a:solidFill>
                  <a:schemeClr val="tx1"/>
                </a:solidFill>
                <a:effectLst/>
                <a:latin typeface="+mn-lt"/>
                <a:ea typeface="+mn-ea"/>
                <a:cs typeface="+mn-cs"/>
              </a:rPr>
              <a:t>au-dela</a:t>
            </a:r>
            <a:r>
              <a:rPr lang="fr-FR" sz="1200" kern="1200" dirty="0">
                <a:solidFill>
                  <a:schemeClr val="tx1"/>
                </a:solidFill>
                <a:effectLst/>
                <a:latin typeface="+mn-lt"/>
                <a:ea typeface="+mn-ea"/>
                <a:cs typeface="+mn-cs"/>
              </a:rPr>
              <a:t> du second étage sans </a:t>
            </a:r>
            <a:r>
              <a:rPr lang="fr-FR" sz="1200" kern="1200" dirty="0" err="1">
                <a:solidFill>
                  <a:schemeClr val="tx1"/>
                </a:solidFill>
                <a:effectLst/>
                <a:latin typeface="+mn-lt"/>
                <a:ea typeface="+mn-ea"/>
                <a:cs typeface="+mn-cs"/>
              </a:rPr>
              <a:t>ascenceur</a:t>
            </a:r>
            <a:r>
              <a:rPr lang="fr-FR" sz="1200" kern="1200" dirty="0">
                <a:solidFill>
                  <a:schemeClr val="tx1"/>
                </a:solidFill>
                <a:effectLst/>
                <a:latin typeface="+mn-lt"/>
                <a:ea typeface="+mn-ea"/>
                <a:cs typeface="+mn-cs"/>
              </a:rPr>
              <a:t> par exemple, demande de T3 pour une personne seule (ce qui </a:t>
            </a:r>
            <a:r>
              <a:rPr lang="fr-FR" sz="1200" kern="1200" dirty="0" err="1">
                <a:solidFill>
                  <a:schemeClr val="tx1"/>
                </a:solidFill>
                <a:effectLst/>
                <a:latin typeface="+mn-lt"/>
                <a:ea typeface="+mn-ea"/>
                <a:cs typeface="+mn-cs"/>
              </a:rPr>
              <a:t>reglementairement</a:t>
            </a:r>
            <a:r>
              <a:rPr lang="fr-FR" sz="1200" kern="1200" dirty="0">
                <a:solidFill>
                  <a:schemeClr val="tx1"/>
                </a:solidFill>
                <a:effectLst/>
                <a:latin typeface="+mn-lt"/>
                <a:ea typeface="+mn-ea"/>
                <a:cs typeface="+mn-cs"/>
              </a:rPr>
              <a:t> n’est pas possible…) pour l’accueil d’un membre de la famille, demande de logement individuel en hausse, localisation à proximité des services, commerces et transports,….</a:t>
            </a:r>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13</a:t>
            </a:fld>
            <a:endParaRPr lang="fr-FR" altLang="fr-FR"/>
          </a:p>
        </p:txBody>
      </p:sp>
    </p:spTree>
    <p:extLst>
      <p:ext uri="{BB962C8B-B14F-4D97-AF65-F5344CB8AC3E}">
        <p14:creationId xmlns:p14="http://schemas.microsoft.com/office/powerpoint/2010/main" val="2826736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14</a:t>
            </a:fld>
            <a:endParaRPr lang="fr-FR" altLang="fr-FR"/>
          </a:p>
        </p:txBody>
      </p:sp>
    </p:spTree>
    <p:extLst>
      <p:ext uri="{BB962C8B-B14F-4D97-AF65-F5344CB8AC3E}">
        <p14:creationId xmlns:p14="http://schemas.microsoft.com/office/powerpoint/2010/main" val="4214549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2019-2023 – y compris</a:t>
            </a:r>
            <a:r>
              <a:rPr lang="fr-FR" baseline="0" dirty="0"/>
              <a:t> les doubles comptes</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15</a:t>
            </a:fld>
            <a:endParaRPr lang="fr-FR" altLang="fr-FR"/>
          </a:p>
        </p:txBody>
      </p:sp>
    </p:spTree>
    <p:extLst>
      <p:ext uri="{BB962C8B-B14F-4D97-AF65-F5344CB8AC3E}">
        <p14:creationId xmlns:p14="http://schemas.microsoft.com/office/powerpoint/2010/main" val="2626888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Portée</a:t>
            </a:r>
            <a:r>
              <a:rPr lang="fr-FR" baseline="0" dirty="0" smtClean="0"/>
              <a:t> par l’</a:t>
            </a:r>
            <a:r>
              <a:rPr lang="fr-FR" baseline="0" dirty="0" err="1" smtClean="0"/>
              <a:t>aggo</a:t>
            </a:r>
            <a:r>
              <a:rPr lang="fr-FR" baseline="0" dirty="0" smtClean="0"/>
              <a:t> et ne concerne que la ville</a:t>
            </a:r>
          </a:p>
          <a:p>
            <a:r>
              <a:rPr lang="fr-FR" baseline="0" dirty="0" smtClean="0"/>
              <a:t>Suivi animation : Les PO </a:t>
            </a:r>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16</a:t>
            </a:fld>
            <a:endParaRPr lang="fr-FR" altLang="fr-FR"/>
          </a:p>
        </p:txBody>
      </p:sp>
    </p:spTree>
    <p:extLst>
      <p:ext uri="{BB962C8B-B14F-4D97-AF65-F5344CB8AC3E}">
        <p14:creationId xmlns:p14="http://schemas.microsoft.com/office/powerpoint/2010/main" val="3870376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17</a:t>
            </a:fld>
            <a:endParaRPr lang="fr-FR" altLang="fr-FR"/>
          </a:p>
        </p:txBody>
      </p:sp>
    </p:spTree>
    <p:extLst>
      <p:ext uri="{BB962C8B-B14F-4D97-AF65-F5344CB8AC3E}">
        <p14:creationId xmlns:p14="http://schemas.microsoft.com/office/powerpoint/2010/main" val="3965283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528+219 = 747 logements financés</a:t>
            </a:r>
            <a:r>
              <a:rPr lang="fr-FR" baseline="0" dirty="0"/>
              <a:t> sur l’arrondissement</a:t>
            </a:r>
          </a:p>
          <a:p>
            <a:r>
              <a:rPr lang="fr-FR" baseline="0" dirty="0"/>
              <a:t>8 237 843 + 3 520 458 = 11 758 301 € de travaux générés</a:t>
            </a:r>
          </a:p>
          <a:p>
            <a:r>
              <a:rPr lang="fr-FR" dirty="0"/>
              <a:t>1 735 948 + 3 989 503 € = 5 725 451 € </a:t>
            </a:r>
            <a:r>
              <a:rPr lang="fr-FR"/>
              <a:t>de subventions</a:t>
            </a:r>
            <a:r>
              <a:rPr lang="fr-FR" baseline="0"/>
              <a:t> ANAH</a:t>
            </a:r>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18</a:t>
            </a:fld>
            <a:endParaRPr lang="fr-FR" altLang="fr-FR"/>
          </a:p>
        </p:txBody>
      </p:sp>
    </p:spTree>
    <p:extLst>
      <p:ext uri="{BB962C8B-B14F-4D97-AF65-F5344CB8AC3E}">
        <p14:creationId xmlns:p14="http://schemas.microsoft.com/office/powerpoint/2010/main" val="3994867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sz="1200" b="1" u="sng" kern="1200" dirty="0">
                <a:solidFill>
                  <a:schemeClr val="tx1"/>
                </a:solidFill>
                <a:effectLst/>
                <a:latin typeface="+mn-lt"/>
                <a:ea typeface="+mn-ea"/>
                <a:cs typeface="+mn-cs"/>
              </a:rPr>
              <a:t>Axes du PDALHPD 2018-2023</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Volonté de développer un animation territoriale sous 4 axes majeurs : </a:t>
            </a:r>
          </a:p>
          <a:p>
            <a:r>
              <a:rPr lang="fr-FR" sz="1200" kern="1200" dirty="0">
                <a:solidFill>
                  <a:schemeClr val="tx1"/>
                </a:solidFill>
                <a:effectLst/>
                <a:latin typeface="+mn-lt"/>
                <a:ea typeface="+mn-ea"/>
                <a:cs typeface="+mn-cs"/>
              </a:rPr>
              <a:t> </a:t>
            </a:r>
          </a:p>
          <a:p>
            <a:pPr lvl="0"/>
            <a:r>
              <a:rPr lang="fr-FR" sz="1200" b="1" kern="1200" dirty="0">
                <a:solidFill>
                  <a:schemeClr val="tx1"/>
                </a:solidFill>
                <a:effectLst/>
                <a:latin typeface="+mn-lt"/>
                <a:ea typeface="+mn-ea"/>
                <a:cs typeface="+mn-cs"/>
              </a:rPr>
              <a:t>Assurer le maintien dans le logement</a:t>
            </a:r>
            <a:r>
              <a:rPr lang="fr-FR" sz="1200" kern="1200" dirty="0">
                <a:solidFill>
                  <a:schemeClr val="tx1"/>
                </a:solidFill>
                <a:effectLst/>
                <a:latin typeface="+mn-lt"/>
                <a:ea typeface="+mn-ea"/>
                <a:cs typeface="+mn-cs"/>
              </a:rPr>
              <a:t> : prévention des expulsions / Accord Collectif Départemental, renforcer l'accompagnement social adapté : AVDL, ASLL...</a:t>
            </a:r>
          </a:p>
          <a:p>
            <a:pPr lvl="0"/>
            <a:r>
              <a:rPr lang="fr-FR" sz="1200" b="1" kern="1200" dirty="0">
                <a:solidFill>
                  <a:schemeClr val="tx1"/>
                </a:solidFill>
                <a:effectLst/>
                <a:latin typeface="+mn-lt"/>
                <a:ea typeface="+mn-ea"/>
                <a:cs typeface="+mn-cs"/>
              </a:rPr>
              <a:t>Intensifier la lutte contre le mal logement : </a:t>
            </a:r>
            <a:r>
              <a:rPr lang="fr-FR" sz="1200" kern="1200" dirty="0">
                <a:solidFill>
                  <a:schemeClr val="tx1"/>
                </a:solidFill>
                <a:effectLst/>
                <a:latin typeface="+mn-lt"/>
                <a:ea typeface="+mn-ea"/>
                <a:cs typeface="+mn-cs"/>
              </a:rPr>
              <a:t>non-décence, PDLHI, coordination avec les services d’</a:t>
            </a:r>
            <a:r>
              <a:rPr lang="fr-FR" sz="1200" kern="1200" dirty="0" err="1">
                <a:solidFill>
                  <a:schemeClr val="tx1"/>
                </a:solidFill>
                <a:effectLst/>
                <a:latin typeface="+mn-lt"/>
                <a:ea typeface="+mn-ea"/>
                <a:cs typeface="+mn-cs"/>
              </a:rPr>
              <a:t>hygène</a:t>
            </a:r>
            <a:r>
              <a:rPr lang="fr-FR" sz="1200" kern="1200" dirty="0">
                <a:solidFill>
                  <a:schemeClr val="tx1"/>
                </a:solidFill>
                <a:effectLst/>
                <a:latin typeface="+mn-lt"/>
                <a:ea typeface="+mn-ea"/>
                <a:cs typeface="+mn-cs"/>
              </a:rPr>
              <a:t> et de santé </a:t>
            </a:r>
            <a:r>
              <a:rPr lang="fr-FR" sz="1200" kern="1200" dirty="0" err="1">
                <a:solidFill>
                  <a:schemeClr val="tx1"/>
                </a:solidFill>
                <a:effectLst/>
                <a:latin typeface="+mn-lt"/>
                <a:ea typeface="+mn-ea"/>
                <a:cs typeface="+mn-cs"/>
              </a:rPr>
              <a:t>desc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ommunes</a:t>
            </a:r>
            <a:r>
              <a:rPr lang="fr-FR" sz="1200" kern="1200" dirty="0">
                <a:solidFill>
                  <a:schemeClr val="tx1"/>
                </a:solidFill>
                <a:effectLst/>
                <a:latin typeface="+mn-lt"/>
                <a:ea typeface="+mn-ea"/>
                <a:cs typeface="+mn-cs"/>
              </a:rPr>
              <a:t>, pour l’arrondissement </a:t>
            </a:r>
            <a:r>
              <a:rPr lang="fr-FR" sz="1200" u="sng" kern="1200" dirty="0">
                <a:solidFill>
                  <a:schemeClr val="tx1"/>
                </a:solidFill>
                <a:effectLst/>
                <a:latin typeface="+mn-lt"/>
                <a:ea typeface="+mn-ea"/>
                <a:cs typeface="+mn-cs"/>
              </a:rPr>
              <a:t>de Nontron et Sarlat</a:t>
            </a:r>
            <a:r>
              <a:rPr lang="fr-FR" sz="1200" kern="1200" dirty="0">
                <a:solidFill>
                  <a:schemeClr val="tx1"/>
                </a:solidFill>
                <a:effectLst/>
                <a:latin typeface="+mn-lt"/>
                <a:ea typeface="+mn-ea"/>
                <a:cs typeface="+mn-cs"/>
              </a:rPr>
              <a:t> : assurer une meilleure prise en compte des situations de mal logement diffuses en milieu rural et notamment des problématiques des personnes âgées isolées</a:t>
            </a:r>
          </a:p>
          <a:p>
            <a:pPr lvl="0"/>
            <a:r>
              <a:rPr lang="fr-FR" sz="1200" b="1" kern="1200" dirty="0">
                <a:solidFill>
                  <a:schemeClr val="tx1"/>
                </a:solidFill>
                <a:effectLst/>
                <a:latin typeface="+mn-lt"/>
                <a:ea typeface="+mn-ea"/>
                <a:cs typeface="+mn-cs"/>
              </a:rPr>
              <a:t>Optimiser le parc conventionné à contribuer à la régulation des besoins des publics du Plan : </a:t>
            </a:r>
            <a:r>
              <a:rPr lang="fr-FR" sz="1200" kern="1200" dirty="0">
                <a:solidFill>
                  <a:schemeClr val="tx1"/>
                </a:solidFill>
                <a:effectLst/>
                <a:latin typeface="+mn-lt"/>
                <a:ea typeface="+mn-ea"/>
                <a:cs typeface="+mn-cs"/>
              </a:rPr>
              <a:t>délégation des aides à la pierre, logements communaux conventionnés notamment </a:t>
            </a:r>
            <a:r>
              <a:rPr lang="fr-FR" sz="1200" u="sng" kern="1200" dirty="0">
                <a:solidFill>
                  <a:schemeClr val="tx1"/>
                </a:solidFill>
                <a:effectLst/>
                <a:latin typeface="+mn-lt"/>
                <a:ea typeface="+mn-ea"/>
                <a:cs typeface="+mn-cs"/>
              </a:rPr>
              <a:t>dans les secteurs ruraux, </a:t>
            </a:r>
            <a:r>
              <a:rPr lang="fr-FR" sz="1200" kern="1200" dirty="0">
                <a:solidFill>
                  <a:schemeClr val="tx1"/>
                </a:solidFill>
                <a:effectLst/>
                <a:latin typeface="+mn-lt"/>
                <a:ea typeface="+mn-ea"/>
                <a:cs typeface="+mn-cs"/>
              </a:rPr>
              <a:t>recenser les logements (publics ou privés) adaptés ou adaptables pour les personnes handicapées et/ou</a:t>
            </a:r>
          </a:p>
          <a:p>
            <a:pPr lvl="0"/>
            <a:r>
              <a:rPr lang="fr-FR" sz="1200" b="1" kern="1200" dirty="0">
                <a:solidFill>
                  <a:schemeClr val="tx1"/>
                </a:solidFill>
                <a:effectLst/>
                <a:latin typeface="+mn-lt"/>
                <a:ea typeface="+mn-ea"/>
                <a:cs typeface="+mn-cs"/>
              </a:rPr>
              <a:t>Consolider les coordinations pour mieux répondre aux parcours complexes, prévenir les ruptures : </a:t>
            </a:r>
            <a:r>
              <a:rPr lang="fr-FR" sz="1200" kern="1200" dirty="0">
                <a:solidFill>
                  <a:schemeClr val="tx1"/>
                </a:solidFill>
                <a:effectLst/>
                <a:latin typeface="+mn-lt"/>
                <a:ea typeface="+mn-ea"/>
                <a:cs typeface="+mn-cs"/>
              </a:rPr>
              <a:t>coordinations avec les unités spécifiques tels que les SPIP, les </a:t>
            </a:r>
            <a:r>
              <a:rPr lang="fr-FR" sz="1200" kern="1200" dirty="0" err="1">
                <a:solidFill>
                  <a:schemeClr val="tx1"/>
                </a:solidFill>
                <a:effectLst/>
                <a:latin typeface="+mn-lt"/>
                <a:ea typeface="+mn-ea"/>
                <a:cs typeface="+mn-cs"/>
              </a:rPr>
              <a:t>unites</a:t>
            </a:r>
            <a:r>
              <a:rPr lang="fr-FR" sz="1200" kern="1200" dirty="0">
                <a:solidFill>
                  <a:schemeClr val="tx1"/>
                </a:solidFill>
                <a:effectLst/>
                <a:latin typeface="+mn-lt"/>
                <a:ea typeface="+mn-ea"/>
                <a:cs typeface="+mn-cs"/>
              </a:rPr>
              <a:t> de psychiatries, le SIAO….</a:t>
            </a:r>
          </a:p>
          <a:p>
            <a:endParaRPr lang="fr-FR" dirty="0"/>
          </a:p>
          <a:p>
            <a:r>
              <a:rPr lang="fr-FR" b="1" u="sng" dirty="0"/>
              <a:t>Le schéma départemental des GDV </a:t>
            </a:r>
          </a:p>
          <a:p>
            <a:r>
              <a:rPr lang="fr-FR" sz="1200" b="1" kern="1200" dirty="0">
                <a:solidFill>
                  <a:schemeClr val="tx1"/>
                </a:solidFill>
                <a:effectLst/>
                <a:latin typeface="+mn-lt"/>
                <a:ea typeface="+mn-ea"/>
                <a:cs typeface="+mn-cs"/>
              </a:rPr>
              <a:t>13 aires d’accueil</a:t>
            </a:r>
            <a:r>
              <a:rPr lang="fr-FR" sz="1200" kern="1200" dirty="0">
                <a:solidFill>
                  <a:schemeClr val="tx1"/>
                </a:solidFill>
                <a:effectLst/>
                <a:latin typeface="+mn-lt"/>
                <a:ea typeface="+mn-ea"/>
                <a:cs typeface="+mn-cs"/>
              </a:rPr>
              <a:t> : 258 places + </a:t>
            </a:r>
            <a:r>
              <a:rPr lang="fr-FR" sz="1200" b="1" kern="1200" dirty="0">
                <a:solidFill>
                  <a:schemeClr val="tx1"/>
                </a:solidFill>
                <a:effectLst/>
                <a:latin typeface="+mn-lt"/>
                <a:ea typeface="+mn-ea"/>
                <a:cs typeface="+mn-cs"/>
              </a:rPr>
              <a:t>3 aires de grand passage</a:t>
            </a:r>
            <a:r>
              <a:rPr lang="fr-FR" sz="1200" kern="1200" dirty="0">
                <a:solidFill>
                  <a:schemeClr val="tx1"/>
                </a:solidFill>
                <a:effectLst/>
                <a:latin typeface="+mn-lt"/>
                <a:ea typeface="+mn-ea"/>
                <a:cs typeface="+mn-cs"/>
              </a:rPr>
              <a:t> sur les 2 agglos pour 400 places</a:t>
            </a:r>
          </a:p>
          <a:p>
            <a:r>
              <a:rPr lang="fr-FR" sz="1200" b="1" kern="1200" dirty="0">
                <a:solidFill>
                  <a:schemeClr val="tx1"/>
                </a:solidFill>
                <a:effectLst/>
                <a:latin typeface="+mn-lt"/>
                <a:ea typeface="+mn-ea"/>
                <a:cs typeface="+mn-cs"/>
              </a:rPr>
              <a:t>8 EPCI gestionnaires :</a:t>
            </a:r>
            <a:r>
              <a:rPr lang="fr-FR" sz="1200" kern="1200" dirty="0">
                <a:solidFill>
                  <a:schemeClr val="tx1"/>
                </a:solidFill>
                <a:effectLst/>
                <a:latin typeface="+mn-lt"/>
                <a:ea typeface="+mn-ea"/>
                <a:cs typeface="+mn-cs"/>
              </a:rPr>
              <a:t> CAB – GRAND PERIGUEUX - CC Isle, Vern et Salembre en Périgord - Communauté de Communes (CC) Isle Double Landais - CC Périgord Ribéracois - Centre Intercommunal d’Action Sociale Sarlat Périgord Noir - CC Vallée de la Dordogne et Forêt Bessède- CC du Pays Foyen</a:t>
            </a:r>
          </a:p>
          <a:p>
            <a:r>
              <a:rPr lang="fr-FR" sz="1200" kern="1200" dirty="0">
                <a:solidFill>
                  <a:schemeClr val="tx1"/>
                </a:solidFill>
                <a:effectLst/>
                <a:latin typeface="+mn-lt"/>
                <a:ea typeface="+mn-ea"/>
                <a:cs typeface="+mn-cs"/>
              </a:rPr>
              <a:t> </a:t>
            </a:r>
          </a:p>
          <a:p>
            <a:r>
              <a:rPr lang="fr-FR" sz="1200" b="1" kern="1200" dirty="0">
                <a:solidFill>
                  <a:schemeClr val="tx1"/>
                </a:solidFill>
                <a:effectLst/>
                <a:latin typeface="+mn-lt"/>
                <a:ea typeface="+mn-ea"/>
                <a:cs typeface="+mn-cs"/>
              </a:rPr>
              <a:t>Actualités :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En cours de révision depuis le mois de janvier 2023 – questionnaire envoyé au EPCI concerné et  organisations de 3 tables rondes déclinées sur des thèmes spécifiques </a:t>
            </a:r>
          </a:p>
          <a:p>
            <a:pPr lvl="0"/>
            <a:r>
              <a:rPr lang="fr-FR" sz="1200" kern="1200" dirty="0">
                <a:solidFill>
                  <a:schemeClr val="tx1"/>
                </a:solidFill>
                <a:effectLst/>
                <a:latin typeface="+mn-lt"/>
                <a:ea typeface="+mn-ea"/>
                <a:cs typeface="+mn-cs"/>
              </a:rPr>
              <a:t>Les aires d’accueil, volet structurel</a:t>
            </a:r>
          </a:p>
          <a:p>
            <a:pPr lvl="0"/>
            <a:r>
              <a:rPr lang="fr-FR" sz="1200" kern="1200" dirty="0">
                <a:solidFill>
                  <a:schemeClr val="tx1"/>
                </a:solidFill>
                <a:effectLst/>
                <a:latin typeface="+mn-lt"/>
                <a:ea typeface="+mn-ea"/>
                <a:cs typeface="+mn-cs"/>
              </a:rPr>
              <a:t>La santé et la scolarisation du public GDV sur les aires</a:t>
            </a:r>
          </a:p>
          <a:p>
            <a:pPr lvl="0"/>
            <a:r>
              <a:rPr lang="fr-FR" sz="1200" kern="1200" dirty="0">
                <a:solidFill>
                  <a:schemeClr val="tx1"/>
                </a:solidFill>
                <a:effectLst/>
                <a:latin typeface="+mn-lt"/>
                <a:ea typeface="+mn-ea"/>
                <a:cs typeface="+mn-cs"/>
              </a:rPr>
              <a:t>L’insertion et l’accès aux droits du public des aires d’accueil</a:t>
            </a:r>
          </a:p>
          <a:p>
            <a:pPr lvl="0"/>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CC de Nontron souhaite créer une aire de petit passage  notamment sur la commune de Saint Martial de Valette. La révision du schéma va permettre de déterminer si nécessaire ou non.</a:t>
            </a:r>
          </a:p>
          <a:p>
            <a:r>
              <a:rPr lang="fr-FR" sz="1200" kern="1200" dirty="0">
                <a:solidFill>
                  <a:schemeClr val="tx1"/>
                </a:solidFill>
                <a:effectLst/>
                <a:latin typeface="+mn-lt"/>
                <a:ea typeface="+mn-ea"/>
                <a:cs typeface="+mn-cs"/>
              </a:rPr>
              <a:t>Terrasson toujours soumis à obligation d’une aire d’accueil. </a:t>
            </a:r>
          </a:p>
          <a:p>
            <a:r>
              <a:rPr lang="fr-FR" sz="1200" kern="1200" dirty="0">
                <a:solidFill>
                  <a:schemeClr val="tx1"/>
                </a:solidFill>
                <a:effectLst/>
                <a:latin typeface="+mn-lt"/>
                <a:ea typeface="+mn-ea"/>
                <a:cs typeface="+mn-cs"/>
              </a:rPr>
              <a:t>Ribérac fermeture de l’aire pour voie douce, mais n’a plus d’obligation en terme de population… Proposition par la commune de céder un terrain pour la création de Terrains Locatifs Familiaux sur la commune pour palier aux demandes de sédentarisation.</a:t>
            </a: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20</a:t>
            </a:fld>
            <a:endParaRPr lang="fr-FR" altLang="fr-FR"/>
          </a:p>
        </p:txBody>
      </p:sp>
    </p:spTree>
    <p:extLst>
      <p:ext uri="{BB962C8B-B14F-4D97-AF65-F5344CB8AC3E}">
        <p14:creationId xmlns:p14="http://schemas.microsoft.com/office/powerpoint/2010/main" val="3384745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baseline="0" dirty="0">
                <a:latin typeface="Calibri" panose="020F0502020204030204" pitchFamily="34" charset="0"/>
                <a:cs typeface="Calibri" panose="020F0502020204030204" pitchFamily="34" charset="0"/>
              </a:rPr>
              <a:t>Toiture : 69 dossiers – 153 300 € de subventions – 1 001 982 €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baseline="0" dirty="0">
                <a:latin typeface="Calibri" panose="020F0502020204030204" pitchFamily="34" charset="0"/>
                <a:cs typeface="Calibri" panose="020F0502020204030204" pitchFamily="34" charset="0"/>
              </a:rPr>
              <a:t>Façades : 11 dossiers – 23 281 € de subventions – 96 966 € de travaux</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baseline="0" dirty="0">
                <a:latin typeface="Calibri" panose="020F0502020204030204" pitchFamily="34" charset="0"/>
                <a:cs typeface="Calibri" panose="020F0502020204030204" pitchFamily="34" charset="0"/>
              </a:rPr>
              <a:t>Electricité : 58 dossiers – 70 000 € de subventions – 359 400 € de travaux</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baseline="0" dirty="0">
                <a:latin typeface="Calibri" panose="020F0502020204030204" pitchFamily="34" charset="0"/>
                <a:cs typeface="Calibri" panose="020F0502020204030204" pitchFamily="34" charset="0"/>
              </a:rPr>
              <a:t>Assainissement : 13 dossiers – 27 615 € de subventions – 100 495 € de travaux</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dirty="0">
              <a:latin typeface="Calibri" panose="020F0502020204030204" pitchFamily="34" charset="0"/>
              <a:cs typeface="Calibri" panose="020F050202020403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21</a:t>
            </a:fld>
            <a:endParaRPr lang="fr-FR" altLang="fr-FR"/>
          </a:p>
        </p:txBody>
      </p:sp>
    </p:spTree>
    <p:extLst>
      <p:ext uri="{BB962C8B-B14F-4D97-AF65-F5344CB8AC3E}">
        <p14:creationId xmlns:p14="http://schemas.microsoft.com/office/powerpoint/2010/main" val="3349586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26</a:t>
            </a:fld>
            <a:endParaRPr lang="fr-FR" altLang="fr-FR"/>
          </a:p>
        </p:txBody>
      </p:sp>
    </p:spTree>
    <p:extLst>
      <p:ext uri="{BB962C8B-B14F-4D97-AF65-F5344CB8AC3E}">
        <p14:creationId xmlns:p14="http://schemas.microsoft.com/office/powerpoint/2010/main" val="102640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pPr lvl="2" indent="-285750">
              <a:spcBef>
                <a:spcPts val="600"/>
              </a:spcBef>
              <a:buFont typeface="Wingdings" panose="05000000000000000000" pitchFamily="2" charset="2"/>
              <a:buChar char="v"/>
            </a:pPr>
            <a:endParaRPr lang="fr-FR" dirty="0">
              <a:latin typeface="Calibri" panose="020F0502020204030204" pitchFamily="34" charset="0"/>
              <a:cs typeface="Calibri" panose="020F050202020403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2</a:t>
            </a:fld>
            <a:endParaRPr lang="fr-FR" altLang="fr-FR"/>
          </a:p>
        </p:txBody>
      </p:sp>
    </p:spTree>
    <p:extLst>
      <p:ext uri="{BB962C8B-B14F-4D97-AF65-F5344CB8AC3E}">
        <p14:creationId xmlns:p14="http://schemas.microsoft.com/office/powerpoint/2010/main" val="820532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28</a:t>
            </a:fld>
            <a:endParaRPr lang="fr-FR" altLang="fr-FR"/>
          </a:p>
        </p:txBody>
      </p:sp>
    </p:spTree>
    <p:extLst>
      <p:ext uri="{BB962C8B-B14F-4D97-AF65-F5344CB8AC3E}">
        <p14:creationId xmlns:p14="http://schemas.microsoft.com/office/powerpoint/2010/main" val="3983761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30 % du montant HT des travaux</a:t>
            </a:r>
            <a:r>
              <a:rPr lang="fr-FR" baseline="0" dirty="0"/>
              <a:t> plafonnés à 1 200 € pour les POM et 1 500 € pour les POTM</a:t>
            </a:r>
          </a:p>
          <a:p>
            <a:r>
              <a:rPr lang="fr-FR" baseline="0" dirty="0"/>
              <a:t>Aide « chaleur renouvelable » liée à MPRS – Mêmes conditions que supra.</a:t>
            </a:r>
          </a:p>
          <a:p>
            <a:r>
              <a:rPr lang="fr-FR" baseline="0" dirty="0"/>
              <a:t>Dépôt en ligne de la demande ou papier</a:t>
            </a:r>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35</a:t>
            </a:fld>
            <a:endParaRPr lang="fr-FR" altLang="fr-FR"/>
          </a:p>
        </p:txBody>
      </p:sp>
    </p:spTree>
    <p:extLst>
      <p:ext uri="{BB962C8B-B14F-4D97-AF65-F5344CB8AC3E}">
        <p14:creationId xmlns:p14="http://schemas.microsoft.com/office/powerpoint/2010/main" val="2235273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buFont typeface="Wingdings" panose="05000000000000000000" pitchFamily="2" charset="2"/>
              <a:buNone/>
            </a:pPr>
            <a:endParaRPr lang="fr-FR" sz="1200" dirty="0">
              <a:latin typeface="Calibri Light" panose="020F0302020204030204" pitchFamily="34" charset="0"/>
              <a:cs typeface="Calibri Light" panose="020F0302020204030204" pitchFamily="34" charset="0"/>
            </a:endParaRPr>
          </a:p>
          <a:p>
            <a:pPr algn="just">
              <a:buFont typeface="Wingdings" panose="05000000000000000000" pitchFamily="2" charset="2"/>
              <a:buChar char="v"/>
            </a:pPr>
            <a:endParaRPr lang="fr-FR" sz="1200" dirty="0">
              <a:latin typeface="Calibri Light" panose="020F0302020204030204" pitchFamily="34" charset="0"/>
              <a:cs typeface="Calibri Light" panose="020F0302020204030204" pitchFamily="34" charset="0"/>
            </a:endParaRPr>
          </a:p>
          <a:p>
            <a:pPr algn="just">
              <a:buFont typeface="Wingdings" panose="05000000000000000000" pitchFamily="2" charset="2"/>
              <a:buChar char="v"/>
            </a:pPr>
            <a:endParaRPr lang="fr-FR" sz="1200" dirty="0">
              <a:latin typeface="Calibri Light" panose="020F0302020204030204" pitchFamily="34" charset="0"/>
              <a:cs typeface="Calibri Light" panose="020F0302020204030204" pitchFamily="34" charset="0"/>
            </a:endParaRPr>
          </a:p>
          <a:p>
            <a:pPr marL="0" indent="0" algn="just">
              <a:buNone/>
            </a:pPr>
            <a:endParaRPr lang="fr-FR" sz="1200" dirty="0">
              <a:latin typeface="Calibri Light" panose="020F0302020204030204" pitchFamily="34" charset="0"/>
              <a:cs typeface="Calibri Light" panose="020F030202020403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3</a:t>
            </a:fld>
            <a:endParaRPr lang="fr-FR" altLang="fr-FR"/>
          </a:p>
        </p:txBody>
      </p:sp>
    </p:spTree>
    <p:extLst>
      <p:ext uri="{BB962C8B-B14F-4D97-AF65-F5344CB8AC3E}">
        <p14:creationId xmlns:p14="http://schemas.microsoft.com/office/powerpoint/2010/main" val="2004757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Type 2 de</a:t>
            </a:r>
            <a:r>
              <a:rPr lang="fr-FR" baseline="0" dirty="0"/>
              <a:t> 2019 à 2020 : instruction des dossiers par nos collègues de l’Etat</a:t>
            </a:r>
          </a:p>
          <a:p>
            <a:r>
              <a:rPr lang="fr-FR" baseline="0" dirty="0"/>
              <a:t>Type 3 de 2021 à 2023 : instruction des dossiers par les agents départementaux</a:t>
            </a:r>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6</a:t>
            </a:fld>
            <a:endParaRPr lang="fr-FR" altLang="fr-FR"/>
          </a:p>
        </p:txBody>
      </p:sp>
    </p:spTree>
    <p:extLst>
      <p:ext uri="{BB962C8B-B14F-4D97-AF65-F5344CB8AC3E}">
        <p14:creationId xmlns:p14="http://schemas.microsoft.com/office/powerpoint/2010/main" val="1342797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7</a:t>
            </a:fld>
            <a:endParaRPr lang="fr-FR" altLang="fr-FR"/>
          </a:p>
        </p:txBody>
      </p:sp>
    </p:spTree>
    <p:extLst>
      <p:ext uri="{BB962C8B-B14F-4D97-AF65-F5344CB8AC3E}">
        <p14:creationId xmlns:p14="http://schemas.microsoft.com/office/powerpoint/2010/main" val="2926181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Département :</a:t>
            </a:r>
            <a:r>
              <a:rPr lang="fr-FR" baseline="0" dirty="0"/>
              <a:t> </a:t>
            </a:r>
            <a:r>
              <a:rPr lang="fr-FR" dirty="0"/>
              <a:t>SRU et PH + </a:t>
            </a:r>
            <a:r>
              <a:rPr lang="fr-FR" dirty="0" err="1"/>
              <a:t>sub</a:t>
            </a:r>
            <a:r>
              <a:rPr lang="fr-FR" baseline="0" dirty="0"/>
              <a:t> Atelier de 8 000 </a:t>
            </a:r>
            <a:r>
              <a:rPr lang="fr-FR" baseline="0" dirty="0" smtClean="0"/>
              <a:t>€ (hébergement d’urgence – immeuble appartenant et géré par l’atelier AA)</a:t>
            </a:r>
            <a:endParaRPr lang="fr-FR" dirty="0"/>
          </a:p>
          <a:p>
            <a:r>
              <a:rPr lang="fr-FR" dirty="0"/>
              <a:t>Contractualisation</a:t>
            </a:r>
            <a:r>
              <a:rPr lang="fr-FR" baseline="0" dirty="0"/>
              <a:t> : logements communaux</a:t>
            </a:r>
          </a:p>
          <a:p>
            <a:r>
              <a:rPr lang="fr-FR" baseline="0" dirty="0"/>
              <a:t>Autres : Fonds friche 50 000 € + Ilot Berggren 530 000 </a:t>
            </a:r>
            <a:r>
              <a:rPr lang="fr-FR" baseline="0" dirty="0" smtClean="0"/>
              <a:t>€ ANAH  </a:t>
            </a:r>
            <a:r>
              <a:rPr lang="fr-FR" baseline="0" dirty="0"/>
              <a:t>( RHI THIRORI ) </a:t>
            </a:r>
            <a:endParaRPr lang="fr-FR" baseline="0" dirty="0" smtClean="0"/>
          </a:p>
          <a:p>
            <a:r>
              <a:rPr lang="fr-FR" baseline="0" dirty="0" smtClean="0"/>
              <a:t>Démolition de  10 logements et reconstruction de  logements.</a:t>
            </a:r>
          </a:p>
          <a:p>
            <a:r>
              <a:rPr lang="fr-FR" baseline="0" dirty="0" smtClean="0"/>
              <a:t>Outil coercitif : Résorption Habitat Insalubre -  Traitement de l’Habitat Insalubre Restauration Immobilière</a:t>
            </a:r>
          </a:p>
          <a:p>
            <a:r>
              <a:rPr lang="fr-FR" baseline="0" dirty="0" smtClean="0"/>
              <a:t>Réhabilitation lourde sous arrêté de péril – géré par l’ANAH Central PLAI – porté par URBALYS 41 500 PLAI  E</a:t>
            </a:r>
          </a:p>
          <a:p>
            <a:r>
              <a:rPr lang="fr-FR" baseline="0" dirty="0" smtClean="0"/>
              <a:t>5000 euros département</a:t>
            </a:r>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8</a:t>
            </a:fld>
            <a:endParaRPr lang="fr-FR" altLang="fr-FR"/>
          </a:p>
        </p:txBody>
      </p:sp>
    </p:spTree>
    <p:extLst>
      <p:ext uri="{BB962C8B-B14F-4D97-AF65-F5344CB8AC3E}">
        <p14:creationId xmlns:p14="http://schemas.microsoft.com/office/powerpoint/2010/main" val="2435543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Autres pour</a:t>
            </a:r>
            <a:r>
              <a:rPr lang="fr-FR" baseline="0" dirty="0"/>
              <a:t> les logements communaux </a:t>
            </a:r>
            <a:r>
              <a:rPr lang="fr-FR" dirty="0"/>
              <a:t> : Région, EPCI, communes</a:t>
            </a:r>
          </a:p>
          <a:p>
            <a:r>
              <a:rPr lang="fr-FR" dirty="0"/>
              <a:t>Poids</a:t>
            </a:r>
            <a:r>
              <a:rPr lang="fr-FR" baseline="0" dirty="0"/>
              <a:t> important de la DETR ou DSIL dans les équilibres des </a:t>
            </a:r>
            <a:r>
              <a:rPr lang="fr-FR" baseline="0" dirty="0" smtClean="0"/>
              <a:t>opérations</a:t>
            </a:r>
          </a:p>
          <a:p>
            <a:r>
              <a:rPr lang="fr-FR" baseline="0" dirty="0" smtClean="0"/>
              <a:t>Bleu poids de la DETR</a:t>
            </a:r>
          </a:p>
          <a:p>
            <a:r>
              <a:rPr lang="fr-FR" baseline="0" dirty="0" smtClean="0"/>
              <a:t>25 Montaigne Montravel et Gurson = 16 logements de Vélines = 715.000 €</a:t>
            </a:r>
          </a:p>
          <a:p>
            <a:endParaRPr lang="fr-FR" baseline="0" dirty="0" smtClean="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9</a:t>
            </a:fld>
            <a:endParaRPr lang="fr-FR" altLang="fr-FR"/>
          </a:p>
        </p:txBody>
      </p:sp>
    </p:spTree>
    <p:extLst>
      <p:ext uri="{BB962C8B-B14F-4D97-AF65-F5344CB8AC3E}">
        <p14:creationId xmlns:p14="http://schemas.microsoft.com/office/powerpoint/2010/main" val="420411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Les</a:t>
            </a:r>
            <a:r>
              <a:rPr lang="fr-FR" baseline="0" dirty="0" smtClean="0"/>
              <a:t> subventions représentent la moitié du montant des travaux</a:t>
            </a:r>
            <a:endParaRPr lang="fr-FR" dirty="0" smtClean="0"/>
          </a:p>
          <a:p>
            <a:r>
              <a:rPr lang="fr-FR" dirty="0" smtClean="0"/>
              <a:t>Autres </a:t>
            </a:r>
            <a:r>
              <a:rPr lang="fr-FR" dirty="0"/>
              <a:t>pour</a:t>
            </a:r>
            <a:r>
              <a:rPr lang="fr-FR" baseline="0" dirty="0"/>
              <a:t> les logements communaux </a:t>
            </a:r>
            <a:r>
              <a:rPr lang="fr-FR" dirty="0"/>
              <a:t> : Région, EPCI, communes</a:t>
            </a:r>
          </a:p>
          <a:p>
            <a:r>
              <a:rPr lang="fr-FR" dirty="0"/>
              <a:t>Poids</a:t>
            </a:r>
            <a:r>
              <a:rPr lang="fr-FR" baseline="0" dirty="0"/>
              <a:t> important de la DETR ou DSIL dans les équilibres des opérations</a:t>
            </a:r>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10</a:t>
            </a:fld>
            <a:endParaRPr lang="fr-FR" altLang="fr-FR"/>
          </a:p>
        </p:txBody>
      </p:sp>
    </p:spTree>
    <p:extLst>
      <p:ext uri="{BB962C8B-B14F-4D97-AF65-F5344CB8AC3E}">
        <p14:creationId xmlns:p14="http://schemas.microsoft.com/office/powerpoint/2010/main" val="3907340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Autres :  collectivités territoriales, action logement, </a:t>
            </a:r>
            <a:r>
              <a:rPr lang="fr-FR" dirty="0" smtClean="0"/>
              <a:t>FEDER</a:t>
            </a:r>
          </a:p>
          <a:p>
            <a:r>
              <a:rPr lang="fr-FR" dirty="0" smtClean="0"/>
              <a:t>Département</a:t>
            </a:r>
            <a:r>
              <a:rPr lang="fr-FR" baseline="0" dirty="0" smtClean="0"/>
              <a:t> : 1.000 € par logement pour SRU</a:t>
            </a:r>
          </a:p>
          <a:p>
            <a:r>
              <a:rPr lang="fr-FR" baseline="0" dirty="0" smtClean="0"/>
              <a:t>PH : 5.000 € par logement cumulable + Mésolia</a:t>
            </a:r>
          </a:p>
          <a:p>
            <a:r>
              <a:rPr lang="fr-FR" dirty="0" smtClean="0"/>
              <a:t>25% Action Logement sur Bastides</a:t>
            </a:r>
          </a:p>
          <a:p>
            <a:r>
              <a:rPr lang="fr-FR" dirty="0" smtClean="0"/>
              <a:t>2022</a:t>
            </a:r>
            <a:r>
              <a:rPr lang="fr-FR" baseline="0" dirty="0" smtClean="0"/>
              <a:t> - </a:t>
            </a:r>
            <a:r>
              <a:rPr lang="fr-FR" dirty="0" smtClean="0"/>
              <a:t>Démolition de l’ancienne gendarmerie sur Beaumont</a:t>
            </a:r>
            <a:r>
              <a:rPr lang="fr-FR" baseline="0" dirty="0" smtClean="0"/>
              <a:t> </a:t>
            </a:r>
          </a:p>
          <a:p>
            <a:r>
              <a:rPr lang="fr-FR" dirty="0" smtClean="0"/>
              <a:t>70 000 € d’Action Logement</a:t>
            </a:r>
            <a:endParaRPr lang="fr-FR" dirty="0"/>
          </a:p>
        </p:txBody>
      </p:sp>
      <p:sp>
        <p:nvSpPr>
          <p:cNvPr id="4" name="Espace réservé du numéro de diapositive 3"/>
          <p:cNvSpPr>
            <a:spLocks noGrp="1"/>
          </p:cNvSpPr>
          <p:nvPr>
            <p:ph type="sldNum" sz="quarter" idx="10"/>
          </p:nvPr>
        </p:nvSpPr>
        <p:spPr/>
        <p:txBody>
          <a:bodyPr/>
          <a:lstStyle/>
          <a:p>
            <a:pPr>
              <a:defRPr/>
            </a:pPr>
            <a:fld id="{DC234464-D1D3-4B74-92D3-EB61051DA53C}" type="slidenum">
              <a:rPr lang="fr-FR" altLang="fr-FR" smtClean="0"/>
              <a:pPr>
                <a:defRPr/>
              </a:pPr>
              <a:t>11</a:t>
            </a:fld>
            <a:endParaRPr lang="fr-FR" altLang="fr-FR"/>
          </a:p>
        </p:txBody>
      </p:sp>
    </p:spTree>
    <p:extLst>
      <p:ext uri="{BB962C8B-B14F-4D97-AF65-F5344CB8AC3E}">
        <p14:creationId xmlns:p14="http://schemas.microsoft.com/office/powerpoint/2010/main" val="4123090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15616" y="2132856"/>
            <a:ext cx="7632848" cy="1470025"/>
          </a:xfrm>
          <a:prstGeom prst="rect">
            <a:avLst/>
          </a:prstGeom>
        </p:spPr>
        <p:txBody>
          <a:bodyPr/>
          <a:lstStyle/>
          <a:p>
            <a:r>
              <a:rPr lang="fr-FR"/>
              <a:t>Modifiez le style du titre</a:t>
            </a:r>
            <a:endParaRPr lang="fr-BE"/>
          </a:p>
        </p:txBody>
      </p:sp>
      <p:sp>
        <p:nvSpPr>
          <p:cNvPr id="3" name="Sous-titre 2"/>
          <p:cNvSpPr>
            <a:spLocks noGrp="1"/>
          </p:cNvSpPr>
          <p:nvPr>
            <p:ph type="subTitle" idx="1"/>
          </p:nvPr>
        </p:nvSpPr>
        <p:spPr>
          <a:xfrm>
            <a:off x="1835696" y="3933056"/>
            <a:ext cx="6336704"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BE"/>
          </a:p>
        </p:txBody>
      </p:sp>
    </p:spTree>
    <p:extLst>
      <p:ext uri="{BB962C8B-B14F-4D97-AF65-F5344CB8AC3E}">
        <p14:creationId xmlns:p14="http://schemas.microsoft.com/office/powerpoint/2010/main" val="268620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39752" y="4797152"/>
            <a:ext cx="5486400" cy="566738"/>
          </a:xfrm>
          <a:prstGeom prst="rect">
            <a:avLst/>
          </a:prstGeom>
        </p:spPr>
        <p:txBody>
          <a:bodyPr anchor="b"/>
          <a:lstStyle>
            <a:lvl1pPr algn="l">
              <a:defRPr sz="2000" b="1"/>
            </a:lvl1pPr>
          </a:lstStyle>
          <a:p>
            <a:r>
              <a:rPr lang="fr-FR"/>
              <a:t>Modifiez le style du titre</a:t>
            </a:r>
            <a:endParaRPr lang="fr-BE"/>
          </a:p>
        </p:txBody>
      </p:sp>
      <p:sp>
        <p:nvSpPr>
          <p:cNvPr id="3" name="Espace réservé pour une image  2"/>
          <p:cNvSpPr>
            <a:spLocks noGrp="1"/>
          </p:cNvSpPr>
          <p:nvPr>
            <p:ph type="pic" idx="1"/>
          </p:nvPr>
        </p:nvSpPr>
        <p:spPr>
          <a:xfrm>
            <a:off x="2339752" y="609327"/>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BE" noProof="0"/>
          </a:p>
        </p:txBody>
      </p:sp>
      <p:sp>
        <p:nvSpPr>
          <p:cNvPr id="4" name="Espace réservé du texte 3"/>
          <p:cNvSpPr>
            <a:spLocks noGrp="1"/>
          </p:cNvSpPr>
          <p:nvPr>
            <p:ph type="body" sz="half" idx="2"/>
          </p:nvPr>
        </p:nvSpPr>
        <p:spPr>
          <a:xfrm>
            <a:off x="2339752" y="5363890"/>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u numéro de diapositive 5"/>
          <p:cNvSpPr>
            <a:spLocks noGrp="1"/>
          </p:cNvSpPr>
          <p:nvPr>
            <p:ph type="sldNum" sz="quarter" idx="10"/>
          </p:nvPr>
        </p:nvSpPr>
        <p:spPr>
          <a:xfrm>
            <a:off x="8197850" y="6453188"/>
            <a:ext cx="695325" cy="28733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073825B4-0E2A-4026-8B9B-C5A422E16C82}" type="slidenum">
              <a:rPr lang="fr-BE" altLang="fr-FR"/>
              <a:pPr>
                <a:defRPr/>
              </a:pPr>
              <a:t>‹N°›</a:t>
            </a:fld>
            <a:endParaRPr lang="fr-BE" altLang="fr-FR"/>
          </a:p>
        </p:txBody>
      </p:sp>
    </p:spTree>
    <p:extLst>
      <p:ext uri="{BB962C8B-B14F-4D97-AF65-F5344CB8AC3E}">
        <p14:creationId xmlns:p14="http://schemas.microsoft.com/office/powerpoint/2010/main" val="2452348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4" name="Titre 1"/>
          <p:cNvSpPr txBox="1">
            <a:spLocks/>
          </p:cNvSpPr>
          <p:nvPr/>
        </p:nvSpPr>
        <p:spPr>
          <a:xfrm>
            <a:off x="1403350" y="115888"/>
            <a:ext cx="7489825" cy="576262"/>
          </a:xfrm>
          <a:prstGeom prst="rect">
            <a:avLst/>
          </a:prstGeom>
        </p:spPr>
        <p:txBody>
          <a:bodyPr anchor="ctr"/>
          <a:lstStyle>
            <a:lvl1pPr algn="l" rtl="0" eaLnBrk="0" fontAlgn="base" hangingPunct="0">
              <a:spcBef>
                <a:spcPct val="0"/>
              </a:spcBef>
              <a:spcAft>
                <a:spcPct val="0"/>
              </a:spcAft>
              <a:defRPr sz="3600" kern="12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Calibri" pitchFamily="34" charset="0"/>
              </a:defRPr>
            </a:lvl2pPr>
            <a:lvl3pPr algn="ctr" rtl="0" eaLnBrk="0" fontAlgn="base" hangingPunct="0">
              <a:spcBef>
                <a:spcPct val="0"/>
              </a:spcBef>
              <a:spcAft>
                <a:spcPct val="0"/>
              </a:spcAft>
              <a:defRPr sz="4400">
                <a:solidFill>
                  <a:schemeClr val="accent2"/>
                </a:solidFill>
                <a:latin typeface="Calibri" pitchFamily="34" charset="0"/>
              </a:defRPr>
            </a:lvl3pPr>
            <a:lvl4pPr algn="ctr" rtl="0" eaLnBrk="0" fontAlgn="base" hangingPunct="0">
              <a:spcBef>
                <a:spcPct val="0"/>
              </a:spcBef>
              <a:spcAft>
                <a:spcPct val="0"/>
              </a:spcAft>
              <a:defRPr sz="4400">
                <a:solidFill>
                  <a:schemeClr val="accent2"/>
                </a:solidFill>
                <a:latin typeface="Calibri" pitchFamily="34" charset="0"/>
              </a:defRPr>
            </a:lvl4pPr>
            <a:lvl5pPr algn="ctr" rtl="0" eaLnBrk="0" fontAlgn="base" hangingPunct="0">
              <a:spcBef>
                <a:spcPct val="0"/>
              </a:spcBef>
              <a:spcAft>
                <a:spcPct val="0"/>
              </a:spcAft>
              <a:defRPr sz="4400">
                <a:solidFill>
                  <a:schemeClr val="accent2"/>
                </a:solidFill>
                <a:latin typeface="Calibri" pitchFamily="34" charset="0"/>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a:defRPr/>
            </a:pPr>
            <a:r>
              <a:rPr lang="fr-FR"/>
              <a:t>Cliquez pour modifier le style du titre</a:t>
            </a:r>
            <a:endParaRPr lang="fr-BE"/>
          </a:p>
        </p:txBody>
      </p:sp>
      <p:sp>
        <p:nvSpPr>
          <p:cNvPr id="3" name="Espace réservé du texte vertical 2"/>
          <p:cNvSpPr>
            <a:spLocks noGrp="1"/>
          </p:cNvSpPr>
          <p:nvPr>
            <p:ph type="body" orient="vert" idx="1"/>
          </p:nvPr>
        </p:nvSpPr>
        <p:spPr>
          <a:xfrm>
            <a:off x="1043608" y="836712"/>
            <a:ext cx="7643192" cy="5328592"/>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p:txBody>
      </p:sp>
      <p:sp>
        <p:nvSpPr>
          <p:cNvPr id="5" name="Espace réservé du numéro de diapositive 5"/>
          <p:cNvSpPr>
            <a:spLocks noGrp="1"/>
          </p:cNvSpPr>
          <p:nvPr>
            <p:ph type="sldNum" sz="quarter" idx="10"/>
          </p:nvPr>
        </p:nvSpPr>
        <p:spPr>
          <a:xfrm>
            <a:off x="8197850" y="6453188"/>
            <a:ext cx="695325" cy="28733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DB9A2E01-07DC-420A-8C5F-C7A69FB54729}" type="slidenum">
              <a:rPr lang="fr-BE" altLang="fr-FR"/>
              <a:pPr>
                <a:defRPr/>
              </a:pPr>
              <a:t>‹N°›</a:t>
            </a:fld>
            <a:endParaRPr lang="fr-BE" altLang="fr-FR"/>
          </a:p>
        </p:txBody>
      </p:sp>
      <p:sp>
        <p:nvSpPr>
          <p:cNvPr id="6" name="Espace réservé du pied de page 1"/>
          <p:cNvSpPr>
            <a:spLocks noGrp="1"/>
          </p:cNvSpPr>
          <p:nvPr>
            <p:ph type="ftr" sz="quarter" idx="11"/>
          </p:nvPr>
        </p:nvSpPr>
        <p:spPr>
          <a:xfrm>
            <a:off x="3995738" y="6453188"/>
            <a:ext cx="2520950" cy="292100"/>
          </a:xfrm>
          <a:prstGeom prst="rect">
            <a:avLst/>
          </a:prstGeom>
        </p:spPr>
        <p:txBody>
          <a:bodyPr/>
          <a:lstStyle>
            <a:lvl1pPr algn="l">
              <a:defRPr sz="1200">
                <a:solidFill>
                  <a:schemeClr val="tx1"/>
                </a:solidFill>
              </a:defRPr>
            </a:lvl1pPr>
          </a:lstStyle>
          <a:p>
            <a:pPr>
              <a:defRPr/>
            </a:pPr>
            <a:endParaRPr lang="fr-FR"/>
          </a:p>
        </p:txBody>
      </p:sp>
      <p:sp>
        <p:nvSpPr>
          <p:cNvPr id="7" name="Espace réservé de la date 2"/>
          <p:cNvSpPr>
            <a:spLocks noGrp="1"/>
          </p:cNvSpPr>
          <p:nvPr>
            <p:ph type="dt" sz="half" idx="12"/>
          </p:nvPr>
        </p:nvSpPr>
        <p:spPr>
          <a:xfrm>
            <a:off x="6875463" y="6453188"/>
            <a:ext cx="1296987" cy="287337"/>
          </a:xfrm>
          <a:prstGeom prst="rect">
            <a:avLst/>
          </a:prstGeom>
        </p:spPr>
        <p:txBody>
          <a:bodyPr/>
          <a:lstStyle>
            <a:lvl1pPr algn="l">
              <a:defRPr sz="1200">
                <a:solidFill>
                  <a:schemeClr val="tx1"/>
                </a:solidFill>
              </a:defRPr>
            </a:lvl1pPr>
          </a:lstStyle>
          <a:p>
            <a:pPr>
              <a:defRPr/>
            </a:pPr>
            <a:endParaRPr lang="fr-FR"/>
          </a:p>
        </p:txBody>
      </p:sp>
    </p:spTree>
    <p:extLst>
      <p:ext uri="{BB962C8B-B14F-4D97-AF65-F5344CB8AC3E}">
        <p14:creationId xmlns:p14="http://schemas.microsoft.com/office/powerpoint/2010/main" val="3320536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236296" y="274638"/>
            <a:ext cx="1450504" cy="5890666"/>
          </a:xfrm>
          <a:prstGeom prst="rect">
            <a:avLst/>
          </a:prstGeom>
        </p:spPr>
        <p:txBody>
          <a:bodyPr vert="eaVert"/>
          <a:lstStyle>
            <a:lvl1pPr>
              <a:defRPr sz="3600"/>
            </a:lvl1pPr>
          </a:lstStyle>
          <a:p>
            <a:r>
              <a:rPr lang="fr-FR"/>
              <a:t>Modifiez le style du titre</a:t>
            </a:r>
            <a:endParaRPr lang="fr-BE"/>
          </a:p>
        </p:txBody>
      </p:sp>
      <p:sp>
        <p:nvSpPr>
          <p:cNvPr id="3" name="Espace réservé du texte vertical 2"/>
          <p:cNvSpPr>
            <a:spLocks noGrp="1"/>
          </p:cNvSpPr>
          <p:nvPr>
            <p:ph type="body" orient="vert" idx="1"/>
          </p:nvPr>
        </p:nvSpPr>
        <p:spPr>
          <a:xfrm>
            <a:off x="1115616" y="274638"/>
            <a:ext cx="6019800" cy="5890666"/>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p:txBody>
      </p:sp>
      <p:sp>
        <p:nvSpPr>
          <p:cNvPr id="4" name="Espace réservé du numéro de diapositive 5"/>
          <p:cNvSpPr>
            <a:spLocks noGrp="1"/>
          </p:cNvSpPr>
          <p:nvPr>
            <p:ph type="sldNum" sz="quarter" idx="10"/>
          </p:nvPr>
        </p:nvSpPr>
        <p:spPr>
          <a:xfrm>
            <a:off x="8197850" y="6453188"/>
            <a:ext cx="695325" cy="28733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D2728A4E-D2A1-485F-93AB-31EA03FE560A}" type="slidenum">
              <a:rPr lang="fr-BE" altLang="fr-FR"/>
              <a:pPr>
                <a:defRPr/>
              </a:pPr>
              <a:t>‹N°›</a:t>
            </a:fld>
            <a:endParaRPr lang="fr-BE" altLang="fr-FR"/>
          </a:p>
        </p:txBody>
      </p:sp>
    </p:spTree>
    <p:extLst>
      <p:ext uri="{BB962C8B-B14F-4D97-AF65-F5344CB8AC3E}">
        <p14:creationId xmlns:p14="http://schemas.microsoft.com/office/powerpoint/2010/main" val="494841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Espace réservé du numéro de diapositive 5"/>
          <p:cNvSpPr txBox="1">
            <a:spLocks/>
          </p:cNvSpPr>
          <p:nvPr/>
        </p:nvSpPr>
        <p:spPr>
          <a:xfrm>
            <a:off x="8197850" y="6453188"/>
            <a:ext cx="695325" cy="287337"/>
          </a:xfrm>
          <a:prstGeom prst="rect">
            <a:avLst/>
          </a:prstGeom>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defRPr/>
            </a:pPr>
            <a:fld id="{EE9639D2-A36C-4DEC-92EE-4C26B57A0EC2}" type="slidenum">
              <a:rPr lang="fr-BE" altLang="fr-FR" sz="1200" smtClean="0"/>
              <a:pPr algn="r" eaLnBrk="1" hangingPunct="1">
                <a:defRPr/>
              </a:pPr>
              <a:t>‹N°›</a:t>
            </a:fld>
            <a:endParaRPr lang="fr-BE" altLang="fr-FR" sz="1200"/>
          </a:p>
        </p:txBody>
      </p:sp>
      <p:sp>
        <p:nvSpPr>
          <p:cNvPr id="2" name="Titre 1"/>
          <p:cNvSpPr>
            <a:spLocks noGrp="1"/>
          </p:cNvSpPr>
          <p:nvPr>
            <p:ph type="title"/>
          </p:nvPr>
        </p:nvSpPr>
        <p:spPr>
          <a:xfrm>
            <a:off x="1403648" y="116632"/>
            <a:ext cx="7488832" cy="576064"/>
          </a:xfrm>
          <a:prstGeom prst="rect">
            <a:avLst/>
          </a:prstGeom>
        </p:spPr>
        <p:txBody>
          <a:bodyPr anchor="ctr"/>
          <a:lstStyle>
            <a:lvl1pPr algn="l">
              <a:defRPr sz="3600"/>
            </a:lvl1pPr>
          </a:lstStyle>
          <a:p>
            <a:r>
              <a:rPr lang="fr-FR"/>
              <a:t>Modifiez le style du titre</a:t>
            </a:r>
            <a:endParaRPr lang="fr-BE"/>
          </a:p>
        </p:txBody>
      </p:sp>
      <p:sp>
        <p:nvSpPr>
          <p:cNvPr id="3" name="Espace réservé du contenu 2"/>
          <p:cNvSpPr>
            <a:spLocks noGrp="1"/>
          </p:cNvSpPr>
          <p:nvPr>
            <p:ph idx="1"/>
          </p:nvPr>
        </p:nvSpPr>
        <p:spPr>
          <a:xfrm>
            <a:off x="971600" y="1052736"/>
            <a:ext cx="7920880" cy="5184576"/>
          </a:xfrm>
          <a:prstGeom prst="rect">
            <a:avLst/>
          </a:prstGeom>
        </p:spPr>
        <p:txBody>
          <a:bodyPr>
            <a:normAutofit/>
          </a:bodyPr>
          <a:lstStyle>
            <a:lvl1pPr>
              <a:defRPr sz="2800"/>
            </a:lvl1pPr>
            <a:lvl2pPr>
              <a:defRPr sz="2400"/>
            </a:lvl2pPr>
            <a:lvl3pPr>
              <a:defRPr sz="2000"/>
            </a:lvl3pPr>
          </a:lstStyle>
          <a:p>
            <a:pPr lvl="0"/>
            <a:r>
              <a:rPr lang="fr-FR"/>
              <a:t>Modifiez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2903837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99592" y="2906713"/>
            <a:ext cx="8064896"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u numéro de diapositive 5"/>
          <p:cNvSpPr>
            <a:spLocks noGrp="1"/>
          </p:cNvSpPr>
          <p:nvPr>
            <p:ph type="sldNum" sz="quarter" idx="10"/>
          </p:nvPr>
        </p:nvSpPr>
        <p:spPr>
          <a:xfrm>
            <a:off x="8197850" y="6453188"/>
            <a:ext cx="695325" cy="28733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7C3F58D-0049-4DDE-B40E-CADC72E37DFB}" type="slidenum">
              <a:rPr lang="fr-BE" altLang="fr-FR"/>
              <a:pPr>
                <a:defRPr/>
              </a:pPr>
              <a:t>‹N°›</a:t>
            </a:fld>
            <a:endParaRPr lang="fr-BE" altLang="fr-FR"/>
          </a:p>
        </p:txBody>
      </p:sp>
      <p:sp>
        <p:nvSpPr>
          <p:cNvPr id="5" name="Titre 4"/>
          <p:cNvSpPr>
            <a:spLocks noGrp="1"/>
          </p:cNvSpPr>
          <p:nvPr>
            <p:ph type="title"/>
          </p:nvPr>
        </p:nvSpPr>
        <p:spPr>
          <a:xfrm>
            <a:off x="628650" y="365125"/>
            <a:ext cx="78867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778910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5" name="Titre 1"/>
          <p:cNvSpPr txBox="1">
            <a:spLocks/>
          </p:cNvSpPr>
          <p:nvPr/>
        </p:nvSpPr>
        <p:spPr>
          <a:xfrm>
            <a:off x="1403350" y="115888"/>
            <a:ext cx="7489825" cy="576262"/>
          </a:xfrm>
          <a:prstGeom prst="rect">
            <a:avLst/>
          </a:prstGeom>
        </p:spPr>
        <p:txBody>
          <a:bodyPr anchor="ctr"/>
          <a:lstStyle>
            <a:lvl1pPr algn="l" rtl="0" eaLnBrk="0" fontAlgn="base" hangingPunct="0">
              <a:spcBef>
                <a:spcPct val="0"/>
              </a:spcBef>
              <a:spcAft>
                <a:spcPct val="0"/>
              </a:spcAft>
              <a:defRPr sz="3600" kern="12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Calibri" pitchFamily="34" charset="0"/>
              </a:defRPr>
            </a:lvl2pPr>
            <a:lvl3pPr algn="ctr" rtl="0" eaLnBrk="0" fontAlgn="base" hangingPunct="0">
              <a:spcBef>
                <a:spcPct val="0"/>
              </a:spcBef>
              <a:spcAft>
                <a:spcPct val="0"/>
              </a:spcAft>
              <a:defRPr sz="4400">
                <a:solidFill>
                  <a:schemeClr val="accent2"/>
                </a:solidFill>
                <a:latin typeface="Calibri" pitchFamily="34" charset="0"/>
              </a:defRPr>
            </a:lvl3pPr>
            <a:lvl4pPr algn="ctr" rtl="0" eaLnBrk="0" fontAlgn="base" hangingPunct="0">
              <a:spcBef>
                <a:spcPct val="0"/>
              </a:spcBef>
              <a:spcAft>
                <a:spcPct val="0"/>
              </a:spcAft>
              <a:defRPr sz="4400">
                <a:solidFill>
                  <a:schemeClr val="accent2"/>
                </a:solidFill>
                <a:latin typeface="Calibri" pitchFamily="34" charset="0"/>
              </a:defRPr>
            </a:lvl4pPr>
            <a:lvl5pPr algn="ctr" rtl="0" eaLnBrk="0" fontAlgn="base" hangingPunct="0">
              <a:spcBef>
                <a:spcPct val="0"/>
              </a:spcBef>
              <a:spcAft>
                <a:spcPct val="0"/>
              </a:spcAft>
              <a:defRPr sz="4400">
                <a:solidFill>
                  <a:schemeClr val="accent2"/>
                </a:solidFill>
                <a:latin typeface="Calibri" pitchFamily="34" charset="0"/>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a:defRPr/>
            </a:pPr>
            <a:r>
              <a:rPr lang="fr-FR"/>
              <a:t>Cliquez pour modifier le style du titre</a:t>
            </a:r>
            <a:endParaRPr lang="fr-BE"/>
          </a:p>
        </p:txBody>
      </p:sp>
      <p:sp>
        <p:nvSpPr>
          <p:cNvPr id="3" name="Espace réservé du contenu 2"/>
          <p:cNvSpPr>
            <a:spLocks noGrp="1"/>
          </p:cNvSpPr>
          <p:nvPr>
            <p:ph sz="half" idx="1"/>
          </p:nvPr>
        </p:nvSpPr>
        <p:spPr>
          <a:xfrm>
            <a:off x="899592" y="1268760"/>
            <a:ext cx="3960440" cy="489654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p:txBody>
      </p:sp>
      <p:sp>
        <p:nvSpPr>
          <p:cNvPr id="4" name="Espace réservé du contenu 3"/>
          <p:cNvSpPr>
            <a:spLocks noGrp="1"/>
          </p:cNvSpPr>
          <p:nvPr>
            <p:ph sz="half" idx="2"/>
          </p:nvPr>
        </p:nvSpPr>
        <p:spPr>
          <a:xfrm>
            <a:off x="5004048" y="1268761"/>
            <a:ext cx="3888432" cy="489654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p:txBody>
      </p:sp>
      <p:sp>
        <p:nvSpPr>
          <p:cNvPr id="6" name="Espace réservé du numéro de diapositive 5"/>
          <p:cNvSpPr>
            <a:spLocks noGrp="1"/>
          </p:cNvSpPr>
          <p:nvPr>
            <p:ph type="sldNum" sz="quarter" idx="10"/>
          </p:nvPr>
        </p:nvSpPr>
        <p:spPr>
          <a:xfrm>
            <a:off x="8197850" y="6453188"/>
            <a:ext cx="695325" cy="28733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716EE2B8-0FF9-43CF-A3EC-119D02C143E3}" type="slidenum">
              <a:rPr lang="fr-BE" altLang="fr-FR"/>
              <a:pPr>
                <a:defRPr/>
              </a:pPr>
              <a:t>‹N°›</a:t>
            </a:fld>
            <a:endParaRPr lang="fr-BE" altLang="fr-FR"/>
          </a:p>
        </p:txBody>
      </p:sp>
    </p:spTree>
    <p:extLst>
      <p:ext uri="{BB962C8B-B14F-4D97-AF65-F5344CB8AC3E}">
        <p14:creationId xmlns:p14="http://schemas.microsoft.com/office/powerpoint/2010/main" val="3479994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99592" y="1340768"/>
            <a:ext cx="3816424" cy="783778"/>
          </a:xfrm>
          <a:prstGeom prst="rect">
            <a:avLst/>
          </a:prstGeo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99592" y="2124546"/>
            <a:ext cx="3816424"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p:txBody>
      </p:sp>
      <p:sp>
        <p:nvSpPr>
          <p:cNvPr id="5" name="Espace réservé du texte 4"/>
          <p:cNvSpPr>
            <a:spLocks noGrp="1"/>
          </p:cNvSpPr>
          <p:nvPr>
            <p:ph type="body" sz="quarter" idx="3"/>
          </p:nvPr>
        </p:nvSpPr>
        <p:spPr>
          <a:xfrm>
            <a:off x="4860033" y="1340768"/>
            <a:ext cx="3960440" cy="783778"/>
          </a:xfrm>
          <a:prstGeom prst="rect">
            <a:avLst/>
          </a:prstGeo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860033" y="2124546"/>
            <a:ext cx="396044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p:txBody>
      </p:sp>
      <p:sp>
        <p:nvSpPr>
          <p:cNvPr id="8" name="Titre 1"/>
          <p:cNvSpPr>
            <a:spLocks noGrp="1"/>
          </p:cNvSpPr>
          <p:nvPr>
            <p:ph type="title"/>
          </p:nvPr>
        </p:nvSpPr>
        <p:spPr>
          <a:xfrm>
            <a:off x="1403648" y="116632"/>
            <a:ext cx="7488832" cy="576064"/>
          </a:xfrm>
          <a:prstGeom prst="rect">
            <a:avLst/>
          </a:prstGeom>
        </p:spPr>
        <p:txBody>
          <a:bodyPr anchor="ctr"/>
          <a:lstStyle>
            <a:lvl1pPr algn="l">
              <a:defRPr sz="3600"/>
            </a:lvl1pPr>
          </a:lstStyle>
          <a:p>
            <a:r>
              <a:rPr lang="fr-FR"/>
              <a:t>Modifiez le style du titre</a:t>
            </a:r>
            <a:endParaRPr lang="fr-BE"/>
          </a:p>
        </p:txBody>
      </p:sp>
      <p:sp>
        <p:nvSpPr>
          <p:cNvPr id="7" name="Espace réservé du numéro de diapositive 5"/>
          <p:cNvSpPr>
            <a:spLocks noGrp="1"/>
          </p:cNvSpPr>
          <p:nvPr>
            <p:ph type="sldNum" sz="quarter" idx="10"/>
          </p:nvPr>
        </p:nvSpPr>
        <p:spPr>
          <a:xfrm>
            <a:off x="8197850" y="6453188"/>
            <a:ext cx="695325" cy="28733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3BFF9DC5-037F-4A41-9681-E1D7A10EA59A}" type="slidenum">
              <a:rPr lang="fr-BE" altLang="fr-FR"/>
              <a:pPr>
                <a:defRPr/>
              </a:pPr>
              <a:t>‹N°›</a:t>
            </a:fld>
            <a:endParaRPr lang="fr-BE" altLang="fr-FR"/>
          </a:p>
        </p:txBody>
      </p:sp>
    </p:spTree>
    <p:extLst>
      <p:ext uri="{BB962C8B-B14F-4D97-AF65-F5344CB8AC3E}">
        <p14:creationId xmlns:p14="http://schemas.microsoft.com/office/powerpoint/2010/main" val="1799680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4" name="Titre 1"/>
          <p:cNvSpPr>
            <a:spLocks noGrp="1"/>
          </p:cNvSpPr>
          <p:nvPr>
            <p:ph type="title"/>
          </p:nvPr>
        </p:nvSpPr>
        <p:spPr>
          <a:xfrm>
            <a:off x="1403648" y="116632"/>
            <a:ext cx="7488832" cy="576064"/>
          </a:xfrm>
          <a:prstGeom prst="rect">
            <a:avLst/>
          </a:prstGeom>
        </p:spPr>
        <p:txBody>
          <a:bodyPr anchor="ctr"/>
          <a:lstStyle>
            <a:lvl1pPr algn="l">
              <a:defRPr sz="3600"/>
            </a:lvl1pPr>
          </a:lstStyle>
          <a:p>
            <a:r>
              <a:rPr lang="fr-FR"/>
              <a:t>Modifiez le style du titre</a:t>
            </a:r>
            <a:endParaRPr lang="fr-BE"/>
          </a:p>
        </p:txBody>
      </p:sp>
      <p:sp>
        <p:nvSpPr>
          <p:cNvPr id="3" name="Espace réservé du numéro de diapositive 5"/>
          <p:cNvSpPr>
            <a:spLocks noGrp="1"/>
          </p:cNvSpPr>
          <p:nvPr>
            <p:ph type="sldNum" sz="quarter" idx="10"/>
          </p:nvPr>
        </p:nvSpPr>
        <p:spPr>
          <a:xfrm>
            <a:off x="8197850" y="6453188"/>
            <a:ext cx="695325" cy="28733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4E9BBA96-EE5C-434A-A366-318FE2010E6C}" type="slidenum">
              <a:rPr lang="fr-BE" altLang="fr-FR"/>
              <a:pPr>
                <a:defRPr/>
              </a:pPr>
              <a:t>‹N°›</a:t>
            </a:fld>
            <a:endParaRPr lang="fr-BE" altLang="fr-FR"/>
          </a:p>
        </p:txBody>
      </p:sp>
    </p:spTree>
    <p:extLst>
      <p:ext uri="{BB962C8B-B14F-4D97-AF65-F5344CB8AC3E}">
        <p14:creationId xmlns:p14="http://schemas.microsoft.com/office/powerpoint/2010/main" val="1569939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héma Diapo fond blanc">
    <p:spTree>
      <p:nvGrpSpPr>
        <p:cNvPr id="1" name=""/>
        <p:cNvGrpSpPr/>
        <p:nvPr/>
      </p:nvGrpSpPr>
      <p:grpSpPr>
        <a:xfrm>
          <a:off x="0" y="0"/>
          <a:ext cx="0" cy="0"/>
          <a:chOff x="0" y="0"/>
          <a:chExt cx="0" cy="0"/>
        </a:xfrm>
      </p:grpSpPr>
      <p:sp>
        <p:nvSpPr>
          <p:cNvPr id="3" name="ZoneTexte 2"/>
          <p:cNvSpPr txBox="1"/>
          <p:nvPr/>
        </p:nvSpPr>
        <p:spPr>
          <a:xfrm>
            <a:off x="804360" y="1340768"/>
            <a:ext cx="8339640" cy="5013176"/>
          </a:xfrm>
          <a:prstGeom prst="rect">
            <a:avLst/>
          </a:prstGeom>
          <a:gradFill flip="none" rotWithShape="1">
            <a:gsLst>
              <a:gs pos="68000">
                <a:schemeClr val="bg1"/>
              </a:gs>
              <a:gs pos="8000">
                <a:schemeClr val="bg1">
                  <a:alpha val="65000"/>
                </a:schemeClr>
              </a:gs>
            </a:gsLst>
            <a:path path="circle">
              <a:fillToRect l="100000" t="100000"/>
            </a:path>
            <a:tileRect r="-100000" b="-100000"/>
          </a:gradFill>
        </p:spPr>
        <p:txBody>
          <a:bodyPr>
            <a:spAutoFit/>
          </a:bodyPr>
          <a:lstStyle/>
          <a:p>
            <a:pPr eaLnBrk="1" hangingPunct="1">
              <a:defRPr/>
            </a:pPr>
            <a:endParaRPr lang="fr-FR">
              <a:cs typeface="Arial" panose="020B0604020202020204" pitchFamily="34" charset="0"/>
            </a:endParaRPr>
          </a:p>
        </p:txBody>
      </p:sp>
      <p:sp>
        <p:nvSpPr>
          <p:cNvPr id="4" name="Titre 1"/>
          <p:cNvSpPr>
            <a:spLocks noGrp="1"/>
          </p:cNvSpPr>
          <p:nvPr>
            <p:ph type="title"/>
          </p:nvPr>
        </p:nvSpPr>
        <p:spPr>
          <a:xfrm>
            <a:off x="1403648" y="116632"/>
            <a:ext cx="7488832" cy="576064"/>
          </a:xfrm>
          <a:prstGeom prst="rect">
            <a:avLst/>
          </a:prstGeom>
        </p:spPr>
        <p:txBody>
          <a:bodyPr anchor="ctr"/>
          <a:lstStyle>
            <a:lvl1pPr algn="l">
              <a:defRPr sz="3600"/>
            </a:lvl1pPr>
          </a:lstStyle>
          <a:p>
            <a:r>
              <a:rPr lang="fr-FR"/>
              <a:t>Modifiez le style du titre</a:t>
            </a:r>
            <a:endParaRPr lang="fr-BE"/>
          </a:p>
        </p:txBody>
      </p:sp>
      <p:sp>
        <p:nvSpPr>
          <p:cNvPr id="5" name="Espace réservé du numéro de diapositive 5"/>
          <p:cNvSpPr>
            <a:spLocks noGrp="1"/>
          </p:cNvSpPr>
          <p:nvPr>
            <p:ph type="sldNum" sz="quarter" idx="10"/>
          </p:nvPr>
        </p:nvSpPr>
        <p:spPr>
          <a:xfrm>
            <a:off x="8197850" y="6453188"/>
            <a:ext cx="695325" cy="28733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C102F912-8217-4CD3-9A5B-06743CB86C19}" type="slidenum">
              <a:rPr lang="fr-BE" altLang="fr-FR"/>
              <a:pPr>
                <a:defRPr/>
              </a:pPr>
              <a:t>‹N°›</a:t>
            </a:fld>
            <a:endParaRPr lang="fr-BE" altLang="fr-FR"/>
          </a:p>
        </p:txBody>
      </p:sp>
    </p:spTree>
    <p:extLst>
      <p:ext uri="{BB962C8B-B14F-4D97-AF65-F5344CB8AC3E}">
        <p14:creationId xmlns:p14="http://schemas.microsoft.com/office/powerpoint/2010/main" val="3620827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5"/>
          <p:cNvSpPr>
            <a:spLocks noGrp="1"/>
          </p:cNvSpPr>
          <p:nvPr>
            <p:ph type="sldNum" sz="quarter" idx="10"/>
          </p:nvPr>
        </p:nvSpPr>
        <p:spPr>
          <a:xfrm>
            <a:off x="8197850" y="6453188"/>
            <a:ext cx="695325" cy="28733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EC81C6AD-6D1E-4439-BD3E-20C0382973F7}" type="slidenum">
              <a:rPr lang="fr-BE" altLang="fr-FR"/>
              <a:pPr>
                <a:defRPr/>
              </a:pPr>
              <a:t>‹N°›</a:t>
            </a:fld>
            <a:endParaRPr lang="fr-BE" altLang="fr-FR"/>
          </a:p>
        </p:txBody>
      </p:sp>
    </p:spTree>
    <p:extLst>
      <p:ext uri="{BB962C8B-B14F-4D97-AF65-F5344CB8AC3E}">
        <p14:creationId xmlns:p14="http://schemas.microsoft.com/office/powerpoint/2010/main" val="3568471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71600" y="764703"/>
            <a:ext cx="3008313" cy="678751"/>
          </a:xfrm>
          <a:prstGeom prst="rect">
            <a:avLst/>
          </a:prstGeom>
        </p:spPr>
        <p:txBody>
          <a:bodyPr anchor="b"/>
          <a:lstStyle>
            <a:lvl1pPr algn="l">
              <a:defRPr sz="2000" b="1"/>
            </a:lvl1pPr>
          </a:lstStyle>
          <a:p>
            <a:r>
              <a:rPr lang="fr-FR"/>
              <a:t>Modifiez le style du titre</a:t>
            </a:r>
            <a:endParaRPr lang="fr-BE"/>
          </a:p>
        </p:txBody>
      </p:sp>
      <p:sp>
        <p:nvSpPr>
          <p:cNvPr id="3" name="Espace réservé du contenu 2"/>
          <p:cNvSpPr>
            <a:spLocks noGrp="1"/>
          </p:cNvSpPr>
          <p:nvPr>
            <p:ph idx="1"/>
          </p:nvPr>
        </p:nvSpPr>
        <p:spPr>
          <a:xfrm>
            <a:off x="4067944" y="764702"/>
            <a:ext cx="4824536" cy="547260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p:txBody>
      </p:sp>
      <p:sp>
        <p:nvSpPr>
          <p:cNvPr id="4" name="Espace réservé du texte 3"/>
          <p:cNvSpPr>
            <a:spLocks noGrp="1"/>
          </p:cNvSpPr>
          <p:nvPr>
            <p:ph type="body" sz="half" idx="2"/>
          </p:nvPr>
        </p:nvSpPr>
        <p:spPr>
          <a:xfrm>
            <a:off x="971600" y="1473199"/>
            <a:ext cx="3008313" cy="476411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u numéro de diapositive 5"/>
          <p:cNvSpPr>
            <a:spLocks noGrp="1"/>
          </p:cNvSpPr>
          <p:nvPr>
            <p:ph type="sldNum" sz="quarter" idx="10"/>
          </p:nvPr>
        </p:nvSpPr>
        <p:spPr>
          <a:xfrm>
            <a:off x="8378825" y="6308725"/>
            <a:ext cx="51435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A61B7F3-08FA-404D-99EF-9B9196666FAB}" type="slidenum">
              <a:rPr lang="fr-BE" altLang="fr-FR"/>
              <a:pPr>
                <a:defRPr/>
              </a:pPr>
              <a:t>‹N°›</a:t>
            </a:fld>
            <a:endParaRPr lang="fr-BE" altLang="fr-FR"/>
          </a:p>
        </p:txBody>
      </p:sp>
    </p:spTree>
    <p:extLst>
      <p:ext uri="{BB962C8B-B14F-4D97-AF65-F5344CB8AC3E}">
        <p14:creationId xmlns:p14="http://schemas.microsoft.com/office/powerpoint/2010/main" val="3546890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9" name="ZoneTexte 7"/>
          <p:cNvSpPr txBox="1">
            <a:spLocks noChangeArrowheads="1"/>
          </p:cNvSpPr>
          <p:nvPr/>
        </p:nvSpPr>
        <p:spPr bwMode="auto">
          <a:xfrm>
            <a:off x="1258888" y="6453188"/>
            <a:ext cx="23764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fr-FR" altLang="fr-FR" sz="1200"/>
              <a:t>CD24</a:t>
            </a:r>
            <a:r>
              <a:rPr lang="fr-FR" altLang="fr-FR" sz="1200" baseline="0"/>
              <a:t> &amp; DDT</a:t>
            </a:r>
            <a:endParaRPr lang="fr-FR" altLang="fr-FR" sz="1200"/>
          </a:p>
        </p:txBody>
      </p:sp>
      <p:sp>
        <p:nvSpPr>
          <p:cNvPr id="7" name="ZoneTexte 7"/>
          <p:cNvSpPr txBox="1">
            <a:spLocks noChangeArrowheads="1"/>
          </p:cNvSpPr>
          <p:nvPr/>
        </p:nvSpPr>
        <p:spPr bwMode="auto">
          <a:xfrm>
            <a:off x="3995738" y="6451600"/>
            <a:ext cx="2592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fr-FR" altLang="fr-FR" sz="1200" dirty="0"/>
              <a:t>Arrondissement</a:t>
            </a:r>
            <a:r>
              <a:rPr lang="fr-FR" altLang="fr-FR" sz="1200" baseline="0" dirty="0"/>
              <a:t> de BERGERAC	</a:t>
            </a:r>
            <a:endParaRPr lang="fr-FR" altLang="fr-FR" sz="1200" dirty="0"/>
          </a:p>
        </p:txBody>
      </p:sp>
      <p:sp>
        <p:nvSpPr>
          <p:cNvPr id="8" name="ZoneTexte 7"/>
          <p:cNvSpPr txBox="1">
            <a:spLocks noChangeArrowheads="1"/>
          </p:cNvSpPr>
          <p:nvPr/>
        </p:nvSpPr>
        <p:spPr bwMode="auto">
          <a:xfrm>
            <a:off x="6875463" y="6451600"/>
            <a:ext cx="1441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fr-FR" altLang="fr-FR" sz="1200" dirty="0"/>
              <a:t>28</a:t>
            </a:r>
            <a:r>
              <a:rPr lang="fr-FR" altLang="fr-FR" sz="1200" baseline="0" dirty="0"/>
              <a:t> mars 2023</a:t>
            </a:r>
            <a:endParaRPr lang="fr-FR" altLang="fr-FR" sz="1200" dirty="0"/>
          </a:p>
        </p:txBody>
      </p:sp>
      <p:pic>
        <p:nvPicPr>
          <p:cNvPr id="2" name="Imag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052562" y="6531"/>
            <a:ext cx="1068445" cy="1113949"/>
          </a:xfrm>
          <a:prstGeom prst="rect">
            <a:avLst/>
          </a:prstGeom>
        </p:spPr>
      </p:pic>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hf sldNum="0" hdr="0"/>
  <p:txStyles>
    <p:titleStyle>
      <a:lvl1pPr algn="ctr" rtl="0" eaLnBrk="1" fontAlgn="base" hangingPunct="1">
        <a:spcBef>
          <a:spcPct val="0"/>
        </a:spcBef>
        <a:spcAft>
          <a:spcPct val="0"/>
        </a:spcAft>
        <a:defRPr sz="4400" kern="1200">
          <a:solidFill>
            <a:schemeClr val="accent2"/>
          </a:solidFill>
          <a:latin typeface="+mj-lt"/>
          <a:ea typeface="+mj-ea"/>
          <a:cs typeface="+mj-cs"/>
        </a:defRPr>
      </a:lvl1pPr>
      <a:lvl2pPr algn="ctr" rtl="0" eaLnBrk="1" fontAlgn="base" hangingPunct="1">
        <a:spcBef>
          <a:spcPct val="0"/>
        </a:spcBef>
        <a:spcAft>
          <a:spcPct val="0"/>
        </a:spcAft>
        <a:defRPr sz="4400">
          <a:solidFill>
            <a:schemeClr val="accent2"/>
          </a:solidFill>
          <a:latin typeface="Calibri" pitchFamily="34" charset="0"/>
        </a:defRPr>
      </a:lvl2pPr>
      <a:lvl3pPr algn="ctr" rtl="0" eaLnBrk="1" fontAlgn="base" hangingPunct="1">
        <a:spcBef>
          <a:spcPct val="0"/>
        </a:spcBef>
        <a:spcAft>
          <a:spcPct val="0"/>
        </a:spcAft>
        <a:defRPr sz="4400">
          <a:solidFill>
            <a:schemeClr val="accent2"/>
          </a:solidFill>
          <a:latin typeface="Calibri" pitchFamily="34" charset="0"/>
        </a:defRPr>
      </a:lvl3pPr>
      <a:lvl4pPr algn="ctr" rtl="0" eaLnBrk="1" fontAlgn="base" hangingPunct="1">
        <a:spcBef>
          <a:spcPct val="0"/>
        </a:spcBef>
        <a:spcAft>
          <a:spcPct val="0"/>
        </a:spcAft>
        <a:defRPr sz="4400">
          <a:solidFill>
            <a:schemeClr val="accent2"/>
          </a:solidFill>
          <a:latin typeface="Calibri" pitchFamily="34" charset="0"/>
        </a:defRPr>
      </a:lvl4pPr>
      <a:lvl5pPr algn="ctr" rtl="0" eaLnBrk="1" fontAlgn="base" hangingPunct="1">
        <a:spcBef>
          <a:spcPct val="0"/>
        </a:spcBef>
        <a:spcAft>
          <a:spcPct val="0"/>
        </a:spcAft>
        <a:defRPr sz="4400">
          <a:solidFill>
            <a:schemeClr val="accent2"/>
          </a:solidFill>
          <a:latin typeface="Calibri" pitchFamily="34" charset="0"/>
        </a:defRPr>
      </a:lvl5pPr>
      <a:lvl6pPr marL="457200" algn="ctr" rtl="0" eaLnBrk="1" fontAlgn="base" hangingPunct="1">
        <a:spcBef>
          <a:spcPct val="0"/>
        </a:spcBef>
        <a:spcAft>
          <a:spcPct val="0"/>
        </a:spcAft>
        <a:defRPr sz="4400">
          <a:solidFill>
            <a:schemeClr val="accent2"/>
          </a:solidFill>
          <a:latin typeface="Calibri" pitchFamily="34" charset="0"/>
        </a:defRPr>
      </a:lvl6pPr>
      <a:lvl7pPr marL="914400" algn="ctr" rtl="0" eaLnBrk="1" fontAlgn="base" hangingPunct="1">
        <a:spcBef>
          <a:spcPct val="0"/>
        </a:spcBef>
        <a:spcAft>
          <a:spcPct val="0"/>
        </a:spcAft>
        <a:defRPr sz="4400">
          <a:solidFill>
            <a:schemeClr val="accent2"/>
          </a:solidFill>
          <a:latin typeface="Calibri" pitchFamily="34" charset="0"/>
        </a:defRPr>
      </a:lvl7pPr>
      <a:lvl8pPr marL="1371600" algn="ctr" rtl="0" eaLnBrk="1" fontAlgn="base" hangingPunct="1">
        <a:spcBef>
          <a:spcPct val="0"/>
        </a:spcBef>
        <a:spcAft>
          <a:spcPct val="0"/>
        </a:spcAft>
        <a:defRPr sz="4400">
          <a:solidFill>
            <a:schemeClr val="accent2"/>
          </a:solidFill>
          <a:latin typeface="Calibri" pitchFamily="34" charset="0"/>
        </a:defRPr>
      </a:lvl8pPr>
      <a:lvl9pPr marL="1828800" algn="ctr" rtl="0" eaLnBrk="1" fontAlgn="base" hangingPunct="1">
        <a:spcBef>
          <a:spcPct val="0"/>
        </a:spcBef>
        <a:spcAft>
          <a:spcPct val="0"/>
        </a:spcAft>
        <a:defRPr sz="4400">
          <a:solidFill>
            <a:schemeClr val="accent2"/>
          </a:solidFill>
          <a:latin typeface="Calibri" pitchFamily="34" charset="0"/>
        </a:defRPr>
      </a:lvl9pPr>
    </p:titleStyle>
    <p:bodyStyle>
      <a:lvl1pPr marL="342900" indent="-342900" algn="l" rtl="0" eaLnBrk="1" fontAlgn="base" hangingPunct="1">
        <a:spcBef>
          <a:spcPct val="20000"/>
        </a:spcBef>
        <a:spcAft>
          <a:spcPct val="0"/>
        </a:spcAft>
        <a:buSzPct val="48000"/>
        <a:buBlip>
          <a:blip r:embed="rId16"/>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C00000"/>
        </a:buClr>
        <a:buSzPct val="60000"/>
        <a:buFont typeface="Wingdings" pitchFamily="2" charset="2"/>
        <a:buChar char="Ø"/>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C00000"/>
        </a:buClr>
        <a:buSzPct val="70000"/>
        <a:buFont typeface="Calibri"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habitat.dordogne.fr/mon-logement/les-aides-aux-travaux"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habitat.dordogne.fr/"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ctrTitle"/>
          </p:nvPr>
        </p:nvSpPr>
        <p:spPr>
          <a:xfrm>
            <a:off x="1187624" y="2132856"/>
            <a:ext cx="7704856" cy="2376264"/>
          </a:xfrm>
        </p:spPr>
        <p:txBody>
          <a:bodyPr/>
          <a:lstStyle/>
          <a:p>
            <a:r>
              <a:rPr lang="fr-FR" altLang="fr-FR" b="1" dirty="0">
                <a:latin typeface="Arial Black" panose="020B0A04020102020204" pitchFamily="34" charset="0"/>
                <a:cs typeface="Calibri Light" panose="020F0302020204030204" pitchFamily="34" charset="0"/>
              </a:rPr>
              <a:t>PLAN DEPARTEMENTAL DE L’HABITAT</a:t>
            </a:r>
            <a:br>
              <a:rPr lang="fr-FR" altLang="fr-FR" b="1" dirty="0">
                <a:latin typeface="Arial Black" panose="020B0A04020102020204" pitchFamily="34" charset="0"/>
                <a:cs typeface="Calibri Light" panose="020F0302020204030204" pitchFamily="34" charset="0"/>
              </a:rPr>
            </a:br>
            <a:r>
              <a:rPr lang="fr-FR" altLang="fr-FR" sz="3600" b="1" dirty="0">
                <a:latin typeface="Calibri Light" panose="020F0302020204030204" pitchFamily="34" charset="0"/>
                <a:cs typeface="Calibri Light" panose="020F0302020204030204" pitchFamily="34" charset="0"/>
              </a:rPr>
              <a:t>Arrondissement de BERGERAC</a:t>
            </a:r>
            <a:endParaRPr lang="fr-FR" altLang="fr-FR" sz="3600" b="1" u="sng" dirty="0">
              <a:latin typeface="Calibri Light" panose="020F0302020204030204" pitchFamily="34" charset="0"/>
              <a:cs typeface="Calibri Light" panose="020F03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buNone/>
            </a:pPr>
            <a:endParaRPr lang="fr-FR" sz="2900" dirty="0">
              <a:latin typeface="Calibri Light" panose="020F0302020204030204" pitchFamily="34" charset="0"/>
              <a:cs typeface="Calibri Light" panose="020F0302020204030204" pitchFamily="34" charset="0"/>
            </a:endParaRPr>
          </a:p>
          <a:p>
            <a:pPr marL="0" indent="0">
              <a:buNone/>
            </a:pPr>
            <a:endParaRPr lang="fr-FR" sz="2900" dirty="0">
              <a:latin typeface="Calibri Light" panose="020F0302020204030204" pitchFamily="34" charset="0"/>
              <a:cs typeface="Calibri Light" panose="020F0302020204030204" pitchFamily="34" charset="0"/>
            </a:endParaRPr>
          </a:p>
        </p:txBody>
      </p:sp>
      <p:sp>
        <p:nvSpPr>
          <p:cNvPr id="15" name="Titre 1"/>
          <p:cNvSpPr>
            <a:spLocks noGrp="1"/>
          </p:cNvSpPr>
          <p:nvPr>
            <p:ph type="title"/>
          </p:nvPr>
        </p:nvSpPr>
        <p:spPr>
          <a:xfrm>
            <a:off x="1331640" y="116632"/>
            <a:ext cx="6840760" cy="864096"/>
          </a:xfrm>
        </p:spPr>
        <p:txBody>
          <a:bodyPr/>
          <a:lstStyle/>
          <a:p>
            <a:pPr algn="ctr"/>
            <a:r>
              <a:rPr lang="fr-FR" sz="2800"/>
              <a:t>LES LOGEMENTS COMMUNAUX</a:t>
            </a:r>
          </a:p>
        </p:txBody>
      </p:sp>
      <p:sp>
        <p:nvSpPr>
          <p:cNvPr id="16" name="ZoneTexte 15"/>
          <p:cNvSpPr txBox="1"/>
          <p:nvPr/>
        </p:nvSpPr>
        <p:spPr>
          <a:xfrm>
            <a:off x="759053" y="1137459"/>
            <a:ext cx="8352493" cy="400110"/>
          </a:xfrm>
          <a:prstGeom prst="rect">
            <a:avLst/>
          </a:prstGeom>
          <a:noFill/>
        </p:spPr>
        <p:txBody>
          <a:bodyPr wrap="square" rtlCol="0">
            <a:spAutoFit/>
          </a:bodyPr>
          <a:lstStyle/>
          <a:p>
            <a:pPr algn="ctr"/>
            <a:r>
              <a:rPr lang="fr-FR" sz="2000" b="1" dirty="0">
                <a:solidFill>
                  <a:srgbClr val="C00000"/>
                </a:solidFill>
              </a:rPr>
              <a:t>Détail des travaux et des subventions par EPCI :</a:t>
            </a:r>
          </a:p>
        </p:txBody>
      </p:sp>
      <p:graphicFrame>
        <p:nvGraphicFramePr>
          <p:cNvPr id="7" name="Graphique 6"/>
          <p:cNvGraphicFramePr>
            <a:graphicFrameLocks/>
          </p:cNvGraphicFramePr>
          <p:nvPr>
            <p:extLst>
              <p:ext uri="{D42A27DB-BD31-4B8C-83A1-F6EECF244321}">
                <p14:modId xmlns:p14="http://schemas.microsoft.com/office/powerpoint/2010/main" val="1849683902"/>
              </p:ext>
            </p:extLst>
          </p:nvPr>
        </p:nvGraphicFramePr>
        <p:xfrm>
          <a:off x="486198" y="1651484"/>
          <a:ext cx="8622087" cy="46578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3936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a:off x="1331640" y="116632"/>
            <a:ext cx="6840760" cy="864096"/>
          </a:xfrm>
          <a:prstGeom prst="rect">
            <a:avLst/>
          </a:prstGeom>
        </p:spPr>
        <p:txBody>
          <a:bodyPr anchor="ctr"/>
          <a:lstStyle>
            <a:lvl1pPr algn="l" rtl="0" eaLnBrk="1" fontAlgn="base" hangingPunct="1">
              <a:spcBef>
                <a:spcPct val="0"/>
              </a:spcBef>
              <a:spcAft>
                <a:spcPct val="0"/>
              </a:spcAft>
              <a:defRPr sz="3600" kern="1200">
                <a:solidFill>
                  <a:schemeClr val="accent2"/>
                </a:solidFill>
                <a:latin typeface="+mj-lt"/>
                <a:ea typeface="+mj-ea"/>
                <a:cs typeface="+mj-cs"/>
              </a:defRPr>
            </a:lvl1pPr>
            <a:lvl2pPr algn="ctr" rtl="0" eaLnBrk="1" fontAlgn="base" hangingPunct="1">
              <a:spcBef>
                <a:spcPct val="0"/>
              </a:spcBef>
              <a:spcAft>
                <a:spcPct val="0"/>
              </a:spcAft>
              <a:defRPr sz="4400">
                <a:solidFill>
                  <a:schemeClr val="accent2"/>
                </a:solidFill>
                <a:latin typeface="Calibri" pitchFamily="34" charset="0"/>
              </a:defRPr>
            </a:lvl2pPr>
            <a:lvl3pPr algn="ctr" rtl="0" eaLnBrk="1" fontAlgn="base" hangingPunct="1">
              <a:spcBef>
                <a:spcPct val="0"/>
              </a:spcBef>
              <a:spcAft>
                <a:spcPct val="0"/>
              </a:spcAft>
              <a:defRPr sz="4400">
                <a:solidFill>
                  <a:schemeClr val="accent2"/>
                </a:solidFill>
                <a:latin typeface="Calibri" pitchFamily="34" charset="0"/>
              </a:defRPr>
            </a:lvl3pPr>
            <a:lvl4pPr algn="ctr" rtl="0" eaLnBrk="1" fontAlgn="base" hangingPunct="1">
              <a:spcBef>
                <a:spcPct val="0"/>
              </a:spcBef>
              <a:spcAft>
                <a:spcPct val="0"/>
              </a:spcAft>
              <a:defRPr sz="4400">
                <a:solidFill>
                  <a:schemeClr val="accent2"/>
                </a:solidFill>
                <a:latin typeface="Calibri" pitchFamily="34" charset="0"/>
              </a:defRPr>
            </a:lvl4pPr>
            <a:lvl5pPr algn="ctr" rtl="0" eaLnBrk="1" fontAlgn="base" hangingPunct="1">
              <a:spcBef>
                <a:spcPct val="0"/>
              </a:spcBef>
              <a:spcAft>
                <a:spcPct val="0"/>
              </a:spcAft>
              <a:defRPr sz="4400">
                <a:solidFill>
                  <a:schemeClr val="accent2"/>
                </a:solidFill>
                <a:latin typeface="Calibri" pitchFamily="34" charset="0"/>
              </a:defRPr>
            </a:lvl5pPr>
            <a:lvl6pPr marL="457200" algn="ctr" rtl="0" eaLnBrk="1" fontAlgn="base" hangingPunct="1">
              <a:spcBef>
                <a:spcPct val="0"/>
              </a:spcBef>
              <a:spcAft>
                <a:spcPct val="0"/>
              </a:spcAft>
              <a:defRPr sz="4400">
                <a:solidFill>
                  <a:schemeClr val="accent2"/>
                </a:solidFill>
                <a:latin typeface="Calibri" pitchFamily="34" charset="0"/>
              </a:defRPr>
            </a:lvl6pPr>
            <a:lvl7pPr marL="914400" algn="ctr" rtl="0" eaLnBrk="1" fontAlgn="base" hangingPunct="1">
              <a:spcBef>
                <a:spcPct val="0"/>
              </a:spcBef>
              <a:spcAft>
                <a:spcPct val="0"/>
              </a:spcAft>
              <a:defRPr sz="4400">
                <a:solidFill>
                  <a:schemeClr val="accent2"/>
                </a:solidFill>
                <a:latin typeface="Calibri" pitchFamily="34" charset="0"/>
              </a:defRPr>
            </a:lvl7pPr>
            <a:lvl8pPr marL="1371600" algn="ctr" rtl="0" eaLnBrk="1" fontAlgn="base" hangingPunct="1">
              <a:spcBef>
                <a:spcPct val="0"/>
              </a:spcBef>
              <a:spcAft>
                <a:spcPct val="0"/>
              </a:spcAft>
              <a:defRPr sz="4400">
                <a:solidFill>
                  <a:schemeClr val="accent2"/>
                </a:solidFill>
                <a:latin typeface="Calibri" pitchFamily="34" charset="0"/>
              </a:defRPr>
            </a:lvl8pPr>
            <a:lvl9pPr marL="1828800" algn="ctr" rtl="0" eaLnBrk="1" fontAlgn="base" hangingPunct="1">
              <a:spcBef>
                <a:spcPct val="0"/>
              </a:spcBef>
              <a:spcAft>
                <a:spcPct val="0"/>
              </a:spcAft>
              <a:defRPr sz="4400">
                <a:solidFill>
                  <a:schemeClr val="accent2"/>
                </a:solidFill>
                <a:latin typeface="Calibri" pitchFamily="34" charset="0"/>
              </a:defRPr>
            </a:lvl9pPr>
          </a:lstStyle>
          <a:p>
            <a:pPr algn="ctr"/>
            <a:r>
              <a:rPr lang="fr-FR" sz="2800"/>
              <a:t>Les BAILLEURS HLM</a:t>
            </a:r>
          </a:p>
        </p:txBody>
      </p:sp>
      <p:sp>
        <p:nvSpPr>
          <p:cNvPr id="12" name="ZoneTexte 11"/>
          <p:cNvSpPr txBox="1"/>
          <p:nvPr/>
        </p:nvSpPr>
        <p:spPr>
          <a:xfrm>
            <a:off x="596767" y="1413734"/>
            <a:ext cx="8352928" cy="461665"/>
          </a:xfrm>
          <a:prstGeom prst="rect">
            <a:avLst/>
          </a:prstGeom>
          <a:noFill/>
        </p:spPr>
        <p:txBody>
          <a:bodyPr wrap="square" rtlCol="0">
            <a:spAutoFit/>
          </a:bodyPr>
          <a:lstStyle/>
          <a:p>
            <a:pPr algn="ctr"/>
            <a:r>
              <a:rPr lang="fr-FR" sz="2400" b="1" dirty="0">
                <a:solidFill>
                  <a:schemeClr val="accent2">
                    <a:lumMod val="75000"/>
                  </a:schemeClr>
                </a:solidFill>
              </a:rPr>
              <a:t>Détail des subventions par EPCI</a:t>
            </a:r>
          </a:p>
        </p:txBody>
      </p:sp>
      <p:graphicFrame>
        <p:nvGraphicFramePr>
          <p:cNvPr id="9" name="Graphique 8"/>
          <p:cNvGraphicFramePr>
            <a:graphicFrameLocks/>
          </p:cNvGraphicFramePr>
          <p:nvPr>
            <p:extLst>
              <p:ext uri="{D42A27DB-BD31-4B8C-83A1-F6EECF244321}">
                <p14:modId xmlns:p14="http://schemas.microsoft.com/office/powerpoint/2010/main" val="3931692123"/>
              </p:ext>
            </p:extLst>
          </p:nvPr>
        </p:nvGraphicFramePr>
        <p:xfrm>
          <a:off x="755576" y="2182822"/>
          <a:ext cx="4092469" cy="35113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p:cNvGraphicFramePr>
            <a:graphicFrameLocks/>
          </p:cNvGraphicFramePr>
          <p:nvPr>
            <p:extLst>
              <p:ext uri="{D42A27DB-BD31-4B8C-83A1-F6EECF244321}">
                <p14:modId xmlns:p14="http://schemas.microsoft.com/office/powerpoint/2010/main" val="867129166"/>
              </p:ext>
            </p:extLst>
          </p:nvPr>
        </p:nvGraphicFramePr>
        <p:xfrm>
          <a:off x="4848045" y="2182822"/>
          <a:ext cx="4287328" cy="35113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21620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a:off x="1331640" y="116632"/>
            <a:ext cx="6840760" cy="864096"/>
          </a:xfrm>
          <a:prstGeom prst="rect">
            <a:avLst/>
          </a:prstGeom>
        </p:spPr>
        <p:txBody>
          <a:bodyPr anchor="ctr"/>
          <a:lstStyle>
            <a:lvl1pPr algn="l" rtl="0" eaLnBrk="1" fontAlgn="base" hangingPunct="1">
              <a:spcBef>
                <a:spcPct val="0"/>
              </a:spcBef>
              <a:spcAft>
                <a:spcPct val="0"/>
              </a:spcAft>
              <a:defRPr sz="3600" kern="1200">
                <a:solidFill>
                  <a:schemeClr val="accent2"/>
                </a:solidFill>
                <a:latin typeface="+mj-lt"/>
                <a:ea typeface="+mj-ea"/>
                <a:cs typeface="+mj-cs"/>
              </a:defRPr>
            </a:lvl1pPr>
            <a:lvl2pPr algn="ctr" rtl="0" eaLnBrk="1" fontAlgn="base" hangingPunct="1">
              <a:spcBef>
                <a:spcPct val="0"/>
              </a:spcBef>
              <a:spcAft>
                <a:spcPct val="0"/>
              </a:spcAft>
              <a:defRPr sz="4400">
                <a:solidFill>
                  <a:schemeClr val="accent2"/>
                </a:solidFill>
                <a:latin typeface="Calibri" pitchFamily="34" charset="0"/>
              </a:defRPr>
            </a:lvl2pPr>
            <a:lvl3pPr algn="ctr" rtl="0" eaLnBrk="1" fontAlgn="base" hangingPunct="1">
              <a:spcBef>
                <a:spcPct val="0"/>
              </a:spcBef>
              <a:spcAft>
                <a:spcPct val="0"/>
              </a:spcAft>
              <a:defRPr sz="4400">
                <a:solidFill>
                  <a:schemeClr val="accent2"/>
                </a:solidFill>
                <a:latin typeface="Calibri" pitchFamily="34" charset="0"/>
              </a:defRPr>
            </a:lvl3pPr>
            <a:lvl4pPr algn="ctr" rtl="0" eaLnBrk="1" fontAlgn="base" hangingPunct="1">
              <a:spcBef>
                <a:spcPct val="0"/>
              </a:spcBef>
              <a:spcAft>
                <a:spcPct val="0"/>
              </a:spcAft>
              <a:defRPr sz="4400">
                <a:solidFill>
                  <a:schemeClr val="accent2"/>
                </a:solidFill>
                <a:latin typeface="Calibri" pitchFamily="34" charset="0"/>
              </a:defRPr>
            </a:lvl4pPr>
            <a:lvl5pPr algn="ctr" rtl="0" eaLnBrk="1" fontAlgn="base" hangingPunct="1">
              <a:spcBef>
                <a:spcPct val="0"/>
              </a:spcBef>
              <a:spcAft>
                <a:spcPct val="0"/>
              </a:spcAft>
              <a:defRPr sz="4400">
                <a:solidFill>
                  <a:schemeClr val="accent2"/>
                </a:solidFill>
                <a:latin typeface="Calibri" pitchFamily="34" charset="0"/>
              </a:defRPr>
            </a:lvl5pPr>
            <a:lvl6pPr marL="457200" algn="ctr" rtl="0" eaLnBrk="1" fontAlgn="base" hangingPunct="1">
              <a:spcBef>
                <a:spcPct val="0"/>
              </a:spcBef>
              <a:spcAft>
                <a:spcPct val="0"/>
              </a:spcAft>
              <a:defRPr sz="4400">
                <a:solidFill>
                  <a:schemeClr val="accent2"/>
                </a:solidFill>
                <a:latin typeface="Calibri" pitchFamily="34" charset="0"/>
              </a:defRPr>
            </a:lvl6pPr>
            <a:lvl7pPr marL="914400" algn="ctr" rtl="0" eaLnBrk="1" fontAlgn="base" hangingPunct="1">
              <a:spcBef>
                <a:spcPct val="0"/>
              </a:spcBef>
              <a:spcAft>
                <a:spcPct val="0"/>
              </a:spcAft>
              <a:defRPr sz="4400">
                <a:solidFill>
                  <a:schemeClr val="accent2"/>
                </a:solidFill>
                <a:latin typeface="Calibri" pitchFamily="34" charset="0"/>
              </a:defRPr>
            </a:lvl7pPr>
            <a:lvl8pPr marL="1371600" algn="ctr" rtl="0" eaLnBrk="1" fontAlgn="base" hangingPunct="1">
              <a:spcBef>
                <a:spcPct val="0"/>
              </a:spcBef>
              <a:spcAft>
                <a:spcPct val="0"/>
              </a:spcAft>
              <a:defRPr sz="4400">
                <a:solidFill>
                  <a:schemeClr val="accent2"/>
                </a:solidFill>
                <a:latin typeface="Calibri" pitchFamily="34" charset="0"/>
              </a:defRPr>
            </a:lvl8pPr>
            <a:lvl9pPr marL="1828800" algn="ctr" rtl="0" eaLnBrk="1" fontAlgn="base" hangingPunct="1">
              <a:spcBef>
                <a:spcPct val="0"/>
              </a:spcBef>
              <a:spcAft>
                <a:spcPct val="0"/>
              </a:spcAft>
              <a:defRPr sz="4400">
                <a:solidFill>
                  <a:schemeClr val="accent2"/>
                </a:solidFill>
                <a:latin typeface="Calibri" pitchFamily="34" charset="0"/>
              </a:defRPr>
            </a:lvl9pPr>
          </a:lstStyle>
          <a:p>
            <a:pPr algn="ctr"/>
            <a:r>
              <a:rPr lang="fr-FR" sz="2800"/>
              <a:t>Les BAILLEURS HLM</a:t>
            </a:r>
          </a:p>
        </p:txBody>
      </p:sp>
      <p:graphicFrame>
        <p:nvGraphicFramePr>
          <p:cNvPr id="5" name="Graphique 4"/>
          <p:cNvGraphicFramePr>
            <a:graphicFrameLocks/>
          </p:cNvGraphicFramePr>
          <p:nvPr>
            <p:extLst>
              <p:ext uri="{D42A27DB-BD31-4B8C-83A1-F6EECF244321}">
                <p14:modId xmlns:p14="http://schemas.microsoft.com/office/powerpoint/2010/main" val="2971812366"/>
              </p:ext>
            </p:extLst>
          </p:nvPr>
        </p:nvGraphicFramePr>
        <p:xfrm>
          <a:off x="582707" y="1075766"/>
          <a:ext cx="8561294" cy="5226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1725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buNone/>
            </a:pPr>
            <a:endParaRPr lang="fr-FR" sz="2900">
              <a:latin typeface="Calibri Light" panose="020F0302020204030204" pitchFamily="34" charset="0"/>
              <a:cs typeface="Calibri Light" panose="020F0302020204030204" pitchFamily="34" charset="0"/>
            </a:endParaRPr>
          </a:p>
          <a:p>
            <a:pPr marL="0" indent="0">
              <a:buNone/>
            </a:pPr>
            <a:endParaRPr lang="fr-FR" sz="2900">
              <a:latin typeface="Calibri Light" panose="020F0302020204030204" pitchFamily="34" charset="0"/>
              <a:cs typeface="Calibri Light" panose="020F0302020204030204" pitchFamily="34" charset="0"/>
            </a:endParaRPr>
          </a:p>
        </p:txBody>
      </p:sp>
      <p:sp>
        <p:nvSpPr>
          <p:cNvPr id="18" name="ZoneTexte 17"/>
          <p:cNvSpPr txBox="1"/>
          <p:nvPr/>
        </p:nvSpPr>
        <p:spPr>
          <a:xfrm>
            <a:off x="755576" y="1115452"/>
            <a:ext cx="8388424" cy="369332"/>
          </a:xfrm>
          <a:prstGeom prst="rect">
            <a:avLst/>
          </a:prstGeom>
          <a:noFill/>
        </p:spPr>
        <p:txBody>
          <a:bodyPr wrap="square" rtlCol="0">
            <a:spAutoFit/>
          </a:bodyPr>
          <a:lstStyle/>
          <a:p>
            <a:pPr algn="ctr"/>
            <a:r>
              <a:rPr lang="fr-FR" b="1">
                <a:solidFill>
                  <a:schemeClr val="accent2">
                    <a:lumMod val="75000"/>
                  </a:schemeClr>
                </a:solidFill>
              </a:rPr>
              <a:t>Comparaison entre les logements conventionnés produits et la demande </a:t>
            </a:r>
            <a:r>
              <a:rPr lang="fr-FR" sz="800">
                <a:solidFill>
                  <a:schemeClr val="accent2">
                    <a:lumMod val="75000"/>
                  </a:schemeClr>
                </a:solidFill>
              </a:rPr>
              <a:t>(SNE 2022) </a:t>
            </a:r>
          </a:p>
        </p:txBody>
      </p:sp>
      <p:sp>
        <p:nvSpPr>
          <p:cNvPr id="9" name="Titre 1"/>
          <p:cNvSpPr>
            <a:spLocks noGrp="1"/>
          </p:cNvSpPr>
          <p:nvPr>
            <p:ph type="title"/>
          </p:nvPr>
        </p:nvSpPr>
        <p:spPr>
          <a:xfrm>
            <a:off x="1331640" y="116632"/>
            <a:ext cx="6840760" cy="864096"/>
          </a:xfrm>
        </p:spPr>
        <p:txBody>
          <a:bodyPr/>
          <a:lstStyle/>
          <a:p>
            <a:pPr algn="ctr"/>
            <a:r>
              <a:rPr lang="fr-FR" sz="2800"/>
              <a:t>DEMANDES ET PRODUCTION</a:t>
            </a:r>
          </a:p>
        </p:txBody>
      </p:sp>
      <p:graphicFrame>
        <p:nvGraphicFramePr>
          <p:cNvPr id="11" name="Graphique 10"/>
          <p:cNvGraphicFramePr>
            <a:graphicFrameLocks/>
          </p:cNvGraphicFramePr>
          <p:nvPr>
            <p:extLst>
              <p:ext uri="{D42A27DB-BD31-4B8C-83A1-F6EECF244321}">
                <p14:modId xmlns:p14="http://schemas.microsoft.com/office/powerpoint/2010/main" val="262462553"/>
              </p:ext>
            </p:extLst>
          </p:nvPr>
        </p:nvGraphicFramePr>
        <p:xfrm>
          <a:off x="755576" y="1484783"/>
          <a:ext cx="4287071" cy="26089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p:cNvGraphicFramePr>
            <a:graphicFrameLocks/>
          </p:cNvGraphicFramePr>
          <p:nvPr>
            <p:extLst>
              <p:ext uri="{D42A27DB-BD31-4B8C-83A1-F6EECF244321}">
                <p14:modId xmlns:p14="http://schemas.microsoft.com/office/powerpoint/2010/main" val="3599354489"/>
              </p:ext>
            </p:extLst>
          </p:nvPr>
        </p:nvGraphicFramePr>
        <p:xfrm>
          <a:off x="5042647" y="1484782"/>
          <a:ext cx="4101353" cy="26089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aphique 12"/>
          <p:cNvGraphicFramePr>
            <a:graphicFrameLocks/>
          </p:cNvGraphicFramePr>
          <p:nvPr>
            <p:extLst>
              <p:ext uri="{D42A27DB-BD31-4B8C-83A1-F6EECF244321}">
                <p14:modId xmlns:p14="http://schemas.microsoft.com/office/powerpoint/2010/main" val="3660465187"/>
              </p:ext>
            </p:extLst>
          </p:nvPr>
        </p:nvGraphicFramePr>
        <p:xfrm>
          <a:off x="755576" y="4093760"/>
          <a:ext cx="4287071" cy="229446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Graphique 13"/>
          <p:cNvGraphicFramePr>
            <a:graphicFrameLocks/>
          </p:cNvGraphicFramePr>
          <p:nvPr>
            <p:extLst>
              <p:ext uri="{D42A27DB-BD31-4B8C-83A1-F6EECF244321}">
                <p14:modId xmlns:p14="http://schemas.microsoft.com/office/powerpoint/2010/main" val="2194376271"/>
              </p:ext>
            </p:extLst>
          </p:nvPr>
        </p:nvGraphicFramePr>
        <p:xfrm>
          <a:off x="5042647" y="4093760"/>
          <a:ext cx="4101353" cy="229446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32182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phique 6"/>
          <p:cNvGraphicFramePr>
            <a:graphicFrameLocks/>
          </p:cNvGraphicFramePr>
          <p:nvPr>
            <p:extLst>
              <p:ext uri="{D42A27DB-BD31-4B8C-83A1-F6EECF244321}">
                <p14:modId xmlns:p14="http://schemas.microsoft.com/office/powerpoint/2010/main" val="6935484"/>
              </p:ext>
            </p:extLst>
          </p:nvPr>
        </p:nvGraphicFramePr>
        <p:xfrm>
          <a:off x="762000" y="923365"/>
          <a:ext cx="8382001" cy="443178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re 1"/>
          <p:cNvSpPr>
            <a:spLocks noGrp="1"/>
          </p:cNvSpPr>
          <p:nvPr>
            <p:ph type="title"/>
          </p:nvPr>
        </p:nvSpPr>
        <p:spPr/>
        <p:txBody>
          <a:bodyPr/>
          <a:lstStyle/>
          <a:p>
            <a:pPr algn="ctr"/>
            <a:r>
              <a:rPr lang="fr-FR"/>
              <a:t>Le parc social existant</a:t>
            </a:r>
          </a:p>
        </p:txBody>
      </p:sp>
      <p:sp>
        <p:nvSpPr>
          <p:cNvPr id="8" name="ZoneTexte 7"/>
          <p:cNvSpPr txBox="1"/>
          <p:nvPr/>
        </p:nvSpPr>
        <p:spPr>
          <a:xfrm>
            <a:off x="922713" y="5355146"/>
            <a:ext cx="8077779" cy="646331"/>
          </a:xfrm>
          <a:prstGeom prst="rect">
            <a:avLst/>
          </a:prstGeom>
          <a:noFill/>
        </p:spPr>
        <p:txBody>
          <a:bodyPr wrap="square" rtlCol="0">
            <a:spAutoFit/>
          </a:bodyPr>
          <a:lstStyle/>
          <a:p>
            <a:pPr marL="285750" indent="-285750">
              <a:buFontTx/>
              <a:buChar char="-"/>
            </a:pPr>
            <a:r>
              <a:rPr lang="fr-FR" dirty="0"/>
              <a:t>213 logements communaux</a:t>
            </a:r>
          </a:p>
          <a:p>
            <a:r>
              <a:rPr lang="fr-FR" dirty="0"/>
              <a:t>-    2 logements d’insertion par SOLIHA Sud-Ouest (Maîtrise d’ouvrage d’insertion)</a:t>
            </a:r>
          </a:p>
        </p:txBody>
      </p:sp>
      <p:sp>
        <p:nvSpPr>
          <p:cNvPr id="5" name="ZoneTexte 4"/>
          <p:cNvSpPr txBox="1"/>
          <p:nvPr/>
        </p:nvSpPr>
        <p:spPr>
          <a:xfrm>
            <a:off x="1331473" y="2269375"/>
            <a:ext cx="3348516" cy="369332"/>
          </a:xfrm>
          <a:prstGeom prst="rect">
            <a:avLst/>
          </a:prstGeom>
          <a:noFill/>
        </p:spPr>
        <p:txBody>
          <a:bodyPr wrap="square" rtlCol="0">
            <a:spAutoFit/>
          </a:bodyPr>
          <a:lstStyle/>
          <a:p>
            <a:r>
              <a:rPr lang="fr-FR" dirty="0">
                <a:solidFill>
                  <a:srgbClr val="C00000"/>
                </a:solidFill>
                <a:effectLst>
                  <a:outerShdw blurRad="38100" dist="38100" dir="2700000" algn="tl">
                    <a:srgbClr val="000000">
                      <a:alpha val="43137"/>
                    </a:srgbClr>
                  </a:outerShdw>
                </a:effectLst>
              </a:rPr>
              <a:t>3268 logements de bailleurs HLM</a:t>
            </a:r>
          </a:p>
        </p:txBody>
      </p:sp>
    </p:spTree>
    <p:extLst>
      <p:ext uri="{BB962C8B-B14F-4D97-AF65-F5344CB8AC3E}">
        <p14:creationId xmlns:p14="http://schemas.microsoft.com/office/powerpoint/2010/main" val="2836319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9632" y="1844823"/>
            <a:ext cx="7632848" cy="4428247"/>
          </a:xfrm>
        </p:spPr>
        <p:txBody>
          <a:bodyPr>
            <a:normAutofit/>
          </a:bodyPr>
          <a:lstStyle/>
          <a:p>
            <a:pPr marL="0" indent="0">
              <a:spcBef>
                <a:spcPts val="1200"/>
              </a:spcBef>
              <a:buSzPct val="100000"/>
              <a:buNone/>
            </a:pPr>
            <a:endParaRPr lang="fr-FR" sz="2000" b="1" dirty="0">
              <a:cs typeface="Calibri" panose="020F0502020204030204" pitchFamily="34" charset="0"/>
            </a:endParaRPr>
          </a:p>
          <a:p>
            <a:pPr marL="0" indent="0">
              <a:spcBef>
                <a:spcPts val="1200"/>
              </a:spcBef>
              <a:buSzPct val="100000"/>
              <a:buNone/>
            </a:pPr>
            <a:r>
              <a:rPr lang="fr-FR" sz="2000" b="1" dirty="0">
                <a:cs typeface="Calibri" panose="020F0502020204030204" pitchFamily="34" charset="0"/>
              </a:rPr>
              <a:t>4505 logements financés propriétaires occupants et bailleurs</a:t>
            </a:r>
          </a:p>
          <a:p>
            <a:pPr>
              <a:spcBef>
                <a:spcPts val="1200"/>
              </a:spcBef>
              <a:buSzPct val="100000"/>
              <a:buFont typeface="Wingdings" panose="05000000000000000000" pitchFamily="2" charset="2"/>
              <a:buChar char="§"/>
            </a:pPr>
            <a:r>
              <a:rPr lang="fr-FR" sz="2000" b="1" dirty="0">
                <a:cs typeface="Calibri" panose="020F0502020204030204" pitchFamily="34" charset="0"/>
              </a:rPr>
              <a:t>dont :</a:t>
            </a:r>
          </a:p>
          <a:p>
            <a:pPr lvl="1">
              <a:buClr>
                <a:schemeClr val="accent2">
                  <a:lumMod val="75000"/>
                </a:schemeClr>
              </a:buClr>
              <a:buSzPct val="100000"/>
              <a:buFont typeface="Arial" panose="020B0604020202020204" pitchFamily="34" charset="0"/>
              <a:buChar char="•"/>
            </a:pPr>
            <a:r>
              <a:rPr lang="fr-FR" sz="2000" dirty="0">
                <a:cs typeface="Calibri Light" panose="020F0302020204030204" pitchFamily="34" charset="0"/>
              </a:rPr>
              <a:t>149 logements locatifs</a:t>
            </a:r>
          </a:p>
          <a:p>
            <a:pPr lvl="1">
              <a:buClr>
                <a:schemeClr val="accent2">
                  <a:lumMod val="75000"/>
                </a:schemeClr>
              </a:buClr>
              <a:buSzPct val="100000"/>
              <a:buFont typeface="Arial" panose="020B0604020202020204" pitchFamily="34" charset="0"/>
              <a:buChar char="•"/>
            </a:pPr>
            <a:r>
              <a:rPr lang="fr-FR" sz="2000" dirty="0">
                <a:cs typeface="Calibri Light" panose="020F0302020204030204" pitchFamily="34" charset="0"/>
              </a:rPr>
              <a:t>153 logements indignes et dégradés</a:t>
            </a:r>
          </a:p>
          <a:p>
            <a:pPr lvl="1">
              <a:buClr>
                <a:schemeClr val="accent2">
                  <a:lumMod val="75000"/>
                </a:schemeClr>
              </a:buClr>
              <a:buSzPct val="100000"/>
              <a:buFont typeface="Arial" panose="020B0604020202020204" pitchFamily="34" charset="0"/>
              <a:buChar char="•"/>
            </a:pPr>
            <a:r>
              <a:rPr lang="fr-FR" sz="2000" dirty="0">
                <a:cs typeface="Calibri Light" panose="020F0302020204030204" pitchFamily="34" charset="0"/>
              </a:rPr>
              <a:t>1164 logements « autonomie »</a:t>
            </a:r>
          </a:p>
          <a:p>
            <a:pPr lvl="1">
              <a:buClr>
                <a:schemeClr val="accent2">
                  <a:lumMod val="75000"/>
                </a:schemeClr>
              </a:buClr>
              <a:buSzPct val="100000"/>
              <a:buFont typeface="Arial" panose="020B0604020202020204" pitchFamily="34" charset="0"/>
              <a:buChar char="•"/>
            </a:pPr>
            <a:r>
              <a:rPr lang="fr-FR" sz="2000" dirty="0">
                <a:cs typeface="Calibri Light" panose="020F0302020204030204" pitchFamily="34" charset="0"/>
              </a:rPr>
              <a:t>3378 logements « lutte contre la précarité énergétique »</a:t>
            </a:r>
          </a:p>
          <a:p>
            <a:pPr marL="342900" lvl="1" indent="-342900">
              <a:spcBef>
                <a:spcPts val="1200"/>
              </a:spcBef>
              <a:buClrTx/>
              <a:buSzPct val="100000"/>
              <a:buFont typeface="Wingdings" panose="05000000000000000000" pitchFamily="2" charset="2"/>
              <a:buChar char="§"/>
            </a:pPr>
            <a:r>
              <a:rPr lang="fr-FR" sz="2000" b="1" dirty="0">
                <a:cs typeface="Calibri" panose="020F0502020204030204" pitchFamily="34" charset="0"/>
              </a:rPr>
              <a:t>générant</a:t>
            </a:r>
          </a:p>
          <a:p>
            <a:pPr lvl="1">
              <a:buClr>
                <a:schemeClr val="accent2">
                  <a:lumMod val="75000"/>
                </a:schemeClr>
              </a:buClr>
              <a:buSzPct val="100000"/>
              <a:buFont typeface="Arial" panose="020B0604020202020204" pitchFamily="34" charset="0"/>
              <a:buChar char="•"/>
            </a:pPr>
            <a:r>
              <a:rPr lang="fr-FR" sz="2000" dirty="0">
                <a:cs typeface="Calibri Light" panose="020F0302020204030204" pitchFamily="34" charset="0"/>
              </a:rPr>
              <a:t>76 033 476 M€ de travaux </a:t>
            </a:r>
          </a:p>
          <a:p>
            <a:pPr lvl="1">
              <a:buClr>
                <a:schemeClr val="accent2">
                  <a:lumMod val="75000"/>
                </a:schemeClr>
              </a:buClr>
              <a:buSzPct val="100000"/>
              <a:buFont typeface="Arial" panose="020B0604020202020204" pitchFamily="34" charset="0"/>
              <a:buChar char="•"/>
            </a:pPr>
            <a:r>
              <a:rPr lang="fr-FR" sz="2000" dirty="0">
                <a:cs typeface="Calibri Light" panose="020F0302020204030204" pitchFamily="34" charset="0"/>
              </a:rPr>
              <a:t>36 812 065 M€ de subventions ANAH octroyés</a:t>
            </a:r>
          </a:p>
          <a:p>
            <a:pPr algn="just">
              <a:buFont typeface="Wingdings" panose="05000000000000000000" pitchFamily="2" charset="2"/>
              <a:buChar char="v"/>
            </a:pPr>
            <a:endParaRPr lang="fr-FR" sz="2400" dirty="0">
              <a:latin typeface="Calibri Light" panose="020F0302020204030204" pitchFamily="34" charset="0"/>
              <a:cs typeface="Calibri Light" panose="020F0302020204030204" pitchFamily="34" charset="0"/>
            </a:endParaRPr>
          </a:p>
          <a:p>
            <a:pPr marL="457200" lvl="1" indent="0">
              <a:buNone/>
            </a:pPr>
            <a:endParaRPr lang="fr-FR" sz="2000" dirty="0">
              <a:latin typeface="Calibri Light" panose="020F0302020204030204" pitchFamily="34" charset="0"/>
              <a:cs typeface="Calibri Light" panose="020F0302020204030204" pitchFamily="34" charset="0"/>
            </a:endParaRPr>
          </a:p>
          <a:p>
            <a:pPr marL="457200" lvl="1" indent="0">
              <a:buNone/>
            </a:pPr>
            <a:endParaRPr lang="fr-FR" sz="2000" dirty="0">
              <a:latin typeface="Calibri Light" panose="020F0302020204030204" pitchFamily="34" charset="0"/>
              <a:cs typeface="Calibri Light" panose="020F0302020204030204" pitchFamily="34" charset="0"/>
            </a:endParaRPr>
          </a:p>
        </p:txBody>
      </p:sp>
      <p:sp>
        <p:nvSpPr>
          <p:cNvPr id="5" name="Titre 1"/>
          <p:cNvSpPr>
            <a:spLocks noGrp="1"/>
          </p:cNvSpPr>
          <p:nvPr>
            <p:ph type="title"/>
          </p:nvPr>
        </p:nvSpPr>
        <p:spPr>
          <a:xfrm>
            <a:off x="1259632" y="116631"/>
            <a:ext cx="6912768" cy="1728191"/>
          </a:xfrm>
        </p:spPr>
        <p:txBody>
          <a:bodyPr/>
          <a:lstStyle/>
          <a:p>
            <a:pPr algn="ctr"/>
            <a:r>
              <a:rPr lang="fr-FR" dirty="0">
                <a:solidFill>
                  <a:schemeClr val="accent2">
                    <a:lumMod val="75000"/>
                  </a:schemeClr>
                </a:solidFill>
                <a:latin typeface="Calibri" panose="020F0502020204030204" pitchFamily="34" charset="0"/>
                <a:cs typeface="Calibri" panose="020F0502020204030204" pitchFamily="34" charset="0"/>
              </a:rPr>
              <a:t/>
            </a:r>
            <a:br>
              <a:rPr lang="fr-FR" dirty="0">
                <a:solidFill>
                  <a:schemeClr val="accent2">
                    <a:lumMod val="75000"/>
                  </a:schemeClr>
                </a:solidFill>
                <a:latin typeface="Calibri" panose="020F0502020204030204" pitchFamily="34" charset="0"/>
                <a:cs typeface="Calibri" panose="020F0502020204030204" pitchFamily="34" charset="0"/>
              </a:rPr>
            </a:br>
            <a:r>
              <a:rPr lang="fr-FR" dirty="0">
                <a:solidFill>
                  <a:schemeClr val="accent2">
                    <a:lumMod val="75000"/>
                  </a:schemeClr>
                </a:solidFill>
                <a:latin typeface="Calibri" panose="020F0502020204030204" pitchFamily="34" charset="0"/>
                <a:cs typeface="Calibri" panose="020F0502020204030204" pitchFamily="34" charset="0"/>
              </a:rPr>
              <a:t/>
            </a:r>
            <a:br>
              <a:rPr lang="fr-FR" dirty="0">
                <a:solidFill>
                  <a:schemeClr val="accent2">
                    <a:lumMod val="75000"/>
                  </a:schemeClr>
                </a:solidFill>
                <a:latin typeface="Calibri" panose="020F0502020204030204" pitchFamily="34" charset="0"/>
                <a:cs typeface="Calibri" panose="020F0502020204030204" pitchFamily="34" charset="0"/>
              </a:rPr>
            </a:br>
            <a:r>
              <a:rPr lang="fr-FR" dirty="0">
                <a:solidFill>
                  <a:schemeClr val="accent2">
                    <a:lumMod val="75000"/>
                  </a:schemeClr>
                </a:solidFill>
                <a:latin typeface="Calibri" panose="020F0502020204030204" pitchFamily="34" charset="0"/>
                <a:cs typeface="Calibri" panose="020F0502020204030204" pitchFamily="34" charset="0"/>
              </a:rPr>
              <a:t>Les résultats en </a:t>
            </a:r>
            <a:r>
              <a:rPr lang="fr-FR" b="1" dirty="0">
                <a:solidFill>
                  <a:schemeClr val="accent2">
                    <a:lumMod val="75000"/>
                  </a:schemeClr>
                </a:solidFill>
                <a:latin typeface="Calibri" panose="020F0502020204030204" pitchFamily="34" charset="0"/>
                <a:cs typeface="Calibri" panose="020F0502020204030204" pitchFamily="34" charset="0"/>
              </a:rPr>
              <a:t>Parc Privé </a:t>
            </a:r>
            <a:r>
              <a:rPr lang="fr-FR" dirty="0">
                <a:solidFill>
                  <a:schemeClr val="accent2">
                    <a:lumMod val="75000"/>
                  </a:schemeClr>
                </a:solidFill>
                <a:latin typeface="Calibri" panose="020F0502020204030204" pitchFamily="34" charset="0"/>
                <a:cs typeface="Calibri" panose="020F0502020204030204" pitchFamily="34" charset="0"/>
              </a:rPr>
              <a:t>(ANAH)</a:t>
            </a:r>
            <a:br>
              <a:rPr lang="fr-FR" dirty="0">
                <a:solidFill>
                  <a:schemeClr val="accent2">
                    <a:lumMod val="75000"/>
                  </a:schemeClr>
                </a:solidFill>
                <a:latin typeface="Calibri" panose="020F0502020204030204" pitchFamily="34" charset="0"/>
                <a:cs typeface="Calibri" panose="020F0502020204030204" pitchFamily="34" charset="0"/>
              </a:rPr>
            </a:br>
            <a:r>
              <a:rPr lang="fr-FR" dirty="0">
                <a:solidFill>
                  <a:schemeClr val="accent2">
                    <a:lumMod val="75000"/>
                  </a:schemeClr>
                </a:solidFill>
                <a:latin typeface="Calibri" panose="020F0502020204030204" pitchFamily="34" charset="0"/>
                <a:cs typeface="Calibri" panose="020F0502020204030204" pitchFamily="34" charset="0"/>
              </a:rPr>
              <a:t>et financements mobilisés en Dordogne</a:t>
            </a:r>
            <a:br>
              <a:rPr lang="fr-FR" dirty="0">
                <a:solidFill>
                  <a:schemeClr val="accent2">
                    <a:lumMod val="75000"/>
                  </a:schemeClr>
                </a:solidFill>
                <a:latin typeface="Calibri" panose="020F0502020204030204" pitchFamily="34" charset="0"/>
                <a:cs typeface="Calibri" panose="020F0502020204030204" pitchFamily="34" charset="0"/>
              </a:rPr>
            </a:br>
            <a:endParaRPr lang="fr-FR" dirty="0"/>
          </a:p>
        </p:txBody>
      </p:sp>
    </p:spTree>
    <p:extLst>
      <p:ext uri="{BB962C8B-B14F-4D97-AF65-F5344CB8AC3E}">
        <p14:creationId xmlns:p14="http://schemas.microsoft.com/office/powerpoint/2010/main" val="3208906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6834" y="1248476"/>
            <a:ext cx="8070372" cy="4595733"/>
          </a:xfrm>
        </p:spPr>
        <p:txBody>
          <a:bodyPr>
            <a:normAutofit/>
          </a:bodyPr>
          <a:lstStyle/>
          <a:p>
            <a:pPr marL="0" indent="0" algn="ctr">
              <a:spcBef>
                <a:spcPts val="1200"/>
              </a:spcBef>
              <a:buSzPct val="100000"/>
              <a:buNone/>
            </a:pPr>
            <a:r>
              <a:rPr lang="fr-FR" sz="2400" b="1" dirty="0">
                <a:solidFill>
                  <a:srgbClr val="C00000"/>
                </a:solidFill>
                <a:cs typeface="Calibri" panose="020F0502020204030204" pitchFamily="34" charset="0"/>
              </a:rPr>
              <a:t>OPAH RU de la Communauté d’Agglomération Bergeracoise</a:t>
            </a:r>
          </a:p>
          <a:p>
            <a:pPr marL="0" indent="0" algn="ctr">
              <a:spcBef>
                <a:spcPts val="1200"/>
              </a:spcBef>
              <a:buSzPct val="100000"/>
              <a:buNone/>
            </a:pPr>
            <a:r>
              <a:rPr lang="fr-FR" sz="2400" b="1" dirty="0">
                <a:solidFill>
                  <a:srgbClr val="C00000"/>
                </a:solidFill>
                <a:cs typeface="Calibri" panose="020F0502020204030204" pitchFamily="34" charset="0"/>
              </a:rPr>
              <a:t>« ROXHANA »</a:t>
            </a:r>
          </a:p>
          <a:p>
            <a:pPr marL="0" indent="0" algn="ctr">
              <a:spcBef>
                <a:spcPts val="1200"/>
              </a:spcBef>
              <a:buSzPct val="100000"/>
              <a:buNone/>
            </a:pPr>
            <a:r>
              <a:rPr lang="fr-FR" sz="2000" dirty="0">
                <a:cs typeface="Calibri" panose="020F0502020204030204" pitchFamily="34" charset="0"/>
              </a:rPr>
              <a:t>(01/01/19 au 31/12/23)</a:t>
            </a:r>
            <a:br>
              <a:rPr lang="fr-FR" sz="2000" dirty="0">
                <a:cs typeface="Calibri" panose="020F0502020204030204" pitchFamily="34" charset="0"/>
              </a:rPr>
            </a:br>
            <a:endParaRPr lang="fr-FR" sz="2000" dirty="0">
              <a:cs typeface="Calibri" panose="020F0502020204030204" pitchFamily="34" charset="0"/>
            </a:endParaRPr>
          </a:p>
          <a:p>
            <a:pPr lvl="1">
              <a:buClr>
                <a:schemeClr val="accent2">
                  <a:lumMod val="75000"/>
                </a:schemeClr>
              </a:buClr>
              <a:buSzPct val="100000"/>
              <a:buFont typeface="Arial" panose="020B0604020202020204" pitchFamily="34" charset="0"/>
              <a:buChar char="•"/>
            </a:pPr>
            <a:r>
              <a:rPr lang="fr-FR" dirty="0">
                <a:cs typeface="Calibri Light" panose="020F0302020204030204" pitchFamily="34" charset="0"/>
              </a:rPr>
              <a:t>Suivi-animation assuré par SOLIHA</a:t>
            </a:r>
          </a:p>
          <a:p>
            <a:pPr lvl="1">
              <a:buClr>
                <a:schemeClr val="accent2">
                  <a:lumMod val="75000"/>
                </a:schemeClr>
              </a:buClr>
              <a:buSzPct val="100000"/>
              <a:buFont typeface="Arial" panose="020B0604020202020204" pitchFamily="34" charset="0"/>
              <a:buChar char="•"/>
            </a:pPr>
            <a:r>
              <a:rPr lang="fr-FR" dirty="0">
                <a:cs typeface="Calibri Light" panose="020F0302020204030204" pitchFamily="34" charset="0"/>
              </a:rPr>
              <a:t>Sur la ville de Bergerac</a:t>
            </a:r>
          </a:p>
          <a:p>
            <a:pPr lvl="1">
              <a:buClr>
                <a:schemeClr val="accent2">
                  <a:lumMod val="75000"/>
                </a:schemeClr>
              </a:buClr>
              <a:buSzPct val="100000"/>
              <a:buFont typeface="Arial" panose="020B0604020202020204" pitchFamily="34" charset="0"/>
              <a:buChar char="•"/>
            </a:pPr>
            <a:r>
              <a:rPr lang="fr-FR" dirty="0">
                <a:cs typeface="Calibri Light" panose="020F0302020204030204" pitchFamily="34" charset="0"/>
              </a:rPr>
              <a:t>245 PO et 60 PB en objectifs sur les 5 années</a:t>
            </a:r>
          </a:p>
          <a:p>
            <a:pPr lvl="1">
              <a:buClr>
                <a:schemeClr val="accent2">
                  <a:lumMod val="75000"/>
                </a:schemeClr>
              </a:buClr>
              <a:buSzPct val="100000"/>
              <a:buFont typeface="Arial" panose="020B0604020202020204" pitchFamily="34" charset="0"/>
              <a:buChar char="•"/>
            </a:pPr>
            <a:r>
              <a:rPr lang="fr-FR" dirty="0">
                <a:cs typeface="Calibri Light" panose="020F0302020204030204" pitchFamily="34" charset="0"/>
              </a:rPr>
              <a:t>Budget prévisionnel tout financeur confondu : 4,54 M€ maximum</a:t>
            </a:r>
          </a:p>
        </p:txBody>
      </p:sp>
      <p:sp>
        <p:nvSpPr>
          <p:cNvPr id="9" name="Titre 1"/>
          <p:cNvSpPr>
            <a:spLocks noGrp="1"/>
          </p:cNvSpPr>
          <p:nvPr>
            <p:ph type="title"/>
          </p:nvPr>
        </p:nvSpPr>
        <p:spPr>
          <a:xfrm>
            <a:off x="1331640" y="116632"/>
            <a:ext cx="6840760" cy="864096"/>
          </a:xfrm>
        </p:spPr>
        <p:txBody>
          <a:bodyPr/>
          <a:lstStyle/>
          <a:p>
            <a:pPr algn="ctr"/>
            <a:r>
              <a:rPr lang="fr-FR" sz="3200" b="1" dirty="0"/>
              <a:t>1 OPAH sur l’arrondissement</a:t>
            </a:r>
          </a:p>
        </p:txBody>
      </p:sp>
    </p:spTree>
    <p:extLst>
      <p:ext uri="{BB962C8B-B14F-4D97-AF65-F5344CB8AC3E}">
        <p14:creationId xmlns:p14="http://schemas.microsoft.com/office/powerpoint/2010/main" val="1998664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313" y="47273"/>
            <a:ext cx="4562358" cy="3226304"/>
          </a:xfrm>
          <a:prstGeom prst="rect">
            <a:avLst/>
          </a:prstGeom>
        </p:spPr>
      </p:pic>
      <p:sp>
        <p:nvSpPr>
          <p:cNvPr id="12" name="Titre 1"/>
          <p:cNvSpPr>
            <a:spLocks noGrp="1"/>
          </p:cNvSpPr>
          <p:nvPr>
            <p:ph type="title"/>
          </p:nvPr>
        </p:nvSpPr>
        <p:spPr>
          <a:xfrm>
            <a:off x="1413164" y="116632"/>
            <a:ext cx="7389090" cy="622277"/>
          </a:xfrm>
        </p:spPr>
        <p:txBody>
          <a:bodyPr/>
          <a:lstStyle/>
          <a:p>
            <a:pPr algn="ctr"/>
            <a:r>
              <a:rPr lang="fr-FR" sz="2800" b="1" dirty="0"/>
              <a:t>L’OPAH de la CAB « ROXHANA »</a:t>
            </a:r>
          </a:p>
        </p:txBody>
      </p:sp>
      <p:pic>
        <p:nvPicPr>
          <p:cNvPr id="6" name="Imag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472132" y="1252703"/>
            <a:ext cx="1104900" cy="857250"/>
          </a:xfrm>
          <a:prstGeom prst="rect">
            <a:avLst/>
          </a:prstGeom>
        </p:spPr>
      </p:pic>
      <p:sp>
        <p:nvSpPr>
          <p:cNvPr id="3" name="Espace réservé du contenu 2"/>
          <p:cNvSpPr>
            <a:spLocks noGrp="1"/>
          </p:cNvSpPr>
          <p:nvPr>
            <p:ph idx="1"/>
          </p:nvPr>
        </p:nvSpPr>
        <p:spPr>
          <a:xfrm>
            <a:off x="983674" y="738909"/>
            <a:ext cx="8035636" cy="2515309"/>
          </a:xfrm>
        </p:spPr>
        <p:txBody>
          <a:bodyPr>
            <a:normAutofit lnSpcReduction="10000"/>
          </a:bodyPr>
          <a:lstStyle/>
          <a:p>
            <a:pPr marL="0" indent="0" algn="ctr" eaLnBrk="0" hangingPunct="0">
              <a:spcBef>
                <a:spcPct val="0"/>
              </a:spcBef>
              <a:buNone/>
            </a:pPr>
            <a:r>
              <a:rPr lang="fr-FR" b="1" dirty="0">
                <a:solidFill>
                  <a:schemeClr val="accent2">
                    <a:lumMod val="75000"/>
                  </a:schemeClr>
                </a:solidFill>
                <a:latin typeface="Calibri" pitchFamily="34" charset="0"/>
                <a:cs typeface="Arial" charset="0"/>
              </a:rPr>
              <a:t>…et ses résultats jusqu’au 31/12/2022</a:t>
            </a: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1800" b="1" dirty="0">
              <a:latin typeface="Calibri" pitchFamily="34" charset="0"/>
              <a:cs typeface="Arial" charset="0"/>
            </a:endParaRPr>
          </a:p>
          <a:p>
            <a:pPr marL="0" indent="0" algn="ctr" eaLnBrk="0" hangingPunct="0">
              <a:spcBef>
                <a:spcPct val="0"/>
              </a:spcBef>
              <a:buNone/>
            </a:pPr>
            <a:r>
              <a:rPr lang="fr-FR" sz="1800" b="1" dirty="0">
                <a:latin typeface="Calibri" pitchFamily="34" charset="0"/>
                <a:cs typeface="Arial" charset="0"/>
              </a:rPr>
              <a:t> </a:t>
            </a:r>
            <a:r>
              <a:rPr lang="fr-FR" sz="2400" b="1" dirty="0">
                <a:latin typeface="Calibri" pitchFamily="34" charset="0"/>
                <a:cs typeface="Arial" charset="0"/>
              </a:rPr>
              <a:t>3 520 458 € de travaux éligibles</a:t>
            </a:r>
          </a:p>
          <a:p>
            <a:pPr marL="0" indent="0" algn="ctr" eaLnBrk="0" hangingPunct="0">
              <a:spcBef>
                <a:spcPct val="0"/>
              </a:spcBef>
              <a:buNone/>
            </a:pPr>
            <a:r>
              <a:rPr lang="fr-FR" sz="2400" b="1" dirty="0">
                <a:latin typeface="Calibri" pitchFamily="34" charset="0"/>
                <a:cs typeface="Arial" charset="0"/>
              </a:rPr>
              <a:t>   1 735 948 € de subventions Anah</a:t>
            </a: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b="1" dirty="0">
              <a:solidFill>
                <a:schemeClr val="accent2">
                  <a:lumMod val="75000"/>
                </a:schemeClr>
              </a:solidFill>
              <a:latin typeface="Calibri" pitchFamily="34" charset="0"/>
              <a:cs typeface="Arial" charset="0"/>
            </a:endParaRPr>
          </a:p>
        </p:txBody>
      </p:sp>
      <p:sp>
        <p:nvSpPr>
          <p:cNvPr id="5" name="ZoneTexte 4"/>
          <p:cNvSpPr txBox="1"/>
          <p:nvPr/>
        </p:nvSpPr>
        <p:spPr>
          <a:xfrm>
            <a:off x="4664365" y="1597798"/>
            <a:ext cx="674254" cy="369332"/>
          </a:xfrm>
          <a:prstGeom prst="rect">
            <a:avLst/>
          </a:prstGeom>
          <a:noFill/>
        </p:spPr>
        <p:txBody>
          <a:bodyPr wrap="square" rtlCol="0">
            <a:spAutoFit/>
          </a:bodyPr>
          <a:lstStyle/>
          <a:p>
            <a:r>
              <a:rPr lang="fr-FR" b="1" dirty="0"/>
              <a:t>  219</a:t>
            </a:r>
          </a:p>
        </p:txBody>
      </p:sp>
      <p:sp>
        <p:nvSpPr>
          <p:cNvPr id="4" name="Rectangle 3"/>
          <p:cNvSpPr/>
          <p:nvPr/>
        </p:nvSpPr>
        <p:spPr>
          <a:xfrm>
            <a:off x="750353" y="3342936"/>
            <a:ext cx="8227391" cy="2992582"/>
          </a:xfrm>
          <a:prstGeom prst="rect">
            <a:avLst/>
          </a:prstGeom>
          <a:solidFill>
            <a:schemeClr val="accent3">
              <a:lumMod val="60000"/>
              <a:lumOff val="40000"/>
            </a:schemeClr>
          </a:solidFill>
          <a:ln>
            <a:noFill/>
          </a:ln>
          <a:effectLst>
            <a:outerShdw blurRad="50800" dist="38100" dir="8100000" algn="tr" rotWithShape="0">
              <a:schemeClr val="accent3">
                <a:lumMod val="60000"/>
                <a:lumOff val="40000"/>
                <a:alpha val="33000"/>
              </a:scheme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spcBef>
                <a:spcPts val="430"/>
              </a:spcBef>
              <a:spcAft>
                <a:spcPts val="0"/>
              </a:spcAft>
            </a:pPr>
            <a:endParaRPr lang="fr-FR" sz="1600" dirty="0">
              <a:solidFill>
                <a:srgbClr val="000000"/>
              </a:solidFill>
              <a:latin typeface="Calibri Light" panose="020F0302020204030204" pitchFamily="34" charset="0"/>
              <a:ea typeface="Times New Roman" panose="02020603050405020304" pitchFamily="18" charset="0"/>
            </a:endParaRPr>
          </a:p>
          <a:p>
            <a:pPr algn="ctr">
              <a:spcBef>
                <a:spcPts val="430"/>
              </a:spcBef>
              <a:spcAft>
                <a:spcPts val="0"/>
              </a:spcAft>
            </a:pPr>
            <a:r>
              <a:rPr lang="fr-FR" sz="1600" dirty="0">
                <a:solidFill>
                  <a:srgbClr val="000000"/>
                </a:solidFill>
                <a:latin typeface="Calibri Light" panose="020F0302020204030204" pitchFamily="34" charset="0"/>
                <a:ea typeface="Times New Roman" panose="02020603050405020304" pitchFamily="18" charset="0"/>
              </a:rPr>
              <a:t>Répartition par thématique de travaux </a:t>
            </a:r>
          </a:p>
          <a:p>
            <a:pPr algn="ctr">
              <a:spcBef>
                <a:spcPts val="430"/>
              </a:spcBef>
              <a:spcAft>
                <a:spcPts val="0"/>
              </a:spcAft>
            </a:pPr>
            <a:r>
              <a:rPr lang="fr-FR" sz="1600" b="1" dirty="0">
                <a:solidFill>
                  <a:srgbClr val="000000"/>
                </a:solidFill>
                <a:latin typeface="Calibri Light" panose="020F0302020204030204" pitchFamily="34" charset="0"/>
                <a:ea typeface="Times New Roman" panose="02020603050405020304" pitchFamily="18" charset="0"/>
              </a:rPr>
              <a:t>Dossiers autonomie </a:t>
            </a:r>
            <a:r>
              <a:rPr lang="fr-FR" sz="1600" dirty="0">
                <a:solidFill>
                  <a:srgbClr val="000000"/>
                </a:solidFill>
                <a:latin typeface="Calibri Light" panose="020F0302020204030204" pitchFamily="34" charset="0"/>
                <a:ea typeface="Times New Roman" panose="02020603050405020304" pitchFamily="18" charset="0"/>
              </a:rPr>
              <a:t>: </a:t>
            </a:r>
            <a:endParaRPr lang="fr-FR" sz="1600" dirty="0">
              <a:latin typeface="Times New Roman" panose="02020603050405020304" pitchFamily="18" charset="0"/>
              <a:ea typeface="Times New Roman" panose="02020603050405020304" pitchFamily="18" charset="0"/>
            </a:endParaRPr>
          </a:p>
          <a:p>
            <a:pPr algn="ctr">
              <a:spcBef>
                <a:spcPts val="430"/>
              </a:spcBef>
              <a:spcAft>
                <a:spcPts val="0"/>
              </a:spcAft>
            </a:pPr>
            <a:r>
              <a:rPr lang="fr-FR" sz="1600" b="1" dirty="0">
                <a:solidFill>
                  <a:srgbClr val="000000"/>
                </a:solidFill>
                <a:latin typeface="Calibri Light" panose="020F0302020204030204" pitchFamily="34" charset="0"/>
                <a:ea typeface="Times New Roman" panose="02020603050405020304" pitchFamily="18" charset="0"/>
              </a:rPr>
              <a:t>61</a:t>
            </a:r>
            <a:r>
              <a:rPr lang="fr-FR" sz="1600" dirty="0">
                <a:solidFill>
                  <a:srgbClr val="000000"/>
                </a:solidFill>
                <a:latin typeface="Calibri Light" panose="020F0302020204030204" pitchFamily="34" charset="0"/>
                <a:ea typeface="Times New Roman" panose="02020603050405020304" pitchFamily="18" charset="0"/>
              </a:rPr>
              <a:t> logements pour </a:t>
            </a:r>
            <a:r>
              <a:rPr lang="fr-FR" sz="1600" b="1" dirty="0">
                <a:solidFill>
                  <a:srgbClr val="000000"/>
                </a:solidFill>
                <a:latin typeface="Calibri Light" panose="020F0302020204030204" pitchFamily="34" charset="0"/>
                <a:ea typeface="Times New Roman" panose="02020603050405020304" pitchFamily="18" charset="0"/>
              </a:rPr>
              <a:t>217 898 € </a:t>
            </a:r>
            <a:r>
              <a:rPr lang="fr-FR" sz="1600" dirty="0">
                <a:solidFill>
                  <a:srgbClr val="000000"/>
                </a:solidFill>
                <a:latin typeface="Calibri Light" panose="020F0302020204030204" pitchFamily="34" charset="0"/>
                <a:ea typeface="Times New Roman" panose="02020603050405020304" pitchFamily="18" charset="0"/>
              </a:rPr>
              <a:t>de subventions Anah et </a:t>
            </a:r>
            <a:r>
              <a:rPr lang="fr-FR" sz="1600" b="1" dirty="0">
                <a:solidFill>
                  <a:srgbClr val="000000"/>
                </a:solidFill>
                <a:latin typeface="Calibri Light" panose="020F0302020204030204" pitchFamily="34" charset="0"/>
                <a:ea typeface="Times New Roman" panose="02020603050405020304" pitchFamily="18" charset="0"/>
              </a:rPr>
              <a:t>459 684 € </a:t>
            </a:r>
            <a:r>
              <a:rPr lang="fr-FR" sz="1600" dirty="0">
                <a:solidFill>
                  <a:srgbClr val="000000"/>
                </a:solidFill>
                <a:latin typeface="Calibri Light" panose="020F0302020204030204" pitchFamily="34" charset="0"/>
                <a:ea typeface="Times New Roman" panose="02020603050405020304" pitchFamily="18" charset="0"/>
              </a:rPr>
              <a:t>de travaux éligibles</a:t>
            </a:r>
            <a:endParaRPr lang="fr-FR" sz="1600" dirty="0">
              <a:latin typeface="Times New Roman" panose="02020603050405020304" pitchFamily="18" charset="0"/>
              <a:ea typeface="Times New Roman" panose="02020603050405020304" pitchFamily="18" charset="0"/>
            </a:endParaRPr>
          </a:p>
          <a:p>
            <a:pPr algn="ctr">
              <a:spcBef>
                <a:spcPts val="430"/>
              </a:spcBef>
              <a:spcAft>
                <a:spcPts val="0"/>
              </a:spcAft>
            </a:pPr>
            <a:r>
              <a:rPr lang="fr-FR" sz="1600" b="1" dirty="0">
                <a:solidFill>
                  <a:srgbClr val="000000"/>
                </a:solidFill>
                <a:latin typeface="Calibri Light" panose="020F0302020204030204" pitchFamily="34" charset="0"/>
                <a:ea typeface="Times New Roman" panose="02020603050405020304" pitchFamily="18" charset="0"/>
              </a:rPr>
              <a:t>Dossiers énergie </a:t>
            </a:r>
            <a:r>
              <a:rPr lang="fr-FR" sz="1600" dirty="0">
                <a:solidFill>
                  <a:srgbClr val="000000"/>
                </a:solidFill>
                <a:latin typeface="Calibri Light" panose="020F0302020204030204" pitchFamily="34" charset="0"/>
                <a:ea typeface="Times New Roman" panose="02020603050405020304" pitchFamily="18" charset="0"/>
              </a:rPr>
              <a:t>:</a:t>
            </a:r>
            <a:endParaRPr lang="fr-FR" sz="1600" dirty="0">
              <a:latin typeface="Times New Roman" panose="02020603050405020304" pitchFamily="18" charset="0"/>
              <a:ea typeface="Times New Roman" panose="02020603050405020304" pitchFamily="18" charset="0"/>
            </a:endParaRPr>
          </a:p>
          <a:p>
            <a:pPr algn="ctr">
              <a:spcBef>
                <a:spcPts val="430"/>
              </a:spcBef>
              <a:spcAft>
                <a:spcPts val="0"/>
              </a:spcAft>
            </a:pPr>
            <a:r>
              <a:rPr lang="fr-FR" sz="1600" b="1" dirty="0">
                <a:solidFill>
                  <a:srgbClr val="000000"/>
                </a:solidFill>
                <a:latin typeface="Calibri Light" panose="020F0302020204030204" pitchFamily="34" charset="0"/>
                <a:ea typeface="Times New Roman" panose="02020603050405020304" pitchFamily="18" charset="0"/>
              </a:rPr>
              <a:t>142</a:t>
            </a:r>
            <a:r>
              <a:rPr lang="fr-FR" sz="1600" dirty="0">
                <a:solidFill>
                  <a:srgbClr val="000000"/>
                </a:solidFill>
                <a:latin typeface="Calibri Light" panose="020F0302020204030204" pitchFamily="34" charset="0"/>
                <a:ea typeface="Times New Roman" panose="02020603050405020304" pitchFamily="18" charset="0"/>
              </a:rPr>
              <a:t> logements pour </a:t>
            </a:r>
            <a:r>
              <a:rPr lang="fr-FR" sz="1600" b="1" dirty="0">
                <a:solidFill>
                  <a:srgbClr val="000000"/>
                </a:solidFill>
                <a:latin typeface="Calibri Light" panose="020F0302020204030204" pitchFamily="34" charset="0"/>
                <a:ea typeface="Times New Roman" panose="02020603050405020304" pitchFamily="18" charset="0"/>
              </a:rPr>
              <a:t>1 270 190 €</a:t>
            </a:r>
            <a:r>
              <a:rPr lang="fr-FR" sz="1600" dirty="0">
                <a:solidFill>
                  <a:srgbClr val="000000"/>
                </a:solidFill>
                <a:latin typeface="Calibri Light" panose="020F0302020204030204" pitchFamily="34" charset="0"/>
                <a:ea typeface="Times New Roman" panose="02020603050405020304" pitchFamily="18" charset="0"/>
              </a:rPr>
              <a:t> de subventions Anah et </a:t>
            </a:r>
            <a:r>
              <a:rPr lang="fr-FR" sz="1600" b="1" dirty="0">
                <a:solidFill>
                  <a:srgbClr val="000000"/>
                </a:solidFill>
                <a:latin typeface="Calibri Light" panose="020F0302020204030204" pitchFamily="34" charset="0"/>
                <a:ea typeface="Times New Roman" panose="02020603050405020304" pitchFamily="18" charset="0"/>
              </a:rPr>
              <a:t>514 020 € </a:t>
            </a:r>
            <a:r>
              <a:rPr lang="fr-FR" sz="1600" dirty="0">
                <a:solidFill>
                  <a:srgbClr val="000000"/>
                </a:solidFill>
                <a:latin typeface="Calibri Light" panose="020F0302020204030204" pitchFamily="34" charset="0"/>
                <a:ea typeface="Times New Roman" panose="02020603050405020304" pitchFamily="18" charset="0"/>
              </a:rPr>
              <a:t>de travaux éligibles</a:t>
            </a:r>
          </a:p>
          <a:p>
            <a:pPr algn="ctr">
              <a:spcBef>
                <a:spcPts val="430"/>
              </a:spcBef>
              <a:spcAft>
                <a:spcPts val="0"/>
              </a:spcAft>
            </a:pPr>
            <a:r>
              <a:rPr lang="fr-FR" sz="1600" b="1" dirty="0">
                <a:solidFill>
                  <a:srgbClr val="000000"/>
                </a:solidFill>
                <a:latin typeface="Calibri Light" panose="020F0302020204030204" pitchFamily="34" charset="0"/>
                <a:ea typeface="Times New Roman" panose="02020603050405020304" pitchFamily="18" charset="0"/>
              </a:rPr>
              <a:t>Dossiers logements très dégradés :</a:t>
            </a:r>
          </a:p>
          <a:p>
            <a:pPr algn="ctr">
              <a:spcBef>
                <a:spcPts val="430"/>
              </a:spcBef>
              <a:spcAft>
                <a:spcPts val="0"/>
              </a:spcAft>
            </a:pPr>
            <a:r>
              <a:rPr lang="fr-FR" sz="1600" b="1" dirty="0">
                <a:solidFill>
                  <a:srgbClr val="000000"/>
                </a:solidFill>
                <a:latin typeface="Calibri Light" panose="020F0302020204030204" pitchFamily="34" charset="0"/>
                <a:ea typeface="Times New Roman" panose="02020603050405020304" pitchFamily="18" charset="0"/>
              </a:rPr>
              <a:t>2</a:t>
            </a:r>
            <a:r>
              <a:rPr lang="fr-FR" sz="1600" dirty="0">
                <a:solidFill>
                  <a:srgbClr val="000000"/>
                </a:solidFill>
                <a:latin typeface="Calibri Light" panose="020F0302020204030204" pitchFamily="34" charset="0"/>
                <a:ea typeface="Times New Roman" panose="02020603050405020304" pitchFamily="18" charset="0"/>
              </a:rPr>
              <a:t> logements très dégradés pour </a:t>
            </a:r>
            <a:r>
              <a:rPr lang="fr-FR" sz="1600" b="1" dirty="0">
                <a:solidFill>
                  <a:srgbClr val="000000"/>
                </a:solidFill>
                <a:latin typeface="Calibri Light" panose="020F0302020204030204" pitchFamily="34" charset="0"/>
                <a:ea typeface="Times New Roman" panose="02020603050405020304" pitchFamily="18" charset="0"/>
              </a:rPr>
              <a:t>56 500 €</a:t>
            </a:r>
            <a:r>
              <a:rPr lang="fr-FR" sz="1600" dirty="0">
                <a:solidFill>
                  <a:srgbClr val="000000"/>
                </a:solidFill>
                <a:latin typeface="Calibri Light" panose="020F0302020204030204" pitchFamily="34" charset="0"/>
                <a:ea typeface="Times New Roman" panose="02020603050405020304" pitchFamily="18" charset="0"/>
              </a:rPr>
              <a:t> de subventions Anah et </a:t>
            </a:r>
            <a:r>
              <a:rPr lang="fr-FR" sz="1600" b="1" dirty="0">
                <a:solidFill>
                  <a:srgbClr val="000000"/>
                </a:solidFill>
                <a:latin typeface="Calibri Light" panose="020F0302020204030204" pitchFamily="34" charset="0"/>
                <a:ea typeface="Times New Roman" panose="02020603050405020304" pitchFamily="18" charset="0"/>
              </a:rPr>
              <a:t>123 184 € </a:t>
            </a:r>
            <a:r>
              <a:rPr lang="fr-FR" sz="1600" dirty="0">
                <a:solidFill>
                  <a:srgbClr val="000000"/>
                </a:solidFill>
                <a:latin typeface="Calibri Light" panose="020F0302020204030204" pitchFamily="34" charset="0"/>
                <a:ea typeface="Times New Roman" panose="02020603050405020304" pitchFamily="18" charset="0"/>
              </a:rPr>
              <a:t>de travaux éligibles</a:t>
            </a:r>
          </a:p>
          <a:p>
            <a:pPr algn="ctr">
              <a:spcBef>
                <a:spcPts val="430"/>
              </a:spcBef>
              <a:spcAft>
                <a:spcPts val="0"/>
              </a:spcAft>
            </a:pPr>
            <a:r>
              <a:rPr lang="fr-FR" sz="1600" b="1" dirty="0">
                <a:solidFill>
                  <a:srgbClr val="000000"/>
                </a:solidFill>
                <a:latin typeface="Calibri Light" panose="020F0302020204030204" pitchFamily="34" charset="0"/>
                <a:ea typeface="Times New Roman" panose="02020603050405020304" pitchFamily="18" charset="0"/>
              </a:rPr>
              <a:t>Dossiers propriétaires bailleurs </a:t>
            </a:r>
            <a:r>
              <a:rPr lang="fr-FR" sz="1600" dirty="0">
                <a:solidFill>
                  <a:srgbClr val="000000"/>
                </a:solidFill>
                <a:latin typeface="Calibri Light" panose="020F0302020204030204" pitchFamily="34" charset="0"/>
                <a:ea typeface="Times New Roman" panose="02020603050405020304" pitchFamily="18" charset="0"/>
              </a:rPr>
              <a:t>:</a:t>
            </a:r>
          </a:p>
          <a:p>
            <a:pPr algn="ctr">
              <a:spcBef>
                <a:spcPts val="430"/>
              </a:spcBef>
              <a:spcAft>
                <a:spcPts val="0"/>
              </a:spcAft>
            </a:pPr>
            <a:r>
              <a:rPr lang="fr-FR" sz="1600" b="1" dirty="0">
                <a:solidFill>
                  <a:srgbClr val="000000"/>
                </a:solidFill>
                <a:latin typeface="Calibri Light" panose="020F0302020204030204" pitchFamily="34" charset="0"/>
                <a:ea typeface="Times New Roman" panose="02020603050405020304" pitchFamily="18" charset="0"/>
              </a:rPr>
              <a:t>14</a:t>
            </a:r>
            <a:r>
              <a:rPr lang="fr-FR" sz="1600" dirty="0">
                <a:solidFill>
                  <a:srgbClr val="000000"/>
                </a:solidFill>
                <a:latin typeface="Calibri Light" panose="020F0302020204030204" pitchFamily="34" charset="0"/>
                <a:ea typeface="Times New Roman" panose="02020603050405020304" pitchFamily="18" charset="0"/>
              </a:rPr>
              <a:t> logements pour </a:t>
            </a:r>
            <a:r>
              <a:rPr lang="fr-FR" sz="1600" b="1" dirty="0">
                <a:solidFill>
                  <a:srgbClr val="000000"/>
                </a:solidFill>
                <a:latin typeface="Calibri Light" panose="020F0302020204030204" pitchFamily="34" charset="0"/>
                <a:ea typeface="Times New Roman" panose="02020603050405020304" pitchFamily="18" charset="0"/>
              </a:rPr>
              <a:t>191 360 € </a:t>
            </a:r>
            <a:r>
              <a:rPr lang="fr-FR" sz="1600" dirty="0">
                <a:solidFill>
                  <a:srgbClr val="000000"/>
                </a:solidFill>
                <a:latin typeface="Calibri Light" panose="020F0302020204030204" pitchFamily="34" charset="0"/>
                <a:ea typeface="Times New Roman" panose="02020603050405020304" pitchFamily="18" charset="0"/>
              </a:rPr>
              <a:t>de subvention Anah et </a:t>
            </a:r>
            <a:r>
              <a:rPr lang="fr-FR" sz="1600" b="1" dirty="0">
                <a:solidFill>
                  <a:srgbClr val="000000"/>
                </a:solidFill>
                <a:latin typeface="Calibri Light" panose="020F0302020204030204" pitchFamily="34" charset="0"/>
                <a:ea typeface="Times New Roman" panose="02020603050405020304" pitchFamily="18" charset="0"/>
              </a:rPr>
              <a:t>514 020 € </a:t>
            </a:r>
            <a:r>
              <a:rPr lang="fr-FR" sz="1600" dirty="0">
                <a:solidFill>
                  <a:srgbClr val="000000"/>
                </a:solidFill>
                <a:latin typeface="Calibri Light" panose="020F0302020204030204" pitchFamily="34" charset="0"/>
                <a:ea typeface="Times New Roman" panose="02020603050405020304" pitchFamily="18" charset="0"/>
              </a:rPr>
              <a:t>de travaux éligibles</a:t>
            </a:r>
          </a:p>
          <a:p>
            <a:pPr algn="ctr">
              <a:spcBef>
                <a:spcPts val="430"/>
              </a:spcBef>
              <a:spcAft>
                <a:spcPts val="0"/>
              </a:spcAft>
            </a:pPr>
            <a:endParaRPr lang="fr-FR" sz="1600" dirty="0">
              <a:effectLst/>
              <a:latin typeface="Times New Roman" panose="02020603050405020304" pitchFamily="18" charset="0"/>
              <a:ea typeface="Times New Roman" panose="02020603050405020304" pitchFamily="18" charset="0"/>
            </a:endParaRPr>
          </a:p>
        </p:txBody>
      </p:sp>
      <p:sp>
        <p:nvSpPr>
          <p:cNvPr id="9" name="ZoneTexte 8"/>
          <p:cNvSpPr txBox="1"/>
          <p:nvPr/>
        </p:nvSpPr>
        <p:spPr>
          <a:xfrm>
            <a:off x="766618" y="3342936"/>
            <a:ext cx="8035636" cy="338554"/>
          </a:xfrm>
          <a:prstGeom prst="rect">
            <a:avLst/>
          </a:prstGeom>
          <a:solidFill>
            <a:schemeClr val="accent3">
              <a:lumMod val="60000"/>
              <a:lumOff val="40000"/>
            </a:schemeClr>
          </a:solidFill>
          <a:ln>
            <a:noFill/>
          </a:ln>
        </p:spPr>
        <p:txBody>
          <a:bodyPr wrap="square" rtlCol="0">
            <a:spAutoFit/>
          </a:bodyPr>
          <a:lstStyle/>
          <a:p>
            <a:pPr algn="ctr"/>
            <a:r>
              <a:rPr lang="fr-FR" sz="1600" b="1" dirty="0">
                <a:latin typeface="+mj-lt"/>
              </a:rPr>
              <a:t>Comm</a:t>
            </a:r>
            <a:r>
              <a:rPr lang="fr-FR" sz="1600" b="1" dirty="0">
                <a:latin typeface="+mj-lt"/>
                <a:cs typeface="Calibri Light" panose="020F0302020204030204" pitchFamily="34" charset="0"/>
              </a:rPr>
              <a:t>unauté d’Agglomération Bergeracoise</a:t>
            </a:r>
            <a:endParaRPr lang="fr-FR" sz="1600" b="1" dirty="0">
              <a:latin typeface="+mj-lt"/>
            </a:endParaRPr>
          </a:p>
        </p:txBody>
      </p:sp>
    </p:spTree>
    <p:extLst>
      <p:ext uri="{BB962C8B-B14F-4D97-AF65-F5344CB8AC3E}">
        <p14:creationId xmlns:p14="http://schemas.microsoft.com/office/powerpoint/2010/main" val="306481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313" y="47273"/>
            <a:ext cx="4562358" cy="3226304"/>
          </a:xfrm>
          <a:prstGeom prst="rect">
            <a:avLst/>
          </a:prstGeom>
        </p:spPr>
      </p:pic>
      <p:sp>
        <p:nvSpPr>
          <p:cNvPr id="12" name="Titre 1"/>
          <p:cNvSpPr>
            <a:spLocks noGrp="1"/>
          </p:cNvSpPr>
          <p:nvPr>
            <p:ph type="title"/>
          </p:nvPr>
        </p:nvSpPr>
        <p:spPr>
          <a:xfrm>
            <a:off x="1413164" y="116632"/>
            <a:ext cx="7389090" cy="622277"/>
          </a:xfrm>
        </p:spPr>
        <p:txBody>
          <a:bodyPr/>
          <a:lstStyle/>
          <a:p>
            <a:pPr algn="ctr"/>
            <a:r>
              <a:rPr lang="fr-FR" sz="2800" b="1" dirty="0"/>
              <a:t>Le secteur DIFFUS (hors OPAH)</a:t>
            </a:r>
          </a:p>
        </p:txBody>
      </p:sp>
      <p:pic>
        <p:nvPicPr>
          <p:cNvPr id="6" name="Imag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472132" y="1252703"/>
            <a:ext cx="1104900" cy="857250"/>
          </a:xfrm>
          <a:prstGeom prst="rect">
            <a:avLst/>
          </a:prstGeom>
        </p:spPr>
      </p:pic>
      <p:sp>
        <p:nvSpPr>
          <p:cNvPr id="3" name="Espace réservé du contenu 2"/>
          <p:cNvSpPr>
            <a:spLocks noGrp="1"/>
          </p:cNvSpPr>
          <p:nvPr>
            <p:ph idx="1"/>
          </p:nvPr>
        </p:nvSpPr>
        <p:spPr>
          <a:xfrm>
            <a:off x="983674" y="738909"/>
            <a:ext cx="8035636" cy="2515309"/>
          </a:xfrm>
        </p:spPr>
        <p:txBody>
          <a:bodyPr>
            <a:normAutofit lnSpcReduction="10000"/>
          </a:bodyPr>
          <a:lstStyle/>
          <a:p>
            <a:pPr marL="0" indent="0" algn="ctr" eaLnBrk="0" hangingPunct="0">
              <a:spcBef>
                <a:spcPct val="0"/>
              </a:spcBef>
              <a:buNone/>
            </a:pPr>
            <a:r>
              <a:rPr lang="fr-FR" b="1" dirty="0">
                <a:solidFill>
                  <a:schemeClr val="accent2">
                    <a:lumMod val="75000"/>
                  </a:schemeClr>
                </a:solidFill>
                <a:latin typeface="Calibri" pitchFamily="34" charset="0"/>
                <a:cs typeface="Arial" charset="0"/>
              </a:rPr>
              <a:t>…et ses résultats jusqu’au 31/12/2022</a:t>
            </a: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1800" b="1" dirty="0">
              <a:latin typeface="Calibri" pitchFamily="34" charset="0"/>
              <a:cs typeface="Arial" charset="0"/>
            </a:endParaRPr>
          </a:p>
          <a:p>
            <a:pPr marL="0" indent="0" algn="ctr" eaLnBrk="0" hangingPunct="0">
              <a:spcBef>
                <a:spcPct val="0"/>
              </a:spcBef>
              <a:buNone/>
            </a:pPr>
            <a:r>
              <a:rPr lang="fr-FR" sz="1800" b="1" dirty="0">
                <a:latin typeface="Calibri" pitchFamily="34" charset="0"/>
                <a:cs typeface="Arial" charset="0"/>
              </a:rPr>
              <a:t> </a:t>
            </a:r>
            <a:r>
              <a:rPr lang="fr-FR" sz="2400" b="1" dirty="0">
                <a:latin typeface="Calibri" pitchFamily="34" charset="0"/>
                <a:cs typeface="Arial" charset="0"/>
              </a:rPr>
              <a:t>8 237 843 € de travaux éligibles</a:t>
            </a:r>
          </a:p>
          <a:p>
            <a:pPr marL="0" indent="0" algn="ctr" eaLnBrk="0" hangingPunct="0">
              <a:spcBef>
                <a:spcPct val="0"/>
              </a:spcBef>
              <a:buNone/>
            </a:pPr>
            <a:r>
              <a:rPr lang="fr-FR" sz="2400" b="1" dirty="0">
                <a:latin typeface="Calibri" pitchFamily="34" charset="0"/>
                <a:cs typeface="Arial" charset="0"/>
              </a:rPr>
              <a:t>   3 989 503 € de subventions Anah</a:t>
            </a: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sz="2400" b="1" dirty="0">
              <a:latin typeface="Calibri" pitchFamily="34" charset="0"/>
              <a:cs typeface="Arial" charset="0"/>
            </a:endParaRPr>
          </a:p>
          <a:p>
            <a:pPr marL="0" indent="0" algn="ctr" eaLnBrk="0" hangingPunct="0">
              <a:spcBef>
                <a:spcPct val="0"/>
              </a:spcBef>
              <a:buNone/>
            </a:pPr>
            <a:endParaRPr lang="fr-FR" b="1" dirty="0">
              <a:solidFill>
                <a:schemeClr val="accent2">
                  <a:lumMod val="75000"/>
                </a:schemeClr>
              </a:solidFill>
              <a:latin typeface="Calibri" pitchFamily="34" charset="0"/>
              <a:cs typeface="Arial" charset="0"/>
            </a:endParaRPr>
          </a:p>
        </p:txBody>
      </p:sp>
      <p:sp>
        <p:nvSpPr>
          <p:cNvPr id="5" name="ZoneTexte 4"/>
          <p:cNvSpPr txBox="1"/>
          <p:nvPr/>
        </p:nvSpPr>
        <p:spPr>
          <a:xfrm>
            <a:off x="4664365" y="1597798"/>
            <a:ext cx="674254" cy="369332"/>
          </a:xfrm>
          <a:prstGeom prst="rect">
            <a:avLst/>
          </a:prstGeom>
          <a:noFill/>
        </p:spPr>
        <p:txBody>
          <a:bodyPr wrap="square" rtlCol="0">
            <a:spAutoFit/>
          </a:bodyPr>
          <a:lstStyle/>
          <a:p>
            <a:r>
              <a:rPr lang="fr-FR" b="1" dirty="0"/>
              <a:t>  528</a:t>
            </a:r>
          </a:p>
        </p:txBody>
      </p:sp>
      <p:sp>
        <p:nvSpPr>
          <p:cNvPr id="4" name="Rectangle 3"/>
          <p:cNvSpPr/>
          <p:nvPr/>
        </p:nvSpPr>
        <p:spPr>
          <a:xfrm>
            <a:off x="750353" y="3342936"/>
            <a:ext cx="8227391" cy="2992582"/>
          </a:xfrm>
          <a:prstGeom prst="rect">
            <a:avLst/>
          </a:prstGeom>
          <a:solidFill>
            <a:schemeClr val="accent3">
              <a:lumMod val="60000"/>
              <a:lumOff val="40000"/>
            </a:schemeClr>
          </a:solidFill>
          <a:ln>
            <a:noFill/>
          </a:ln>
          <a:effectLst>
            <a:outerShdw blurRad="50800" dist="38100" dir="8100000" algn="tr" rotWithShape="0">
              <a:schemeClr val="accent3">
                <a:lumMod val="60000"/>
                <a:lumOff val="40000"/>
                <a:alpha val="33000"/>
              </a:scheme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spcBef>
                <a:spcPts val="430"/>
              </a:spcBef>
              <a:spcAft>
                <a:spcPts val="0"/>
              </a:spcAft>
            </a:pPr>
            <a:endParaRPr lang="fr-FR" sz="1600" dirty="0">
              <a:solidFill>
                <a:srgbClr val="000000"/>
              </a:solidFill>
              <a:latin typeface="Calibri Light" panose="020F0302020204030204" pitchFamily="34" charset="0"/>
              <a:ea typeface="Times New Roman" panose="02020603050405020304" pitchFamily="18" charset="0"/>
            </a:endParaRPr>
          </a:p>
          <a:p>
            <a:pPr algn="ctr">
              <a:spcBef>
                <a:spcPts val="430"/>
              </a:spcBef>
              <a:spcAft>
                <a:spcPts val="0"/>
              </a:spcAft>
            </a:pPr>
            <a:r>
              <a:rPr lang="fr-FR" sz="1600" dirty="0">
                <a:solidFill>
                  <a:srgbClr val="000000"/>
                </a:solidFill>
                <a:latin typeface="Calibri Light" panose="020F0302020204030204" pitchFamily="34" charset="0"/>
                <a:ea typeface="Times New Roman" panose="02020603050405020304" pitchFamily="18" charset="0"/>
              </a:rPr>
              <a:t>Répartition par thématique de travaux </a:t>
            </a:r>
          </a:p>
          <a:p>
            <a:pPr algn="ctr">
              <a:spcBef>
                <a:spcPts val="430"/>
              </a:spcBef>
              <a:spcAft>
                <a:spcPts val="0"/>
              </a:spcAft>
            </a:pPr>
            <a:r>
              <a:rPr lang="fr-FR" sz="1600" b="1" dirty="0">
                <a:solidFill>
                  <a:srgbClr val="000000"/>
                </a:solidFill>
                <a:latin typeface="Calibri Light" panose="020F0302020204030204" pitchFamily="34" charset="0"/>
                <a:ea typeface="Times New Roman" panose="02020603050405020304" pitchFamily="18" charset="0"/>
              </a:rPr>
              <a:t>Dossiers autonomie </a:t>
            </a:r>
            <a:r>
              <a:rPr lang="fr-FR" sz="1600" dirty="0">
                <a:solidFill>
                  <a:srgbClr val="000000"/>
                </a:solidFill>
                <a:latin typeface="Calibri Light" panose="020F0302020204030204" pitchFamily="34" charset="0"/>
                <a:ea typeface="Times New Roman" panose="02020603050405020304" pitchFamily="18" charset="0"/>
              </a:rPr>
              <a:t>: </a:t>
            </a:r>
            <a:endParaRPr lang="fr-FR" sz="1600" dirty="0">
              <a:latin typeface="Times New Roman" panose="02020603050405020304" pitchFamily="18" charset="0"/>
              <a:ea typeface="Times New Roman" panose="02020603050405020304" pitchFamily="18" charset="0"/>
            </a:endParaRPr>
          </a:p>
          <a:p>
            <a:pPr algn="ctr">
              <a:spcBef>
                <a:spcPts val="430"/>
              </a:spcBef>
              <a:spcAft>
                <a:spcPts val="0"/>
              </a:spcAft>
            </a:pPr>
            <a:r>
              <a:rPr lang="fr-FR" sz="1600" b="1" dirty="0">
                <a:solidFill>
                  <a:srgbClr val="000000"/>
                </a:solidFill>
                <a:latin typeface="Calibri Light" panose="020F0302020204030204" pitchFamily="34" charset="0"/>
                <a:ea typeface="Times New Roman" panose="02020603050405020304" pitchFamily="18" charset="0"/>
              </a:rPr>
              <a:t>118</a:t>
            </a:r>
            <a:r>
              <a:rPr lang="fr-FR" sz="1600" dirty="0">
                <a:solidFill>
                  <a:srgbClr val="000000"/>
                </a:solidFill>
                <a:latin typeface="Calibri Light" panose="020F0302020204030204" pitchFamily="34" charset="0"/>
                <a:ea typeface="Times New Roman" panose="02020603050405020304" pitchFamily="18" charset="0"/>
              </a:rPr>
              <a:t> logements pour </a:t>
            </a:r>
            <a:r>
              <a:rPr lang="fr-FR" sz="1600" b="1" dirty="0">
                <a:solidFill>
                  <a:srgbClr val="000000"/>
                </a:solidFill>
                <a:latin typeface="Calibri Light" panose="020F0302020204030204" pitchFamily="34" charset="0"/>
                <a:ea typeface="Times New Roman" panose="02020603050405020304" pitchFamily="18" charset="0"/>
              </a:rPr>
              <a:t>405 401 € </a:t>
            </a:r>
            <a:r>
              <a:rPr lang="fr-FR" sz="1600" dirty="0">
                <a:solidFill>
                  <a:srgbClr val="000000"/>
                </a:solidFill>
                <a:latin typeface="Calibri Light" panose="020F0302020204030204" pitchFamily="34" charset="0"/>
                <a:ea typeface="Times New Roman" panose="02020603050405020304" pitchFamily="18" charset="0"/>
              </a:rPr>
              <a:t>de subventions Anah et </a:t>
            </a:r>
            <a:r>
              <a:rPr lang="fr-FR" sz="1600" b="1" dirty="0">
                <a:solidFill>
                  <a:srgbClr val="000000"/>
                </a:solidFill>
                <a:latin typeface="Calibri Light" panose="020F0302020204030204" pitchFamily="34" charset="0"/>
                <a:ea typeface="Times New Roman" panose="02020603050405020304" pitchFamily="18" charset="0"/>
              </a:rPr>
              <a:t>896 656 € </a:t>
            </a:r>
            <a:r>
              <a:rPr lang="fr-FR" sz="1600" dirty="0">
                <a:solidFill>
                  <a:srgbClr val="000000"/>
                </a:solidFill>
                <a:latin typeface="Calibri Light" panose="020F0302020204030204" pitchFamily="34" charset="0"/>
                <a:ea typeface="Times New Roman" panose="02020603050405020304" pitchFamily="18" charset="0"/>
              </a:rPr>
              <a:t>de travaux éligibles</a:t>
            </a:r>
            <a:endParaRPr lang="fr-FR" sz="1600" dirty="0">
              <a:latin typeface="Times New Roman" panose="02020603050405020304" pitchFamily="18" charset="0"/>
              <a:ea typeface="Times New Roman" panose="02020603050405020304" pitchFamily="18" charset="0"/>
            </a:endParaRPr>
          </a:p>
          <a:p>
            <a:pPr algn="ctr">
              <a:spcBef>
                <a:spcPts val="430"/>
              </a:spcBef>
              <a:spcAft>
                <a:spcPts val="0"/>
              </a:spcAft>
            </a:pPr>
            <a:r>
              <a:rPr lang="fr-FR" sz="1600" b="1" dirty="0">
                <a:solidFill>
                  <a:srgbClr val="000000"/>
                </a:solidFill>
                <a:latin typeface="Calibri Light" panose="020F0302020204030204" pitchFamily="34" charset="0"/>
                <a:ea typeface="Times New Roman" panose="02020603050405020304" pitchFamily="18" charset="0"/>
              </a:rPr>
              <a:t>Dossiers énergie </a:t>
            </a:r>
            <a:r>
              <a:rPr lang="fr-FR" sz="1600" dirty="0">
                <a:solidFill>
                  <a:srgbClr val="000000"/>
                </a:solidFill>
                <a:latin typeface="Calibri Light" panose="020F0302020204030204" pitchFamily="34" charset="0"/>
                <a:ea typeface="Times New Roman" panose="02020603050405020304" pitchFamily="18" charset="0"/>
              </a:rPr>
              <a:t>:</a:t>
            </a:r>
            <a:endParaRPr lang="fr-FR" sz="1600" dirty="0">
              <a:latin typeface="Times New Roman" panose="02020603050405020304" pitchFamily="18" charset="0"/>
              <a:ea typeface="Times New Roman" panose="02020603050405020304" pitchFamily="18" charset="0"/>
            </a:endParaRPr>
          </a:p>
          <a:p>
            <a:pPr algn="ctr">
              <a:spcBef>
                <a:spcPts val="430"/>
              </a:spcBef>
              <a:spcAft>
                <a:spcPts val="0"/>
              </a:spcAft>
            </a:pPr>
            <a:r>
              <a:rPr lang="fr-FR" sz="1600" b="1" dirty="0">
                <a:solidFill>
                  <a:srgbClr val="000000"/>
                </a:solidFill>
                <a:latin typeface="Calibri Light" panose="020F0302020204030204" pitchFamily="34" charset="0"/>
                <a:ea typeface="Times New Roman" panose="02020603050405020304" pitchFamily="18" charset="0"/>
              </a:rPr>
              <a:t>400</a:t>
            </a:r>
            <a:r>
              <a:rPr lang="fr-FR" sz="1600" dirty="0">
                <a:solidFill>
                  <a:srgbClr val="000000"/>
                </a:solidFill>
                <a:latin typeface="Calibri Light" panose="020F0302020204030204" pitchFamily="34" charset="0"/>
                <a:ea typeface="Times New Roman" panose="02020603050405020304" pitchFamily="18" charset="0"/>
              </a:rPr>
              <a:t> logements pour </a:t>
            </a:r>
            <a:r>
              <a:rPr lang="fr-FR" sz="1600" b="1" dirty="0">
                <a:solidFill>
                  <a:srgbClr val="000000"/>
                </a:solidFill>
                <a:latin typeface="Calibri Light" panose="020F0302020204030204" pitchFamily="34" charset="0"/>
                <a:ea typeface="Times New Roman" panose="02020603050405020304" pitchFamily="18" charset="0"/>
              </a:rPr>
              <a:t>3 316 719 €</a:t>
            </a:r>
            <a:r>
              <a:rPr lang="fr-FR" sz="1600" dirty="0">
                <a:solidFill>
                  <a:srgbClr val="000000"/>
                </a:solidFill>
                <a:latin typeface="Calibri Light" panose="020F0302020204030204" pitchFamily="34" charset="0"/>
                <a:ea typeface="Times New Roman" panose="02020603050405020304" pitchFamily="18" charset="0"/>
              </a:rPr>
              <a:t> de subventions Anah et </a:t>
            </a:r>
            <a:r>
              <a:rPr lang="fr-FR" sz="1600" b="1" dirty="0">
                <a:solidFill>
                  <a:srgbClr val="000000"/>
                </a:solidFill>
                <a:latin typeface="Calibri Light" panose="020F0302020204030204" pitchFamily="34" charset="0"/>
                <a:ea typeface="Times New Roman" panose="02020603050405020304" pitchFamily="18" charset="0"/>
              </a:rPr>
              <a:t>6 707 996 € </a:t>
            </a:r>
            <a:r>
              <a:rPr lang="fr-FR" sz="1600" dirty="0">
                <a:solidFill>
                  <a:srgbClr val="000000"/>
                </a:solidFill>
                <a:latin typeface="Calibri Light" panose="020F0302020204030204" pitchFamily="34" charset="0"/>
                <a:ea typeface="Times New Roman" panose="02020603050405020304" pitchFamily="18" charset="0"/>
              </a:rPr>
              <a:t>de travaux éligibles</a:t>
            </a:r>
          </a:p>
          <a:p>
            <a:pPr algn="ctr">
              <a:spcBef>
                <a:spcPts val="430"/>
              </a:spcBef>
              <a:spcAft>
                <a:spcPts val="0"/>
              </a:spcAft>
            </a:pPr>
            <a:r>
              <a:rPr lang="fr-FR" sz="1600" b="1" dirty="0">
                <a:solidFill>
                  <a:srgbClr val="000000"/>
                </a:solidFill>
                <a:latin typeface="Calibri Light" panose="020F0302020204030204" pitchFamily="34" charset="0"/>
                <a:ea typeface="Times New Roman" panose="02020603050405020304" pitchFamily="18" charset="0"/>
              </a:rPr>
              <a:t>Dossiers logements très dégradés :</a:t>
            </a:r>
          </a:p>
          <a:p>
            <a:pPr algn="ctr">
              <a:spcBef>
                <a:spcPts val="430"/>
              </a:spcBef>
              <a:spcAft>
                <a:spcPts val="0"/>
              </a:spcAft>
            </a:pPr>
            <a:r>
              <a:rPr lang="fr-FR" sz="1600" b="1" dirty="0">
                <a:solidFill>
                  <a:srgbClr val="000000"/>
                </a:solidFill>
                <a:latin typeface="Calibri Light" panose="020F0302020204030204" pitchFamily="34" charset="0"/>
                <a:ea typeface="Times New Roman" panose="02020603050405020304" pitchFamily="18" charset="0"/>
              </a:rPr>
              <a:t>9</a:t>
            </a:r>
            <a:r>
              <a:rPr lang="fr-FR" sz="1600" dirty="0">
                <a:solidFill>
                  <a:srgbClr val="000000"/>
                </a:solidFill>
                <a:latin typeface="Calibri Light" panose="020F0302020204030204" pitchFamily="34" charset="0"/>
                <a:ea typeface="Times New Roman" panose="02020603050405020304" pitchFamily="18" charset="0"/>
              </a:rPr>
              <a:t> logements très dégradés pour </a:t>
            </a:r>
            <a:r>
              <a:rPr lang="fr-FR" sz="1600" b="1" dirty="0">
                <a:solidFill>
                  <a:srgbClr val="000000"/>
                </a:solidFill>
                <a:latin typeface="Calibri Light" panose="020F0302020204030204" pitchFamily="34" charset="0"/>
                <a:ea typeface="Times New Roman" panose="02020603050405020304" pitchFamily="18" charset="0"/>
              </a:rPr>
              <a:t>239 165 €</a:t>
            </a:r>
            <a:r>
              <a:rPr lang="fr-FR" sz="1600" dirty="0">
                <a:solidFill>
                  <a:srgbClr val="000000"/>
                </a:solidFill>
                <a:latin typeface="Calibri Light" panose="020F0302020204030204" pitchFamily="34" charset="0"/>
                <a:ea typeface="Times New Roman" panose="02020603050405020304" pitchFamily="18" charset="0"/>
              </a:rPr>
              <a:t> de subventions Anah et </a:t>
            </a:r>
            <a:r>
              <a:rPr lang="fr-FR" sz="1600" b="1" dirty="0">
                <a:solidFill>
                  <a:srgbClr val="000000"/>
                </a:solidFill>
                <a:latin typeface="Calibri Light" panose="020F0302020204030204" pitchFamily="34" charset="0"/>
                <a:ea typeface="Times New Roman" panose="02020603050405020304" pitchFamily="18" charset="0"/>
              </a:rPr>
              <a:t>558 282 € </a:t>
            </a:r>
            <a:r>
              <a:rPr lang="fr-FR" sz="1600" dirty="0">
                <a:solidFill>
                  <a:srgbClr val="000000"/>
                </a:solidFill>
                <a:latin typeface="Calibri Light" panose="020F0302020204030204" pitchFamily="34" charset="0"/>
                <a:ea typeface="Times New Roman" panose="02020603050405020304" pitchFamily="18" charset="0"/>
              </a:rPr>
              <a:t>de travaux éligibles</a:t>
            </a:r>
          </a:p>
          <a:p>
            <a:pPr algn="ctr">
              <a:spcBef>
                <a:spcPts val="430"/>
              </a:spcBef>
              <a:spcAft>
                <a:spcPts val="0"/>
              </a:spcAft>
            </a:pPr>
            <a:r>
              <a:rPr lang="fr-FR" sz="1600" b="1" dirty="0">
                <a:solidFill>
                  <a:srgbClr val="000000"/>
                </a:solidFill>
                <a:latin typeface="Calibri Light" panose="020F0302020204030204" pitchFamily="34" charset="0"/>
                <a:ea typeface="Times New Roman" panose="02020603050405020304" pitchFamily="18" charset="0"/>
              </a:rPr>
              <a:t>Dossiers propriétaires bailleurs </a:t>
            </a:r>
            <a:r>
              <a:rPr lang="fr-FR" sz="1600" dirty="0">
                <a:solidFill>
                  <a:srgbClr val="000000"/>
                </a:solidFill>
                <a:latin typeface="Calibri Light" panose="020F0302020204030204" pitchFamily="34" charset="0"/>
                <a:ea typeface="Times New Roman" panose="02020603050405020304" pitchFamily="18" charset="0"/>
              </a:rPr>
              <a:t>:</a:t>
            </a:r>
          </a:p>
          <a:p>
            <a:pPr algn="ctr">
              <a:spcBef>
                <a:spcPts val="430"/>
              </a:spcBef>
              <a:spcAft>
                <a:spcPts val="0"/>
              </a:spcAft>
            </a:pPr>
            <a:r>
              <a:rPr lang="fr-FR" sz="1600" b="1" dirty="0">
                <a:solidFill>
                  <a:srgbClr val="000000"/>
                </a:solidFill>
                <a:latin typeface="Calibri Light" panose="020F0302020204030204" pitchFamily="34" charset="0"/>
                <a:ea typeface="Times New Roman" panose="02020603050405020304" pitchFamily="18" charset="0"/>
              </a:rPr>
              <a:t>1</a:t>
            </a:r>
            <a:r>
              <a:rPr lang="fr-FR" sz="1600" dirty="0">
                <a:solidFill>
                  <a:srgbClr val="000000"/>
                </a:solidFill>
                <a:latin typeface="Calibri Light" panose="020F0302020204030204" pitchFamily="34" charset="0"/>
                <a:ea typeface="Times New Roman" panose="02020603050405020304" pitchFamily="18" charset="0"/>
              </a:rPr>
              <a:t> logement pour </a:t>
            </a:r>
            <a:r>
              <a:rPr lang="fr-FR" sz="1600" b="1" dirty="0">
                <a:solidFill>
                  <a:srgbClr val="000000"/>
                </a:solidFill>
                <a:latin typeface="Calibri Light" panose="020F0302020204030204" pitchFamily="34" charset="0"/>
                <a:ea typeface="Times New Roman" panose="02020603050405020304" pitchFamily="18" charset="0"/>
              </a:rPr>
              <a:t>28 218 € </a:t>
            </a:r>
            <a:r>
              <a:rPr lang="fr-FR" sz="1600" dirty="0">
                <a:solidFill>
                  <a:srgbClr val="000000"/>
                </a:solidFill>
                <a:latin typeface="Calibri Light" panose="020F0302020204030204" pitchFamily="34" charset="0"/>
                <a:ea typeface="Times New Roman" panose="02020603050405020304" pitchFamily="18" charset="0"/>
              </a:rPr>
              <a:t>de subvention Anah et </a:t>
            </a:r>
            <a:r>
              <a:rPr lang="fr-FR" sz="1600" b="1" dirty="0">
                <a:solidFill>
                  <a:srgbClr val="000000"/>
                </a:solidFill>
                <a:latin typeface="Calibri Light" panose="020F0302020204030204" pitchFamily="34" charset="0"/>
                <a:ea typeface="Times New Roman" panose="02020603050405020304" pitchFamily="18" charset="0"/>
              </a:rPr>
              <a:t>74 909 € </a:t>
            </a:r>
            <a:r>
              <a:rPr lang="fr-FR" sz="1600" dirty="0">
                <a:solidFill>
                  <a:srgbClr val="000000"/>
                </a:solidFill>
                <a:latin typeface="Calibri Light" panose="020F0302020204030204" pitchFamily="34" charset="0"/>
                <a:ea typeface="Times New Roman" panose="02020603050405020304" pitchFamily="18" charset="0"/>
              </a:rPr>
              <a:t>de travaux éligibles</a:t>
            </a:r>
          </a:p>
          <a:p>
            <a:pPr algn="ctr">
              <a:spcBef>
                <a:spcPts val="430"/>
              </a:spcBef>
              <a:spcAft>
                <a:spcPts val="0"/>
              </a:spcAft>
            </a:pPr>
            <a:endParaRPr lang="fr-FR" sz="1600" dirty="0">
              <a:effectLst/>
              <a:latin typeface="Times New Roman" panose="02020603050405020304" pitchFamily="18" charset="0"/>
              <a:ea typeface="Times New Roman" panose="02020603050405020304" pitchFamily="18" charset="0"/>
            </a:endParaRPr>
          </a:p>
        </p:txBody>
      </p:sp>
      <p:sp>
        <p:nvSpPr>
          <p:cNvPr id="9" name="ZoneTexte 8"/>
          <p:cNvSpPr txBox="1"/>
          <p:nvPr/>
        </p:nvSpPr>
        <p:spPr>
          <a:xfrm>
            <a:off x="766618" y="3342936"/>
            <a:ext cx="8035636" cy="646331"/>
          </a:xfrm>
          <a:prstGeom prst="rect">
            <a:avLst/>
          </a:prstGeom>
          <a:solidFill>
            <a:schemeClr val="accent3">
              <a:lumMod val="60000"/>
              <a:lumOff val="40000"/>
            </a:schemeClr>
          </a:solidFill>
          <a:ln>
            <a:noFill/>
          </a:ln>
        </p:spPr>
        <p:txBody>
          <a:bodyPr wrap="square" rtlCol="0">
            <a:spAutoFit/>
          </a:bodyPr>
          <a:lstStyle/>
          <a:p>
            <a:pPr algn="ctr"/>
            <a:r>
              <a:rPr lang="fr-FR" b="1" dirty="0">
                <a:latin typeface="+mj-lt"/>
              </a:rPr>
              <a:t>CAB (sans Bergerac)/CC bastides Dordogne Périgord/Portes Sud Périgord/Montaigne Montravel et Gurson</a:t>
            </a:r>
          </a:p>
        </p:txBody>
      </p:sp>
    </p:spTree>
    <p:extLst>
      <p:ext uri="{BB962C8B-B14F-4D97-AF65-F5344CB8AC3E}">
        <p14:creationId xmlns:p14="http://schemas.microsoft.com/office/powerpoint/2010/main" val="2141868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71600" y="1196752"/>
            <a:ext cx="7920880" cy="5184576"/>
          </a:xfrm>
        </p:spPr>
        <p:txBody>
          <a:bodyPr>
            <a:normAutofit/>
          </a:bodyPr>
          <a:lstStyle/>
          <a:p>
            <a:pPr>
              <a:buClr>
                <a:schemeClr val="accent2">
                  <a:lumMod val="75000"/>
                </a:schemeClr>
              </a:buClr>
              <a:buSzPct val="90000"/>
              <a:buFont typeface="Wingdings" panose="05000000000000000000" pitchFamily="2" charset="2"/>
              <a:buChar char="v"/>
            </a:pPr>
            <a:r>
              <a:rPr lang="fr-FR" dirty="0">
                <a:solidFill>
                  <a:schemeClr val="accent2">
                    <a:lumMod val="75000"/>
                  </a:schemeClr>
                </a:solidFill>
                <a:latin typeface="Calibri" panose="020F0502020204030204" pitchFamily="34" charset="0"/>
                <a:cs typeface="Calibri" panose="020F0502020204030204" pitchFamily="34" charset="0"/>
              </a:rPr>
              <a:t>Les bailleurs HLM :</a:t>
            </a:r>
          </a:p>
          <a:p>
            <a:pPr lvl="1">
              <a:spcBef>
                <a:spcPts val="600"/>
              </a:spcBef>
              <a:buClrTx/>
              <a:buSzPct val="100000"/>
              <a:buFont typeface="Wingdings" panose="05000000000000000000" pitchFamily="2" charset="2"/>
              <a:buChar char="§"/>
            </a:pPr>
            <a:r>
              <a:rPr lang="fr-FR" sz="2200" dirty="0">
                <a:cs typeface="Calibri" panose="020F0502020204030204" pitchFamily="34" charset="0"/>
              </a:rPr>
              <a:t>des réunions annuelles de programmation</a:t>
            </a:r>
          </a:p>
          <a:p>
            <a:pPr lvl="1">
              <a:spcBef>
                <a:spcPts val="600"/>
              </a:spcBef>
              <a:buClrTx/>
              <a:buSzPct val="100000"/>
              <a:buFont typeface="Wingdings" panose="05000000000000000000" pitchFamily="2" charset="2"/>
              <a:buChar char="§"/>
            </a:pPr>
            <a:r>
              <a:rPr lang="fr-FR" sz="2200" dirty="0">
                <a:cs typeface="Calibri" panose="020F0502020204030204" pitchFamily="34" charset="0"/>
              </a:rPr>
              <a:t>des réunions de travail (marges locales de loyers)</a:t>
            </a:r>
          </a:p>
          <a:p>
            <a:pPr lvl="1">
              <a:spcBef>
                <a:spcPts val="600"/>
              </a:spcBef>
              <a:buClrTx/>
              <a:buSzPct val="100000"/>
              <a:buFont typeface="Wingdings" panose="05000000000000000000" pitchFamily="2" charset="2"/>
              <a:buChar char="§"/>
            </a:pPr>
            <a:r>
              <a:rPr lang="fr-FR" sz="2200" dirty="0">
                <a:cs typeface="Calibri" panose="020F0502020204030204" pitchFamily="34" charset="0"/>
              </a:rPr>
              <a:t>des aides de l’Etat et du Département</a:t>
            </a:r>
          </a:p>
          <a:p>
            <a:pPr>
              <a:buClr>
                <a:schemeClr val="accent2">
                  <a:lumMod val="75000"/>
                </a:schemeClr>
              </a:buClr>
              <a:buSzPct val="90000"/>
              <a:buFont typeface="Wingdings" panose="05000000000000000000" pitchFamily="2" charset="2"/>
              <a:buChar char="v"/>
            </a:pPr>
            <a:r>
              <a:rPr lang="fr-FR" dirty="0">
                <a:solidFill>
                  <a:schemeClr val="accent2">
                    <a:lumMod val="75000"/>
                  </a:schemeClr>
                </a:solidFill>
                <a:latin typeface="Calibri" panose="020F0502020204030204" pitchFamily="34" charset="0"/>
                <a:cs typeface="Calibri" panose="020F0502020204030204" pitchFamily="34" charset="0"/>
              </a:rPr>
              <a:t>Les communes et les EPCI :</a:t>
            </a:r>
          </a:p>
          <a:p>
            <a:pPr lvl="1" algn="just">
              <a:spcBef>
                <a:spcPts val="600"/>
              </a:spcBef>
              <a:buClrTx/>
              <a:buSzPct val="100000"/>
              <a:buFont typeface="Wingdings" panose="05000000000000000000" pitchFamily="2" charset="2"/>
              <a:buChar char="§"/>
            </a:pPr>
            <a:r>
              <a:rPr lang="fr-FR" sz="2200" dirty="0">
                <a:cs typeface="Calibri" panose="020F0502020204030204" pitchFamily="34" charset="0"/>
              </a:rPr>
              <a:t>des réunions de concertation sur les  projets des bailleurs sociaux (dès 2021)</a:t>
            </a:r>
          </a:p>
          <a:p>
            <a:pPr lvl="1" algn="just">
              <a:spcBef>
                <a:spcPts val="600"/>
              </a:spcBef>
              <a:buClrTx/>
              <a:buSzPct val="100000"/>
              <a:buFont typeface="Wingdings" panose="05000000000000000000" pitchFamily="2" charset="2"/>
              <a:buChar char="§"/>
            </a:pPr>
            <a:r>
              <a:rPr lang="fr-FR" sz="2200" dirty="0">
                <a:cs typeface="Calibri" panose="020F0502020204030204" pitchFamily="34" charset="0"/>
              </a:rPr>
              <a:t>des réunions spécifiques Habitat sur les dispositifs existants, menées par le Département</a:t>
            </a:r>
          </a:p>
          <a:p>
            <a:pPr lvl="1" algn="just">
              <a:spcBef>
                <a:spcPts val="600"/>
              </a:spcBef>
              <a:buClrTx/>
              <a:buSzPct val="100000"/>
              <a:buFont typeface="Wingdings" panose="05000000000000000000" pitchFamily="2" charset="2"/>
              <a:buChar char="§"/>
            </a:pPr>
            <a:r>
              <a:rPr lang="fr-FR" sz="2200" dirty="0">
                <a:cs typeface="Calibri" panose="020F0502020204030204" pitchFamily="34" charset="0"/>
              </a:rPr>
              <a:t>des co-financements Etat/Département sur des projets portés par les collectivités (DETR/DSIL/Contractualisation)</a:t>
            </a:r>
          </a:p>
          <a:p>
            <a:pPr marL="0" indent="0">
              <a:buNone/>
            </a:pPr>
            <a:endParaRPr lang="fr-FR" sz="2900" dirty="0">
              <a:latin typeface="Calibri Light" panose="020F0302020204030204" pitchFamily="34" charset="0"/>
              <a:cs typeface="Calibri Light" panose="020F0302020204030204" pitchFamily="34" charset="0"/>
            </a:endParaRPr>
          </a:p>
        </p:txBody>
      </p:sp>
      <p:sp>
        <p:nvSpPr>
          <p:cNvPr id="5" name="Titre 1"/>
          <p:cNvSpPr>
            <a:spLocks noGrp="1"/>
          </p:cNvSpPr>
          <p:nvPr>
            <p:ph type="title"/>
          </p:nvPr>
        </p:nvSpPr>
        <p:spPr>
          <a:xfrm>
            <a:off x="1331640" y="116632"/>
            <a:ext cx="6840760" cy="864096"/>
          </a:xfrm>
        </p:spPr>
        <p:txBody>
          <a:bodyPr/>
          <a:lstStyle/>
          <a:p>
            <a:pPr algn="ctr"/>
            <a:r>
              <a:rPr lang="fr-FR" b="1">
                <a:solidFill>
                  <a:schemeClr val="accent2">
                    <a:lumMod val="75000"/>
                  </a:schemeClr>
                </a:solidFill>
                <a:latin typeface="Calibri" panose="020F0502020204030204" pitchFamily="34" charset="0"/>
                <a:cs typeface="Calibri" panose="020F0502020204030204" pitchFamily="34" charset="0"/>
              </a:rPr>
              <a:t/>
            </a:r>
            <a:br>
              <a:rPr lang="fr-FR" b="1">
                <a:solidFill>
                  <a:schemeClr val="accent2">
                    <a:lumMod val="75000"/>
                  </a:schemeClr>
                </a:solidFill>
                <a:latin typeface="Calibri" panose="020F0502020204030204" pitchFamily="34" charset="0"/>
                <a:cs typeface="Calibri" panose="020F0502020204030204" pitchFamily="34" charset="0"/>
              </a:rPr>
            </a:br>
            <a:r>
              <a:rPr lang="fr-FR" b="1">
                <a:solidFill>
                  <a:schemeClr val="accent2">
                    <a:lumMod val="75000"/>
                  </a:schemeClr>
                </a:solidFill>
                <a:latin typeface="Calibri" panose="020F0502020204030204" pitchFamily="34" charset="0"/>
                <a:cs typeface="Calibri" panose="020F0502020204030204" pitchFamily="34" charset="0"/>
              </a:rPr>
              <a:t>C. Les publics concernés</a:t>
            </a:r>
            <a:br>
              <a:rPr lang="fr-FR" b="1">
                <a:solidFill>
                  <a:schemeClr val="accent2">
                    <a:lumMod val="75000"/>
                  </a:schemeClr>
                </a:solidFill>
                <a:latin typeface="Calibri" panose="020F0502020204030204" pitchFamily="34" charset="0"/>
                <a:cs typeface="Calibri" panose="020F0502020204030204" pitchFamily="34" charset="0"/>
              </a:rPr>
            </a:br>
            <a:endParaRPr lang="fr-FR"/>
          </a:p>
        </p:txBody>
      </p:sp>
    </p:spTree>
    <p:extLst>
      <p:ext uri="{BB962C8B-B14F-4D97-AF65-F5344CB8AC3E}">
        <p14:creationId xmlns:p14="http://schemas.microsoft.com/office/powerpoint/2010/main" val="3490612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16632"/>
            <a:ext cx="6840760" cy="576064"/>
          </a:xfrm>
        </p:spPr>
        <p:txBody>
          <a:bodyPr/>
          <a:lstStyle/>
          <a:p>
            <a:pPr algn="ctr"/>
            <a:r>
              <a:rPr lang="fr-FR"/>
              <a:t>SOMMAIRE</a:t>
            </a:r>
          </a:p>
        </p:txBody>
      </p:sp>
      <p:sp>
        <p:nvSpPr>
          <p:cNvPr id="3" name="Espace réservé du contenu 2"/>
          <p:cNvSpPr>
            <a:spLocks noGrp="1"/>
          </p:cNvSpPr>
          <p:nvPr>
            <p:ph idx="1"/>
          </p:nvPr>
        </p:nvSpPr>
        <p:spPr>
          <a:xfrm>
            <a:off x="1043608" y="1196752"/>
            <a:ext cx="7920880" cy="5472608"/>
          </a:xfrm>
        </p:spPr>
        <p:txBody>
          <a:bodyPr>
            <a:normAutofit/>
          </a:bodyPr>
          <a:lstStyle/>
          <a:p>
            <a:pPr marL="0" indent="0">
              <a:lnSpc>
                <a:spcPct val="110000"/>
              </a:lnSpc>
              <a:spcBef>
                <a:spcPts val="1200"/>
              </a:spcBef>
              <a:buNone/>
            </a:pPr>
            <a:r>
              <a:rPr lang="fr-FR" sz="2700" dirty="0">
                <a:solidFill>
                  <a:srgbClr val="C00000"/>
                </a:solidFill>
                <a:latin typeface="Calibri" panose="020F0502020204030204" pitchFamily="34" charset="0"/>
                <a:cs typeface="Calibri" panose="020F0502020204030204" pitchFamily="34" charset="0"/>
              </a:rPr>
              <a:t>1. Le Plan Départemental de l’Habitat</a:t>
            </a:r>
          </a:p>
          <a:p>
            <a:pPr marL="0" indent="0">
              <a:lnSpc>
                <a:spcPct val="110000"/>
              </a:lnSpc>
              <a:spcBef>
                <a:spcPts val="1200"/>
              </a:spcBef>
              <a:buNone/>
            </a:pPr>
            <a:r>
              <a:rPr lang="fr-FR" sz="2700" dirty="0">
                <a:solidFill>
                  <a:srgbClr val="C00000"/>
                </a:solidFill>
                <a:latin typeface="Calibri" panose="020F0502020204030204" pitchFamily="34" charset="0"/>
                <a:cs typeface="Calibri" panose="020F0502020204030204" pitchFamily="34" charset="0"/>
              </a:rPr>
              <a:t> </a:t>
            </a:r>
          </a:p>
          <a:p>
            <a:pPr marL="0" indent="0">
              <a:lnSpc>
                <a:spcPct val="110000"/>
              </a:lnSpc>
              <a:spcBef>
                <a:spcPts val="1200"/>
              </a:spcBef>
              <a:buNone/>
            </a:pPr>
            <a:r>
              <a:rPr lang="fr-FR" sz="2700" dirty="0">
                <a:solidFill>
                  <a:srgbClr val="C00000"/>
                </a:solidFill>
                <a:latin typeface="Calibri" panose="020F0502020204030204" pitchFamily="34" charset="0"/>
                <a:cs typeface="Calibri" panose="020F0502020204030204" pitchFamily="34" charset="0"/>
              </a:rPr>
              <a:t>2. Bilan des actions menées  </a:t>
            </a:r>
          </a:p>
          <a:p>
            <a:pPr marL="857250" lvl="2" indent="0">
              <a:spcBef>
                <a:spcPts val="900"/>
              </a:spcBef>
              <a:buNone/>
            </a:pPr>
            <a:r>
              <a:rPr lang="fr-FR" b="1" dirty="0">
                <a:latin typeface="Calibri" panose="020F0502020204030204" pitchFamily="34" charset="0"/>
                <a:cs typeface="Calibri" panose="020F0502020204030204" pitchFamily="34" charset="0"/>
              </a:rPr>
              <a:t>A. L’observatoire départemental de l’Habitat</a:t>
            </a:r>
          </a:p>
          <a:p>
            <a:pPr marL="857250" lvl="2" indent="0">
              <a:spcBef>
                <a:spcPts val="900"/>
              </a:spcBef>
              <a:buNone/>
            </a:pPr>
            <a:r>
              <a:rPr lang="fr-FR" b="1" dirty="0">
                <a:latin typeface="Calibri" panose="020F0502020204030204" pitchFamily="34" charset="0"/>
                <a:cs typeface="Calibri" panose="020F0502020204030204" pitchFamily="34" charset="0"/>
              </a:rPr>
              <a:t>B. La délégation de compétence des aides à la pierre</a:t>
            </a:r>
          </a:p>
          <a:p>
            <a:pPr marL="857250" lvl="2" indent="0">
              <a:spcBef>
                <a:spcPts val="900"/>
              </a:spcBef>
              <a:buNone/>
            </a:pPr>
            <a:r>
              <a:rPr lang="fr-FR" b="1" dirty="0">
                <a:latin typeface="Calibri" panose="020F0502020204030204" pitchFamily="34" charset="0"/>
                <a:cs typeface="Calibri" panose="020F0502020204030204" pitchFamily="34" charset="0"/>
              </a:rPr>
              <a:t>C. Les publics concernés</a:t>
            </a:r>
          </a:p>
          <a:p>
            <a:pPr marL="0" lvl="2" indent="0">
              <a:lnSpc>
                <a:spcPct val="110000"/>
              </a:lnSpc>
              <a:spcBef>
                <a:spcPts val="1200"/>
              </a:spcBef>
              <a:buSzPct val="48000"/>
              <a:buNone/>
            </a:pPr>
            <a:r>
              <a:rPr lang="fr-FR" sz="2700" dirty="0">
                <a:solidFill>
                  <a:srgbClr val="C00000"/>
                </a:solidFill>
                <a:latin typeface="Calibri" panose="020F0502020204030204" pitchFamily="34" charset="0"/>
                <a:cs typeface="Calibri" panose="020F0502020204030204" pitchFamily="34" charset="0"/>
              </a:rPr>
              <a:t>3. Perspectives 2023</a:t>
            </a:r>
          </a:p>
          <a:p>
            <a:pPr marL="1028700" lvl="3" indent="-571500">
              <a:lnSpc>
                <a:spcPct val="120000"/>
              </a:lnSpc>
              <a:spcBef>
                <a:spcPts val="600"/>
              </a:spcBef>
              <a:buSzPct val="48000"/>
            </a:pPr>
            <a:r>
              <a:rPr lang="fr-FR" b="1" dirty="0">
                <a:latin typeface="Calibri" panose="020F0502020204030204" pitchFamily="34" charset="0"/>
                <a:cs typeface="Calibri" panose="020F0502020204030204" pitchFamily="34" charset="0"/>
              </a:rPr>
              <a:t>Programmation</a:t>
            </a:r>
            <a:r>
              <a:rPr lang="fr-FR" sz="2800" dirty="0">
                <a:cs typeface="Calibri Light" panose="020F0302020204030204" pitchFamily="34" charset="0"/>
              </a:rPr>
              <a:t> </a:t>
            </a:r>
            <a:r>
              <a:rPr lang="fr-FR" b="1" dirty="0">
                <a:latin typeface="+mj-lt"/>
                <a:cs typeface="Calibri Light" panose="020F0302020204030204" pitchFamily="34" charset="0"/>
              </a:rPr>
              <a:t>2023</a:t>
            </a:r>
          </a:p>
          <a:p>
            <a:pPr marL="1028700" lvl="3" indent="-571500">
              <a:lnSpc>
                <a:spcPct val="120000"/>
              </a:lnSpc>
              <a:spcBef>
                <a:spcPts val="0"/>
              </a:spcBef>
              <a:buSzPct val="48000"/>
            </a:pPr>
            <a:r>
              <a:rPr lang="fr-FR" b="1" dirty="0">
                <a:latin typeface="Calibri" panose="020F0502020204030204" pitchFamily="34" charset="0"/>
                <a:cs typeface="Calibri" panose="020F0502020204030204" pitchFamily="34" charset="0"/>
              </a:rPr>
              <a:t>Les</a:t>
            </a:r>
            <a:r>
              <a:rPr lang="fr-FR" sz="2800" dirty="0">
                <a:cs typeface="Calibri Light" panose="020F0302020204030204" pitchFamily="34" charset="0"/>
              </a:rPr>
              <a:t> </a:t>
            </a:r>
            <a:r>
              <a:rPr lang="fr-FR" b="1" dirty="0">
                <a:latin typeface="Calibri" panose="020F0502020204030204" pitchFamily="34" charset="0"/>
                <a:cs typeface="Calibri" panose="020F0502020204030204" pitchFamily="34" charset="0"/>
              </a:rPr>
              <a:t>dispositifs</a:t>
            </a:r>
            <a:r>
              <a:rPr lang="fr-FR" sz="2800" dirty="0">
                <a:cs typeface="Calibri Light" panose="020F0302020204030204" pitchFamily="34" charset="0"/>
              </a:rPr>
              <a:t>  </a:t>
            </a:r>
            <a:endParaRPr lang="fr-FR" sz="2800" dirty="0"/>
          </a:p>
          <a:p>
            <a:pPr marL="0" lvl="2" indent="0">
              <a:lnSpc>
                <a:spcPct val="110000"/>
              </a:lnSpc>
              <a:spcBef>
                <a:spcPts val="1200"/>
              </a:spcBef>
              <a:buSzPct val="48000"/>
              <a:buNone/>
            </a:pPr>
            <a:endParaRPr lang="fr-FR" sz="2700" dirty="0">
              <a:solidFill>
                <a:srgbClr val="C00000"/>
              </a:solidFill>
              <a:latin typeface="Calibri" panose="020F0502020204030204" pitchFamily="34" charset="0"/>
              <a:cs typeface="Calibri" panose="020F0502020204030204" pitchFamily="34" charset="0"/>
            </a:endParaRPr>
          </a:p>
          <a:p>
            <a:pPr marL="857250" lvl="2" indent="0">
              <a:spcBef>
                <a:spcPts val="900"/>
              </a:spcBef>
              <a:buNone/>
            </a:pPr>
            <a:endParaRPr lang="fr-F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4489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27584" y="1130531"/>
            <a:ext cx="8208912" cy="4862945"/>
          </a:xfrm>
        </p:spPr>
        <p:txBody>
          <a:bodyPr>
            <a:normAutofit/>
          </a:bodyPr>
          <a:lstStyle/>
          <a:p>
            <a:pPr>
              <a:buClr>
                <a:schemeClr val="accent2">
                  <a:lumMod val="75000"/>
                </a:schemeClr>
              </a:buClr>
              <a:buSzPct val="90000"/>
              <a:buFont typeface="Wingdings" panose="05000000000000000000" pitchFamily="2" charset="2"/>
              <a:buChar char="v"/>
            </a:pPr>
            <a:r>
              <a:rPr lang="fr-FR" dirty="0">
                <a:solidFill>
                  <a:schemeClr val="accent2">
                    <a:lumMod val="75000"/>
                  </a:schemeClr>
                </a:solidFill>
                <a:latin typeface="Calibri" panose="020F0502020204030204" pitchFamily="34" charset="0"/>
                <a:cs typeface="Calibri" panose="020F0502020204030204" pitchFamily="34" charset="0"/>
              </a:rPr>
              <a:t>Les publics fragiles :</a:t>
            </a:r>
          </a:p>
          <a:p>
            <a:pPr marL="0" indent="0">
              <a:buClr>
                <a:schemeClr val="accent2">
                  <a:lumMod val="75000"/>
                </a:schemeClr>
              </a:buClr>
              <a:buSzPct val="90000"/>
              <a:buNone/>
            </a:pPr>
            <a:endParaRPr lang="fr-FR" sz="800" dirty="0">
              <a:solidFill>
                <a:schemeClr val="accent2">
                  <a:lumMod val="75000"/>
                </a:schemeClr>
              </a:solidFill>
              <a:latin typeface="Calibri" panose="020F0502020204030204" pitchFamily="34" charset="0"/>
              <a:cs typeface="Calibri" panose="020F0502020204030204" pitchFamily="34" charset="0"/>
            </a:endParaRPr>
          </a:p>
          <a:p>
            <a:pPr lvl="1" algn="just">
              <a:spcBef>
                <a:spcPts val="600"/>
              </a:spcBef>
              <a:buClrTx/>
              <a:buSzPct val="100000"/>
              <a:buFont typeface="Wingdings" panose="05000000000000000000" pitchFamily="2" charset="2"/>
              <a:buChar char="§"/>
            </a:pPr>
            <a:r>
              <a:rPr lang="fr-FR" sz="2200" dirty="0">
                <a:cs typeface="Calibri" panose="020F0502020204030204" pitchFamily="34" charset="0"/>
              </a:rPr>
              <a:t>Le financement de 8 places d’hébergement d’urgence à Bergerac – Opération portée par l’ATELIER</a:t>
            </a:r>
          </a:p>
          <a:p>
            <a:pPr marL="457200" lvl="1" indent="0">
              <a:spcBef>
                <a:spcPts val="600"/>
              </a:spcBef>
              <a:buClrTx/>
              <a:buSzPct val="100000"/>
              <a:buNone/>
            </a:pPr>
            <a:endParaRPr lang="fr-FR" sz="800" dirty="0">
              <a:cs typeface="Calibri" panose="020F0502020204030204" pitchFamily="34" charset="0"/>
            </a:endParaRPr>
          </a:p>
          <a:p>
            <a:pPr lvl="1" algn="just">
              <a:spcBef>
                <a:spcPts val="600"/>
              </a:spcBef>
              <a:buClrTx/>
              <a:buSzPct val="100000"/>
              <a:buFont typeface="Wingdings" panose="05000000000000000000" pitchFamily="2" charset="2"/>
              <a:buChar char="§"/>
            </a:pPr>
            <a:r>
              <a:rPr lang="fr-FR" sz="2200" dirty="0">
                <a:cs typeface="Calibri" panose="020F0502020204030204" pitchFamily="34" charset="0"/>
              </a:rPr>
              <a:t>Le schéma départemental d’accueil et d’habitat des </a:t>
            </a:r>
            <a:r>
              <a:rPr lang="fr-FR" sz="2200" dirty="0">
                <a:solidFill>
                  <a:srgbClr val="C00000"/>
                </a:solidFill>
                <a:cs typeface="Calibri" panose="020F0502020204030204" pitchFamily="34" charset="0"/>
              </a:rPr>
              <a:t>gens du voyage </a:t>
            </a:r>
            <a:r>
              <a:rPr lang="fr-FR" sz="2200" dirty="0">
                <a:cs typeface="Calibri" panose="020F0502020204030204" pitchFamily="34" charset="0"/>
              </a:rPr>
              <a:t>: aides au fonctionnement – Schéma en cours d’actualisation</a:t>
            </a:r>
          </a:p>
          <a:p>
            <a:pPr marL="457200" lvl="1" indent="0">
              <a:spcBef>
                <a:spcPts val="600"/>
              </a:spcBef>
              <a:buClrTx/>
              <a:buSzPct val="100000"/>
              <a:buNone/>
            </a:pPr>
            <a:endParaRPr lang="fr-FR" sz="800" dirty="0">
              <a:cs typeface="Calibri" panose="020F0502020204030204" pitchFamily="34" charset="0"/>
            </a:endParaRPr>
          </a:p>
          <a:p>
            <a:pPr lvl="1" algn="just">
              <a:spcBef>
                <a:spcPts val="600"/>
              </a:spcBef>
              <a:buClrTx/>
              <a:buSzPct val="100000"/>
              <a:buFont typeface="Wingdings" panose="05000000000000000000" pitchFamily="2" charset="2"/>
              <a:buChar char="§"/>
            </a:pPr>
            <a:r>
              <a:rPr lang="fr-FR" sz="2200" dirty="0">
                <a:cs typeface="Calibri" panose="020F0502020204030204" pitchFamily="34" charset="0"/>
              </a:rPr>
              <a:t>Le Plan départemental d’actions pour le logement et l’hébergement des </a:t>
            </a:r>
            <a:r>
              <a:rPr lang="fr-FR" sz="2200" dirty="0">
                <a:solidFill>
                  <a:srgbClr val="C00000"/>
                </a:solidFill>
                <a:cs typeface="Calibri" panose="020F0502020204030204" pitchFamily="34" charset="0"/>
              </a:rPr>
              <a:t>personnes défavorisées </a:t>
            </a:r>
            <a:r>
              <a:rPr lang="fr-FR" sz="2200" dirty="0">
                <a:cs typeface="Calibri" panose="020F0502020204030204" pitchFamily="34" charset="0"/>
              </a:rPr>
              <a:t>: en cours de révision</a:t>
            </a:r>
          </a:p>
          <a:p>
            <a:pPr marL="0" indent="0" algn="just">
              <a:buNone/>
            </a:pPr>
            <a:r>
              <a:rPr lang="fr-FR" sz="2200" b="1" dirty="0">
                <a:solidFill>
                  <a:srgbClr val="FF0000"/>
                </a:solidFill>
                <a:latin typeface="Calibri" panose="020F0502020204030204" pitchFamily="34" charset="0"/>
                <a:cs typeface="Calibri" panose="020F0502020204030204" pitchFamily="34" charset="0"/>
              </a:rPr>
              <a:t>	</a:t>
            </a:r>
            <a:r>
              <a:rPr lang="fr-FR" sz="2200" b="1" dirty="0">
                <a:latin typeface="Calibri" panose="020F0502020204030204" pitchFamily="34" charset="0"/>
                <a:cs typeface="Calibri" panose="020F0502020204030204" pitchFamily="34" charset="0"/>
              </a:rPr>
              <a:t>Ces deux derniers plans sont copilotés Etat/Département</a:t>
            </a:r>
          </a:p>
          <a:p>
            <a:pPr marL="0" indent="0">
              <a:buNone/>
            </a:pPr>
            <a:endParaRPr lang="fr-FR" sz="1200" b="1" dirty="0">
              <a:solidFill>
                <a:srgbClr val="C00000"/>
              </a:solidFill>
              <a:latin typeface="Calibri Light" panose="020F0302020204030204" pitchFamily="34" charset="0"/>
              <a:cs typeface="Calibri Light" panose="020F0302020204030204" pitchFamily="34" charset="0"/>
            </a:endParaRPr>
          </a:p>
          <a:p>
            <a:pPr lvl="2"/>
            <a:endParaRPr lang="fr-FR" sz="1200" dirty="0">
              <a:latin typeface="Calibri Light" panose="020F0302020204030204" pitchFamily="34" charset="0"/>
              <a:cs typeface="Calibri Light" panose="020F0302020204030204" pitchFamily="34" charset="0"/>
            </a:endParaRPr>
          </a:p>
        </p:txBody>
      </p:sp>
      <p:sp>
        <p:nvSpPr>
          <p:cNvPr id="5" name="Titre 1"/>
          <p:cNvSpPr>
            <a:spLocks noGrp="1"/>
          </p:cNvSpPr>
          <p:nvPr>
            <p:ph type="title"/>
          </p:nvPr>
        </p:nvSpPr>
        <p:spPr>
          <a:xfrm>
            <a:off x="1331640" y="116632"/>
            <a:ext cx="6840760" cy="864096"/>
          </a:xfrm>
        </p:spPr>
        <p:txBody>
          <a:bodyPr/>
          <a:lstStyle/>
          <a:p>
            <a:pPr algn="ctr"/>
            <a:r>
              <a:rPr lang="fr-FR">
                <a:solidFill>
                  <a:schemeClr val="accent2">
                    <a:lumMod val="75000"/>
                  </a:schemeClr>
                </a:solidFill>
                <a:latin typeface="Calibri" panose="020F0502020204030204" pitchFamily="34" charset="0"/>
                <a:cs typeface="Calibri" panose="020F0502020204030204" pitchFamily="34" charset="0"/>
              </a:rPr>
              <a:t/>
            </a:r>
            <a:br>
              <a:rPr lang="fr-FR">
                <a:solidFill>
                  <a:schemeClr val="accent2">
                    <a:lumMod val="75000"/>
                  </a:schemeClr>
                </a:solidFill>
                <a:latin typeface="Calibri" panose="020F0502020204030204" pitchFamily="34" charset="0"/>
                <a:cs typeface="Calibri" panose="020F0502020204030204" pitchFamily="34" charset="0"/>
              </a:rPr>
            </a:br>
            <a:endParaRPr lang="fr-FR"/>
          </a:p>
        </p:txBody>
      </p:sp>
    </p:spTree>
    <p:extLst>
      <p:ext uri="{BB962C8B-B14F-4D97-AF65-F5344CB8AC3E}">
        <p14:creationId xmlns:p14="http://schemas.microsoft.com/office/powerpoint/2010/main" val="3875466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576" y="620688"/>
            <a:ext cx="8388424" cy="5616624"/>
          </a:xfrm>
        </p:spPr>
        <p:txBody>
          <a:bodyPr>
            <a:normAutofit lnSpcReduction="10000"/>
          </a:bodyPr>
          <a:lstStyle/>
          <a:p>
            <a:pPr lvl="1">
              <a:spcBef>
                <a:spcPts val="600"/>
              </a:spcBef>
              <a:buClrTx/>
              <a:buSzPct val="100000"/>
              <a:buFont typeface="Wingdings" panose="05000000000000000000" pitchFamily="2" charset="2"/>
              <a:buChar char="v"/>
            </a:pPr>
            <a:r>
              <a:rPr lang="fr-FR" sz="2800" dirty="0">
                <a:solidFill>
                  <a:schemeClr val="accent2">
                    <a:lumMod val="75000"/>
                  </a:schemeClr>
                </a:solidFill>
                <a:latin typeface="Calibri" panose="020F0502020204030204" pitchFamily="34" charset="0"/>
                <a:cs typeface="Calibri" panose="020F0502020204030204" pitchFamily="34" charset="0"/>
              </a:rPr>
              <a:t> Les propriétaires occupants modestes et </a:t>
            </a:r>
          </a:p>
          <a:p>
            <a:pPr marL="457200" lvl="1" indent="0">
              <a:spcBef>
                <a:spcPts val="600"/>
              </a:spcBef>
              <a:buClrTx/>
              <a:buSzPct val="100000"/>
              <a:buNone/>
            </a:pPr>
            <a:r>
              <a:rPr lang="fr-FR" sz="2800" dirty="0">
                <a:solidFill>
                  <a:schemeClr val="accent2">
                    <a:lumMod val="75000"/>
                  </a:schemeClr>
                </a:solidFill>
                <a:latin typeface="Calibri" panose="020F0502020204030204" pitchFamily="34" charset="0"/>
                <a:cs typeface="Calibri" panose="020F0502020204030204" pitchFamily="34" charset="0"/>
              </a:rPr>
              <a:t>très modestes</a:t>
            </a:r>
          </a:p>
          <a:p>
            <a:pPr marL="457200" lvl="1" indent="0">
              <a:spcBef>
                <a:spcPts val="600"/>
              </a:spcBef>
              <a:buClrTx/>
              <a:buSzPct val="100000"/>
              <a:buNone/>
            </a:pPr>
            <a:endParaRPr lang="fr-FR" sz="900" dirty="0">
              <a:cs typeface="Calibri" panose="020F0502020204030204" pitchFamily="34" charset="0"/>
            </a:endParaRPr>
          </a:p>
          <a:p>
            <a:pPr lvl="1">
              <a:spcBef>
                <a:spcPts val="600"/>
              </a:spcBef>
              <a:buClrTx/>
              <a:buSzPct val="100000"/>
              <a:buFont typeface="Wingdings" panose="05000000000000000000" pitchFamily="2" charset="2"/>
              <a:buChar char="§"/>
            </a:pPr>
            <a:r>
              <a:rPr lang="fr-FR" sz="2200" dirty="0">
                <a:cs typeface="Calibri" panose="020F0502020204030204" pitchFamily="34" charset="0"/>
              </a:rPr>
              <a:t>Les aides à la rénovation du Conseil départemental</a:t>
            </a:r>
          </a:p>
          <a:p>
            <a:pPr lvl="2">
              <a:buClr>
                <a:schemeClr val="accent2">
                  <a:lumMod val="50000"/>
                </a:schemeClr>
              </a:buClr>
            </a:pPr>
            <a:r>
              <a:rPr lang="fr-FR" sz="2200" dirty="0">
                <a:latin typeface="Calibri" panose="020F0502020204030204" pitchFamily="34" charset="0"/>
                <a:cs typeface="Calibri" panose="020F0502020204030204" pitchFamily="34" charset="0"/>
              </a:rPr>
              <a:t>Les mises aux normes </a:t>
            </a:r>
            <a:r>
              <a:rPr lang="fr-FR" sz="2200" b="1" dirty="0">
                <a:solidFill>
                  <a:srgbClr val="C00000"/>
                </a:solidFill>
                <a:latin typeface="Calibri" panose="020F0502020204030204" pitchFamily="34" charset="0"/>
                <a:cs typeface="Calibri" panose="020F0502020204030204" pitchFamily="34" charset="0"/>
              </a:rPr>
              <a:t>d’assainissement individuel</a:t>
            </a:r>
            <a:endParaRPr lang="fr-FR" sz="2200" dirty="0">
              <a:solidFill>
                <a:srgbClr val="C00000"/>
              </a:solidFill>
              <a:latin typeface="Calibri" panose="020F0502020204030204" pitchFamily="34" charset="0"/>
              <a:cs typeface="Calibri" panose="020F0502020204030204" pitchFamily="34" charset="0"/>
            </a:endParaRPr>
          </a:p>
          <a:p>
            <a:pPr lvl="2">
              <a:buClr>
                <a:schemeClr val="accent2">
                  <a:lumMod val="50000"/>
                </a:schemeClr>
              </a:buClr>
            </a:pPr>
            <a:r>
              <a:rPr lang="fr-FR" sz="2200" dirty="0">
                <a:latin typeface="Calibri" panose="020F0502020204030204" pitchFamily="34" charset="0"/>
                <a:cs typeface="Calibri" panose="020F0502020204030204" pitchFamily="34" charset="0"/>
              </a:rPr>
              <a:t>Les mises aux normes </a:t>
            </a:r>
            <a:r>
              <a:rPr lang="fr-FR" sz="2200" b="1" dirty="0">
                <a:solidFill>
                  <a:srgbClr val="C00000"/>
                </a:solidFill>
                <a:latin typeface="Calibri" panose="020F0502020204030204" pitchFamily="34" charset="0"/>
                <a:cs typeface="Calibri" panose="020F0502020204030204" pitchFamily="34" charset="0"/>
              </a:rPr>
              <a:t>électriques</a:t>
            </a:r>
            <a:endParaRPr lang="fr-FR" sz="2200" dirty="0">
              <a:solidFill>
                <a:srgbClr val="C00000"/>
              </a:solidFill>
              <a:latin typeface="Calibri" panose="020F0502020204030204" pitchFamily="34" charset="0"/>
              <a:cs typeface="Calibri" panose="020F0502020204030204" pitchFamily="34" charset="0"/>
            </a:endParaRPr>
          </a:p>
          <a:p>
            <a:pPr lvl="2">
              <a:buClr>
                <a:schemeClr val="accent2">
                  <a:lumMod val="50000"/>
                </a:schemeClr>
              </a:buClr>
            </a:pPr>
            <a:r>
              <a:rPr lang="fr-FR" sz="2200" dirty="0">
                <a:latin typeface="Calibri" panose="020F0502020204030204" pitchFamily="34" charset="0"/>
                <a:cs typeface="Calibri" panose="020F0502020204030204" pitchFamily="34" charset="0"/>
              </a:rPr>
              <a:t>Les réfections de </a:t>
            </a:r>
            <a:r>
              <a:rPr lang="fr-FR" sz="2200" b="1" dirty="0">
                <a:solidFill>
                  <a:srgbClr val="C00000"/>
                </a:solidFill>
                <a:latin typeface="Calibri" panose="020F0502020204030204" pitchFamily="34" charset="0"/>
                <a:cs typeface="Calibri" panose="020F0502020204030204" pitchFamily="34" charset="0"/>
              </a:rPr>
              <a:t>toitures</a:t>
            </a:r>
            <a:endParaRPr lang="fr-FR" sz="2200" dirty="0">
              <a:solidFill>
                <a:srgbClr val="C00000"/>
              </a:solidFill>
              <a:latin typeface="Calibri" panose="020F0502020204030204" pitchFamily="34" charset="0"/>
              <a:cs typeface="Calibri" panose="020F0502020204030204" pitchFamily="34" charset="0"/>
            </a:endParaRPr>
          </a:p>
          <a:p>
            <a:pPr lvl="2">
              <a:buClr>
                <a:schemeClr val="accent2">
                  <a:lumMod val="50000"/>
                </a:schemeClr>
              </a:buClr>
            </a:pPr>
            <a:r>
              <a:rPr lang="fr-FR" sz="2200" dirty="0">
                <a:latin typeface="Calibri" panose="020F0502020204030204" pitchFamily="34" charset="0"/>
                <a:cs typeface="Calibri" panose="020F0502020204030204" pitchFamily="34" charset="0"/>
              </a:rPr>
              <a:t>Les ravalements de </a:t>
            </a:r>
            <a:r>
              <a:rPr lang="fr-FR" sz="2200" b="1" dirty="0">
                <a:solidFill>
                  <a:srgbClr val="C00000"/>
                </a:solidFill>
                <a:latin typeface="Calibri" panose="020F0502020204030204" pitchFamily="34" charset="0"/>
                <a:cs typeface="Calibri" panose="020F0502020204030204" pitchFamily="34" charset="0"/>
              </a:rPr>
              <a:t>façades</a:t>
            </a:r>
          </a:p>
          <a:p>
            <a:pPr marL="914400" lvl="2" indent="0">
              <a:buNone/>
            </a:pPr>
            <a:r>
              <a:rPr lang="fr-FR" sz="2200" b="1" dirty="0">
                <a:latin typeface="Calibri" panose="020F0502020204030204" pitchFamily="34" charset="0"/>
                <a:cs typeface="Calibri" panose="020F0502020204030204" pitchFamily="34" charset="0"/>
              </a:rPr>
              <a:t>151 dossiers engagés pour un montant HT de travaux de 1,56 M€ et près de 274 000 € de subventions sur l’arrondissement</a:t>
            </a:r>
            <a:endParaRPr lang="fr-FR" sz="2200" dirty="0">
              <a:latin typeface="Calibri" panose="020F0502020204030204" pitchFamily="34" charset="0"/>
              <a:cs typeface="Calibri" panose="020F0502020204030204" pitchFamily="34" charset="0"/>
            </a:endParaRPr>
          </a:p>
          <a:p>
            <a:pPr lvl="2">
              <a:buClr>
                <a:schemeClr val="accent2">
                  <a:lumMod val="50000"/>
                </a:schemeClr>
              </a:buClr>
            </a:pPr>
            <a:r>
              <a:rPr lang="fr-FR" sz="2200" dirty="0">
                <a:latin typeface="Calibri" panose="020F0502020204030204" pitchFamily="34" charset="0"/>
                <a:cs typeface="Calibri" panose="020F0502020204030204" pitchFamily="34" charset="0"/>
              </a:rPr>
              <a:t>La rénovation énergétique : « l’aide à 500 € »</a:t>
            </a:r>
          </a:p>
          <a:p>
            <a:pPr marL="914400" lvl="2" indent="0">
              <a:buNone/>
            </a:pPr>
            <a:r>
              <a:rPr lang="fr-FR" sz="2200" b="1" dirty="0">
                <a:latin typeface="Calibri" panose="020F0502020204030204" pitchFamily="34" charset="0"/>
                <a:cs typeface="Calibri" panose="020F0502020204030204" pitchFamily="34" charset="0"/>
              </a:rPr>
              <a:t>542 dossiers engagés représentant 271 000 € de subventions depuis 2019</a:t>
            </a:r>
          </a:p>
          <a:p>
            <a:pPr marL="914400" lvl="2" indent="0">
              <a:buNone/>
            </a:pPr>
            <a:endParaRPr lang="fr-FR" sz="1200" dirty="0">
              <a:latin typeface="Calibri" panose="020F0502020204030204" pitchFamily="34" charset="0"/>
              <a:cs typeface="Calibri" panose="020F0502020204030204" pitchFamily="34" charset="0"/>
            </a:endParaRPr>
          </a:p>
          <a:p>
            <a:pPr lvl="1">
              <a:spcBef>
                <a:spcPts val="600"/>
              </a:spcBef>
              <a:buClrTx/>
              <a:buSzPct val="100000"/>
              <a:buFont typeface="Wingdings" panose="05000000000000000000" pitchFamily="2" charset="2"/>
              <a:buChar char="§"/>
            </a:pPr>
            <a:r>
              <a:rPr lang="fr-FR" sz="2200" dirty="0">
                <a:cs typeface="Calibri" panose="020F0502020204030204" pitchFamily="34" charset="0"/>
              </a:rPr>
              <a:t>Les aides de l’ANAH (déjà présentées)</a:t>
            </a:r>
          </a:p>
          <a:p>
            <a:pPr lvl="1">
              <a:spcBef>
                <a:spcPts val="600"/>
              </a:spcBef>
              <a:buClrTx/>
              <a:buSzPct val="100000"/>
              <a:buFont typeface="Wingdings" panose="05000000000000000000" pitchFamily="2" charset="2"/>
              <a:buChar char="§"/>
            </a:pPr>
            <a:endParaRPr lang="fr-FR" sz="2200" dirty="0">
              <a:cs typeface="Calibri" panose="020F0502020204030204" pitchFamily="34" charset="0"/>
            </a:endParaRPr>
          </a:p>
          <a:p>
            <a:pPr marL="457200" lvl="1" indent="0">
              <a:spcBef>
                <a:spcPts val="600"/>
              </a:spcBef>
              <a:buClrTx/>
              <a:buSzPct val="100000"/>
              <a:buNone/>
            </a:pPr>
            <a:endParaRPr lang="fr-FR" sz="2200" dirty="0">
              <a:cs typeface="Calibri" panose="020F0502020204030204" pitchFamily="34" charset="0"/>
            </a:endParaRPr>
          </a:p>
        </p:txBody>
      </p:sp>
    </p:spTree>
    <p:extLst>
      <p:ext uri="{BB962C8B-B14F-4D97-AF65-F5344CB8AC3E}">
        <p14:creationId xmlns:p14="http://schemas.microsoft.com/office/powerpoint/2010/main" val="3839532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91580" y="1196752"/>
            <a:ext cx="8352420" cy="5184576"/>
          </a:xfrm>
        </p:spPr>
        <p:txBody>
          <a:bodyPr>
            <a:normAutofit/>
          </a:bodyPr>
          <a:lstStyle/>
          <a:p>
            <a:pPr marL="0" indent="0">
              <a:buNone/>
            </a:pPr>
            <a:r>
              <a:rPr lang="fr-FR" sz="2200" b="1" dirty="0">
                <a:latin typeface="Calibri" panose="020F0502020204030204" pitchFamily="34" charset="0"/>
                <a:cs typeface="Calibri" panose="020F0502020204030204" pitchFamily="34" charset="0"/>
              </a:rPr>
              <a:t>Le Département oriente et accompagne les ménages qui souhaitent réaliser des travaux de rénovation énergétique.</a:t>
            </a:r>
          </a:p>
          <a:p>
            <a:pPr marL="0" indent="0">
              <a:buNone/>
            </a:pPr>
            <a:r>
              <a:rPr lang="fr-FR" sz="2200" dirty="0">
                <a:latin typeface="Calibri" panose="020F0502020204030204" pitchFamily="34" charset="0"/>
                <a:cs typeface="Calibri" panose="020F0502020204030204" pitchFamily="34" charset="0"/>
              </a:rPr>
              <a:t>Le Département pilote la plateforme de rénovation énergétique Dordogne – Périgord dans le cadre du dispositif France Rénov avec les 3 opérateurs du territoire : ADIL, SOLIHA et CAUE.</a:t>
            </a:r>
          </a:p>
          <a:p>
            <a:pPr marL="0" indent="0">
              <a:buNone/>
            </a:pPr>
            <a:endParaRPr lang="fr-FR" sz="2000" dirty="0">
              <a:latin typeface="Calibri" panose="020F0502020204030204" pitchFamily="34" charset="0"/>
              <a:cs typeface="Calibri" panose="020F0502020204030204" pitchFamily="34" charset="0"/>
            </a:endParaRPr>
          </a:p>
          <a:p>
            <a:pPr marL="0" indent="0" algn="ctr">
              <a:buNone/>
            </a:pPr>
            <a:endParaRPr lang="fr-FR" b="1" dirty="0">
              <a:latin typeface="Calibri" panose="020F0502020204030204" pitchFamily="34" charset="0"/>
              <a:cs typeface="Calibri" panose="020F0502020204030204" pitchFamily="34" charset="0"/>
            </a:endParaRPr>
          </a:p>
          <a:p>
            <a:pPr marL="0" indent="0" algn="ctr">
              <a:buNone/>
            </a:pPr>
            <a:endParaRPr lang="fr-FR" dirty="0">
              <a:solidFill>
                <a:srgbClr val="C00000"/>
              </a:solidFill>
              <a:latin typeface="Calibri Light" panose="020F0302020204030204" pitchFamily="34" charset="0"/>
              <a:cs typeface="Calibri Light" panose="020F0302020204030204" pitchFamily="34" charset="0"/>
            </a:endParaRPr>
          </a:p>
          <a:p>
            <a:endParaRPr lang="fr-FR" dirty="0"/>
          </a:p>
          <a:p>
            <a:pPr marL="0" indent="0">
              <a:buNone/>
            </a:pPr>
            <a:endParaRPr lang="fr-FR" dirty="0">
              <a:latin typeface="Calibri Light" panose="020F0302020204030204" pitchFamily="34" charset="0"/>
              <a:cs typeface="Calibri Light" panose="020F0302020204030204" pitchFamily="34" charset="0"/>
            </a:endParaRPr>
          </a:p>
        </p:txBody>
      </p:sp>
      <p:pic>
        <p:nvPicPr>
          <p:cNvPr id="4" name="Image 3"/>
          <p:cNvPicPr>
            <a:picLocks noChangeAspect="1"/>
          </p:cNvPicPr>
          <p:nvPr/>
        </p:nvPicPr>
        <p:blipFill>
          <a:blip r:embed="rId2"/>
          <a:stretch>
            <a:fillRect/>
          </a:stretch>
        </p:blipFill>
        <p:spPr>
          <a:xfrm>
            <a:off x="791580" y="3180272"/>
            <a:ext cx="8363053" cy="3677728"/>
          </a:xfrm>
          <a:prstGeom prst="rect">
            <a:avLst/>
          </a:prstGeom>
        </p:spPr>
      </p:pic>
      <p:sp>
        <p:nvSpPr>
          <p:cNvPr id="2" name="Rectangle 1"/>
          <p:cNvSpPr/>
          <p:nvPr/>
        </p:nvSpPr>
        <p:spPr>
          <a:xfrm>
            <a:off x="971600" y="673532"/>
            <a:ext cx="3312368" cy="523220"/>
          </a:xfrm>
          <a:prstGeom prst="rect">
            <a:avLst/>
          </a:prstGeom>
        </p:spPr>
        <p:txBody>
          <a:bodyPr wrap="square">
            <a:spAutoFit/>
          </a:bodyPr>
          <a:lstStyle/>
          <a:p>
            <a:pPr marL="285750" indent="-285750">
              <a:buFont typeface="Wingdings" panose="05000000000000000000" pitchFamily="2" charset="2"/>
              <a:buChar char="v"/>
            </a:pPr>
            <a:r>
              <a:rPr lang="fr-FR" sz="2800">
                <a:solidFill>
                  <a:schemeClr val="accent2">
                    <a:lumMod val="75000"/>
                  </a:schemeClr>
                </a:solidFill>
                <a:cs typeface="Calibri" panose="020F0502020204030204" pitchFamily="34" charset="0"/>
              </a:rPr>
              <a:t> Le grand public</a:t>
            </a:r>
            <a:endParaRPr lang="fr-FR" sz="2800"/>
          </a:p>
        </p:txBody>
      </p:sp>
    </p:spTree>
    <p:extLst>
      <p:ext uri="{BB962C8B-B14F-4D97-AF65-F5344CB8AC3E}">
        <p14:creationId xmlns:p14="http://schemas.microsoft.com/office/powerpoint/2010/main" val="963706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16632"/>
            <a:ext cx="6840760" cy="576064"/>
          </a:xfrm>
        </p:spPr>
        <p:txBody>
          <a:bodyPr/>
          <a:lstStyle/>
          <a:p>
            <a:pPr algn="ctr"/>
            <a:r>
              <a:rPr lang="fr-FR"/>
              <a:t>3. PERSPECTIVES</a:t>
            </a:r>
          </a:p>
        </p:txBody>
      </p:sp>
      <p:sp>
        <p:nvSpPr>
          <p:cNvPr id="3" name="Espace réservé du contenu 2"/>
          <p:cNvSpPr>
            <a:spLocks noGrp="1"/>
          </p:cNvSpPr>
          <p:nvPr>
            <p:ph idx="1"/>
          </p:nvPr>
        </p:nvSpPr>
        <p:spPr/>
        <p:txBody>
          <a:bodyPr lIns="91440" tIns="45720" rIns="91440" bIns="45720" anchor="t">
            <a:normAutofit/>
          </a:bodyPr>
          <a:lstStyle/>
          <a:p>
            <a:pPr>
              <a:buClr>
                <a:schemeClr val="accent2">
                  <a:lumMod val="50000"/>
                </a:schemeClr>
              </a:buClr>
              <a:buSzPct val="100000"/>
              <a:buFont typeface="Wingdings" panose="05000000000000000000" pitchFamily="2" charset="2"/>
              <a:buChar char="v"/>
            </a:pPr>
            <a:r>
              <a:rPr lang="fr-FR" b="1" dirty="0">
                <a:solidFill>
                  <a:schemeClr val="accent2">
                    <a:lumMod val="75000"/>
                  </a:schemeClr>
                </a:solidFill>
                <a:latin typeface="Calibri"/>
                <a:cs typeface="Calibri"/>
              </a:rPr>
              <a:t> La programmation 2023 – Parc public</a:t>
            </a:r>
          </a:p>
          <a:p>
            <a:pPr lvl="1">
              <a:buClr>
                <a:srgbClr val="632523"/>
              </a:buClr>
              <a:buSzPct val="100000"/>
              <a:buFont typeface="Wingdings" panose="05000000000000000000" pitchFamily="2" charset="2"/>
              <a:buChar char="§"/>
            </a:pPr>
            <a:r>
              <a:rPr lang="fr-FR" dirty="0">
                <a:latin typeface="Calibri" panose="020F0502020204030204" pitchFamily="34" charset="0"/>
                <a:ea typeface="+mn-lt"/>
                <a:cs typeface="Calibri" panose="020F0502020204030204" pitchFamily="34" charset="0"/>
              </a:rPr>
              <a:t>Validée lors du CRHH du 9 mars 2023</a:t>
            </a:r>
            <a:endParaRPr lang="fr-FR" b="1" dirty="0">
              <a:solidFill>
                <a:schemeClr val="accent2">
                  <a:lumMod val="75000"/>
                </a:schemeClr>
              </a:solidFill>
              <a:latin typeface="Calibri" panose="020F0502020204030204" pitchFamily="34" charset="0"/>
              <a:cs typeface="Calibri" panose="020F0502020204030204" pitchFamily="34" charset="0"/>
            </a:endParaRPr>
          </a:p>
          <a:p>
            <a:pPr lvl="1" algn="just">
              <a:buClr>
                <a:srgbClr val="632523"/>
              </a:buClr>
              <a:buSzPct val="100000"/>
              <a:buFont typeface="Wingdings" panose="05000000000000000000" pitchFamily="2" charset="2"/>
              <a:buChar char="§"/>
            </a:pPr>
            <a:r>
              <a:rPr lang="fr-FR" dirty="0">
                <a:latin typeface="Calibri" panose="020F0502020204030204" pitchFamily="34" charset="0"/>
                <a:ea typeface="+mn-lt"/>
                <a:cs typeface="Calibri" panose="020F0502020204030204" pitchFamily="34" charset="0"/>
              </a:rPr>
              <a:t>Pour la Dordogne, objectif fixé à 238 LLS dont 100 PLAI pour l’année 2023</a:t>
            </a:r>
            <a:endParaRPr lang="fr-FR" dirty="0">
              <a:latin typeface="Calibri" panose="020F0502020204030204" pitchFamily="34" charset="0"/>
              <a:cs typeface="Calibri" panose="020F0502020204030204" pitchFamily="34" charset="0"/>
            </a:endParaRPr>
          </a:p>
          <a:p>
            <a:pPr lvl="1" algn="just">
              <a:buClr>
                <a:srgbClr val="632523"/>
              </a:buClr>
              <a:buSzPct val="100000"/>
              <a:buFont typeface="Wingdings" panose="05000000000000000000" pitchFamily="2" charset="2"/>
              <a:buChar char="§"/>
            </a:pPr>
            <a:r>
              <a:rPr lang="fr-FR" dirty="0">
                <a:latin typeface="Calibri" panose="020F0502020204030204" pitchFamily="34" charset="0"/>
                <a:ea typeface="+mn-lt"/>
                <a:cs typeface="Calibri" panose="020F0502020204030204" pitchFamily="34" charset="0"/>
              </a:rPr>
              <a:t>Revalorisation du montant moyen de subvention à hauteur de 3,5%</a:t>
            </a:r>
            <a:endParaRPr lang="fr-FR" dirty="0">
              <a:latin typeface="Calibri" panose="020F0502020204030204" pitchFamily="34" charset="0"/>
              <a:cs typeface="Calibri" panose="020F0502020204030204" pitchFamily="34" charset="0"/>
            </a:endParaRPr>
          </a:p>
          <a:p>
            <a:pPr lvl="1">
              <a:buClr>
                <a:srgbClr val="632523"/>
              </a:buClr>
              <a:buSzPct val="100000"/>
              <a:buFont typeface="Wingdings" panose="05000000000000000000" pitchFamily="2" charset="2"/>
              <a:buChar char="§"/>
            </a:pPr>
            <a:r>
              <a:rPr lang="fr-FR" dirty="0">
                <a:latin typeface="Calibri" panose="020F0502020204030204" pitchFamily="34" charset="0"/>
                <a:ea typeface="+mn-lt"/>
                <a:cs typeface="Calibri" panose="020F0502020204030204" pitchFamily="34" charset="0"/>
              </a:rPr>
              <a:t>3 bonus cumulables :</a:t>
            </a:r>
            <a:endParaRPr lang="fr-FR" dirty="0">
              <a:latin typeface="Calibri" panose="020F0502020204030204" pitchFamily="34" charset="0"/>
              <a:cs typeface="Calibri" panose="020F0502020204030204" pitchFamily="34" charset="0"/>
            </a:endParaRPr>
          </a:p>
          <a:p>
            <a:pPr lvl="2" algn="just">
              <a:buClr>
                <a:srgbClr val="632523"/>
              </a:buClr>
              <a:buSzPct val="100000"/>
              <a:buFont typeface="Wingdings" panose="05000000000000000000" pitchFamily="2" charset="2"/>
              <a:buChar char="ü"/>
            </a:pPr>
            <a:r>
              <a:rPr lang="fr-FR" sz="2400" dirty="0">
                <a:latin typeface="Calibri" panose="020F0502020204030204" pitchFamily="34" charset="0"/>
                <a:ea typeface="+mn-lt"/>
                <a:cs typeface="Calibri" panose="020F0502020204030204" pitchFamily="34" charset="0"/>
              </a:rPr>
              <a:t>Bonus 1er semestre : dépôt de dossier jusqu’au 31/08 → 1 095 000 €</a:t>
            </a:r>
            <a:endParaRPr lang="fr-FR" sz="2400" dirty="0">
              <a:latin typeface="Calibri" panose="020F0502020204030204" pitchFamily="34" charset="0"/>
              <a:cs typeface="Calibri" panose="020F0502020204030204" pitchFamily="34" charset="0"/>
            </a:endParaRPr>
          </a:p>
          <a:p>
            <a:pPr lvl="2" algn="just">
              <a:buClr>
                <a:srgbClr val="632523"/>
              </a:buClr>
              <a:buSzPct val="100000"/>
              <a:buFont typeface="Wingdings" panose="05000000000000000000" pitchFamily="2" charset="2"/>
              <a:buChar char="ü"/>
            </a:pPr>
            <a:r>
              <a:rPr lang="fr-FR" sz="2400" dirty="0">
                <a:latin typeface="Calibri" panose="020F0502020204030204" pitchFamily="34" charset="0"/>
                <a:ea typeface="+mn-lt"/>
                <a:cs typeface="Calibri" panose="020F0502020204030204" pitchFamily="34" charset="0"/>
              </a:rPr>
              <a:t>Bonus sobriété foncière (acquisition-amélioration, dents creuses, démolition-reconstruction) → 3,1 M€</a:t>
            </a:r>
            <a:endParaRPr lang="fr-FR" sz="2400" dirty="0">
              <a:latin typeface="Calibri" panose="020F0502020204030204" pitchFamily="34" charset="0"/>
              <a:cs typeface="Calibri" panose="020F0502020204030204" pitchFamily="34" charset="0"/>
            </a:endParaRPr>
          </a:p>
          <a:p>
            <a:pPr lvl="2">
              <a:buClr>
                <a:srgbClr val="632523"/>
              </a:buClr>
              <a:buSzPct val="100000"/>
              <a:buFont typeface="Wingdings" panose="05000000000000000000" pitchFamily="2" charset="2"/>
              <a:buChar char="ü"/>
            </a:pPr>
            <a:r>
              <a:rPr lang="fr-FR" sz="2400" dirty="0">
                <a:latin typeface="Calibri" panose="020F0502020204030204" pitchFamily="34" charset="0"/>
                <a:ea typeface="+mn-lt"/>
                <a:cs typeface="Calibri" panose="020F0502020204030204" pitchFamily="34" charset="0"/>
              </a:rPr>
              <a:t>Bonus énergies renouvelables → 600 000 €</a:t>
            </a:r>
            <a:endParaRPr lang="fr-FR" sz="2400" dirty="0">
              <a:latin typeface="Calibri" panose="020F0502020204030204" pitchFamily="34" charset="0"/>
              <a:cs typeface="Calibri" panose="020F0502020204030204" pitchFamily="34" charset="0"/>
            </a:endParaRPr>
          </a:p>
          <a:p>
            <a:pPr marL="914400" lvl="2" indent="0">
              <a:buClr>
                <a:srgbClr val="632523"/>
              </a:buClr>
              <a:buSzPct val="100000"/>
              <a:buNone/>
            </a:pPr>
            <a:endParaRPr lang="fr-FR" b="1" dirty="0">
              <a:solidFill>
                <a:schemeClr val="accent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2351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16632"/>
            <a:ext cx="6840760" cy="576064"/>
          </a:xfrm>
        </p:spPr>
        <p:txBody>
          <a:bodyPr/>
          <a:lstStyle/>
          <a:p>
            <a:pPr algn="ctr"/>
            <a:r>
              <a:rPr lang="fr-FR"/>
              <a:t>3. PERSPECTIVES</a:t>
            </a:r>
          </a:p>
        </p:txBody>
      </p:sp>
      <p:sp>
        <p:nvSpPr>
          <p:cNvPr id="3" name="Espace réservé du contenu 2"/>
          <p:cNvSpPr>
            <a:spLocks noGrp="1"/>
          </p:cNvSpPr>
          <p:nvPr>
            <p:ph idx="1"/>
          </p:nvPr>
        </p:nvSpPr>
        <p:spPr/>
        <p:txBody>
          <a:bodyPr lIns="91440" tIns="45720" rIns="91440" bIns="45720" anchor="t">
            <a:normAutofit/>
          </a:bodyPr>
          <a:lstStyle/>
          <a:p>
            <a:pPr>
              <a:buClr>
                <a:schemeClr val="accent2">
                  <a:lumMod val="50000"/>
                </a:schemeClr>
              </a:buClr>
              <a:buSzPct val="100000"/>
              <a:buFont typeface="Wingdings" panose="05000000000000000000" pitchFamily="2" charset="2"/>
              <a:buChar char="v"/>
            </a:pPr>
            <a:r>
              <a:rPr lang="fr-FR" b="1" dirty="0">
                <a:solidFill>
                  <a:schemeClr val="accent2">
                    <a:lumMod val="75000"/>
                  </a:schemeClr>
                </a:solidFill>
                <a:latin typeface="Calibri"/>
                <a:cs typeface="Calibri"/>
              </a:rPr>
              <a:t>La programmation 2023 – Parc privé</a:t>
            </a:r>
          </a:p>
          <a:p>
            <a:pPr lvl="1">
              <a:buClr>
                <a:srgbClr val="632523"/>
              </a:buClr>
              <a:buSzPct val="100000"/>
              <a:buFont typeface="Wingdings" panose="05000000000000000000" pitchFamily="2" charset="2"/>
              <a:buChar char="§"/>
            </a:pPr>
            <a:r>
              <a:rPr lang="fr-FR" dirty="0">
                <a:latin typeface="Calibri" panose="020F0502020204030204" pitchFamily="34" charset="0"/>
                <a:ea typeface="+mn-lt"/>
                <a:cs typeface="Calibri" panose="020F0502020204030204" pitchFamily="34" charset="0"/>
              </a:rPr>
              <a:t>Validée lors du CRHH du 9 mars 2023</a:t>
            </a:r>
            <a:endParaRPr lang="fr-FR" b="1" dirty="0">
              <a:solidFill>
                <a:schemeClr val="accent2">
                  <a:lumMod val="75000"/>
                </a:schemeClr>
              </a:solidFill>
              <a:latin typeface="Calibri" panose="020F0502020204030204" pitchFamily="34" charset="0"/>
              <a:cs typeface="Calibri" panose="020F0502020204030204" pitchFamily="34" charset="0"/>
            </a:endParaRPr>
          </a:p>
          <a:p>
            <a:pPr lvl="1" algn="just">
              <a:buClr>
                <a:srgbClr val="632523"/>
              </a:buClr>
              <a:buSzPct val="100000"/>
              <a:buFont typeface="Wingdings" panose="05000000000000000000" pitchFamily="2" charset="2"/>
              <a:buChar char="§"/>
            </a:pPr>
            <a:r>
              <a:rPr lang="fr-FR" dirty="0">
                <a:latin typeface="Calibri" panose="020F0502020204030204" pitchFamily="34" charset="0"/>
                <a:ea typeface="+mn-lt"/>
                <a:cs typeface="Calibri" panose="020F0502020204030204" pitchFamily="34" charset="0"/>
              </a:rPr>
              <a:t>Objectif de 1096 logements répartis de la manière suivante :</a:t>
            </a:r>
            <a:endParaRPr lang="fr-FR" dirty="0">
              <a:latin typeface="Calibri" panose="020F0502020204030204" pitchFamily="34" charset="0"/>
              <a:cs typeface="Calibri" panose="020F0502020204030204" pitchFamily="34" charset="0"/>
            </a:endParaRPr>
          </a:p>
          <a:p>
            <a:pPr lvl="2">
              <a:buClr>
                <a:srgbClr val="632523"/>
              </a:buClr>
              <a:buSzPct val="100000"/>
              <a:buFont typeface="Wingdings" panose="05000000000000000000" pitchFamily="2" charset="2"/>
              <a:buChar char="ü"/>
            </a:pPr>
            <a:r>
              <a:rPr lang="fr-FR" sz="2400" dirty="0">
                <a:latin typeface="Calibri" panose="020F0502020204030204" pitchFamily="34" charset="0"/>
                <a:ea typeface="+mn-lt"/>
                <a:cs typeface="Calibri" panose="020F0502020204030204" pitchFamily="34" charset="0"/>
              </a:rPr>
              <a:t>24 propriétaires occupants (PO) Habitat indigne</a:t>
            </a:r>
            <a:endParaRPr lang="fr-FR" sz="2400" dirty="0">
              <a:latin typeface="Calibri" panose="020F0502020204030204" pitchFamily="34" charset="0"/>
              <a:cs typeface="Calibri" panose="020F0502020204030204" pitchFamily="34" charset="0"/>
            </a:endParaRPr>
          </a:p>
          <a:p>
            <a:pPr lvl="2">
              <a:buClr>
                <a:srgbClr val="632523"/>
              </a:buClr>
              <a:buSzPct val="100000"/>
              <a:buFont typeface="Wingdings" panose="05000000000000000000" pitchFamily="2" charset="2"/>
              <a:buChar char="ü"/>
            </a:pPr>
            <a:r>
              <a:rPr lang="fr-FR" sz="2400" dirty="0">
                <a:latin typeface="Calibri" panose="020F0502020204030204" pitchFamily="34" charset="0"/>
                <a:ea typeface="+mn-lt"/>
                <a:cs typeface="Calibri" panose="020F0502020204030204" pitchFamily="34" charset="0"/>
              </a:rPr>
              <a:t>400 PO autonomie</a:t>
            </a:r>
            <a:endParaRPr lang="fr-FR" sz="2400" dirty="0">
              <a:latin typeface="Calibri" panose="020F0502020204030204" pitchFamily="34" charset="0"/>
              <a:cs typeface="Calibri" panose="020F0502020204030204" pitchFamily="34" charset="0"/>
            </a:endParaRPr>
          </a:p>
          <a:p>
            <a:pPr lvl="2">
              <a:buClr>
                <a:srgbClr val="632523"/>
              </a:buClr>
              <a:buSzPct val="100000"/>
              <a:buFont typeface="Wingdings" panose="05000000000000000000" pitchFamily="2" charset="2"/>
              <a:buChar char="ü"/>
            </a:pPr>
            <a:r>
              <a:rPr lang="fr-FR" sz="2400" dirty="0">
                <a:latin typeface="Calibri" panose="020F0502020204030204" pitchFamily="34" charset="0"/>
                <a:ea typeface="+mn-lt"/>
                <a:cs typeface="Calibri" panose="020F0502020204030204" pitchFamily="34" charset="0"/>
              </a:rPr>
              <a:t>629 PO Ma Prime </a:t>
            </a:r>
            <a:r>
              <a:rPr lang="fr-FR" sz="2400" dirty="0" err="1">
                <a:latin typeface="Calibri" panose="020F0502020204030204" pitchFamily="34" charset="0"/>
                <a:ea typeface="+mn-lt"/>
                <a:cs typeface="Calibri" panose="020F0502020204030204" pitchFamily="34" charset="0"/>
              </a:rPr>
              <a:t>Rénov’Sérénité</a:t>
            </a:r>
            <a:endParaRPr lang="fr-FR" sz="2400" dirty="0">
              <a:latin typeface="Calibri" panose="020F0502020204030204" pitchFamily="34" charset="0"/>
              <a:cs typeface="Calibri" panose="020F0502020204030204" pitchFamily="34" charset="0"/>
            </a:endParaRPr>
          </a:p>
          <a:p>
            <a:pPr lvl="2">
              <a:buClr>
                <a:srgbClr val="632523"/>
              </a:buClr>
              <a:buSzPct val="100000"/>
              <a:buFont typeface="Wingdings" panose="05000000000000000000" pitchFamily="2" charset="2"/>
              <a:buChar char="ü"/>
            </a:pPr>
            <a:r>
              <a:rPr lang="fr-FR" sz="2400" dirty="0">
                <a:latin typeface="Calibri" panose="020F0502020204030204" pitchFamily="34" charset="0"/>
                <a:ea typeface="+mn-lt"/>
                <a:cs typeface="Calibri" panose="020F0502020204030204" pitchFamily="34" charset="0"/>
              </a:rPr>
              <a:t>43 propriétaires bailleurs</a:t>
            </a:r>
            <a:endParaRPr lang="fr-FR" sz="2400" dirty="0">
              <a:latin typeface="Calibri" panose="020F0502020204030204" pitchFamily="34" charset="0"/>
              <a:cs typeface="Calibri" panose="020F0502020204030204" pitchFamily="34" charset="0"/>
            </a:endParaRPr>
          </a:p>
          <a:p>
            <a:pPr lvl="1">
              <a:buClr>
                <a:srgbClr val="632523"/>
              </a:buClr>
              <a:buSzPct val="100000"/>
              <a:buFont typeface="Wingdings" panose="05000000000000000000" pitchFamily="2" charset="2"/>
              <a:buChar char="§"/>
            </a:pPr>
            <a:r>
              <a:rPr lang="fr-FR" dirty="0">
                <a:latin typeface="Calibri" panose="020F0502020204030204" pitchFamily="34" charset="0"/>
                <a:ea typeface="+mn-lt"/>
                <a:cs typeface="Calibri" panose="020F0502020204030204" pitchFamily="34" charset="0"/>
              </a:rPr>
              <a:t>Enveloppe de 12,3 M€ </a:t>
            </a:r>
          </a:p>
          <a:p>
            <a:pPr lvl="1" algn="just">
              <a:buClr>
                <a:srgbClr val="632523"/>
              </a:buClr>
              <a:buSzPct val="100000"/>
              <a:buFont typeface="Wingdings" panose="05000000000000000000" pitchFamily="2" charset="2"/>
              <a:buChar char="§"/>
            </a:pPr>
            <a:r>
              <a:rPr lang="fr-FR" dirty="0">
                <a:latin typeface="Calibri" panose="020F0502020204030204" pitchFamily="34" charset="0"/>
                <a:ea typeface="+mn-lt"/>
                <a:cs typeface="Calibri" panose="020F0502020204030204" pitchFamily="34" charset="0"/>
              </a:rPr>
              <a:t>Réserve régionale permettant d’obtenir des enveloppes complémentaires en cours d’année</a:t>
            </a: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0447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16632"/>
            <a:ext cx="6840760" cy="576064"/>
          </a:xfrm>
        </p:spPr>
        <p:txBody>
          <a:bodyPr/>
          <a:lstStyle/>
          <a:p>
            <a:pPr algn="ctr"/>
            <a:r>
              <a:rPr lang="fr-FR"/>
              <a:t>3. PERSPECTIVES</a:t>
            </a:r>
          </a:p>
        </p:txBody>
      </p:sp>
      <p:sp>
        <p:nvSpPr>
          <p:cNvPr id="3" name="Espace réservé du contenu 2"/>
          <p:cNvSpPr>
            <a:spLocks noGrp="1"/>
          </p:cNvSpPr>
          <p:nvPr>
            <p:ph idx="1"/>
          </p:nvPr>
        </p:nvSpPr>
        <p:spPr>
          <a:xfrm>
            <a:off x="779415" y="1032506"/>
            <a:ext cx="3733252" cy="3131223"/>
          </a:xfrm>
        </p:spPr>
        <p:txBody>
          <a:bodyPr lIns="91440" tIns="45720" rIns="91440" bIns="45720" anchor="t">
            <a:normAutofit/>
          </a:bodyPr>
          <a:lstStyle/>
          <a:p>
            <a:pPr>
              <a:buClr>
                <a:schemeClr val="accent2">
                  <a:lumMod val="50000"/>
                </a:schemeClr>
              </a:buClr>
              <a:buSzPct val="100000"/>
              <a:buFont typeface="Wingdings" panose="05000000000000000000" pitchFamily="2" charset="2"/>
              <a:buChar char="v"/>
            </a:pPr>
            <a:endParaRPr lang="fr-FR" sz="2000" b="1" dirty="0">
              <a:solidFill>
                <a:schemeClr val="accent2">
                  <a:lumMod val="75000"/>
                </a:schemeClr>
              </a:solidFill>
              <a:latin typeface="Calibri"/>
              <a:cs typeface="Calibri"/>
            </a:endParaRPr>
          </a:p>
          <a:p>
            <a:pPr marL="457200" lvl="1" indent="0">
              <a:buNone/>
            </a:pPr>
            <a:endParaRPr lang="fr-FR" sz="1800" b="1" dirty="0">
              <a:solidFill>
                <a:schemeClr val="accent2">
                  <a:lumMod val="75000"/>
                </a:schemeClr>
              </a:solidFill>
              <a:latin typeface="Calibri" panose="020F0502020204030204" pitchFamily="34" charset="0"/>
              <a:cs typeface="Calibri" panose="020F0502020204030204" pitchFamily="34" charset="0"/>
            </a:endParaRPr>
          </a:p>
          <a:p>
            <a:pPr lvl="1">
              <a:buClr>
                <a:srgbClr val="632523"/>
              </a:buClr>
              <a:buSzPct val="100000"/>
              <a:buFont typeface="Wingdings" panose="05000000000000000000" pitchFamily="2" charset="2"/>
              <a:buChar char="v"/>
            </a:pPr>
            <a:endParaRPr lang="fr-FR" sz="1800" b="1" dirty="0">
              <a:solidFill>
                <a:schemeClr val="accent2">
                  <a:lumMod val="75000"/>
                </a:schemeClr>
              </a:solidFill>
              <a:latin typeface="Calibri" panose="020F0502020204030204" pitchFamily="34" charset="0"/>
              <a:cs typeface="Calibri" panose="020F0502020204030204" pitchFamily="34" charset="0"/>
            </a:endParaRPr>
          </a:p>
          <a:p>
            <a:pPr marL="0" indent="0">
              <a:buClr>
                <a:srgbClr val="632523"/>
              </a:buClr>
              <a:buSzPct val="100000"/>
              <a:buNone/>
            </a:pPr>
            <a:endParaRPr lang="fr-FR" b="1" dirty="0">
              <a:solidFill>
                <a:schemeClr val="accent2">
                  <a:lumMod val="75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B3F718F-D296-C16E-8869-CC9CBEC99163}"/>
              </a:ext>
            </a:extLst>
          </p:cNvPr>
          <p:cNvSpPr txBox="1"/>
          <p:nvPr/>
        </p:nvSpPr>
        <p:spPr>
          <a:xfrm>
            <a:off x="809204" y="748513"/>
            <a:ext cx="66455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fr-FR" sz="2800" b="1" dirty="0">
                <a:solidFill>
                  <a:schemeClr val="accent2">
                    <a:lumMod val="75000"/>
                  </a:schemeClr>
                </a:solidFill>
                <a:latin typeface="Calibri"/>
                <a:cs typeface="Calibri"/>
              </a:rPr>
              <a:t> Le dispositif « Petites Villes de Demain »</a:t>
            </a:r>
            <a:endParaRPr lang="en-US" sz="2800" dirty="0">
              <a:solidFill>
                <a:schemeClr val="accent2">
                  <a:lumMod val="75000"/>
                </a:schemeClr>
              </a:solidFill>
              <a:latin typeface="Calibri"/>
            </a:endParaRPr>
          </a:p>
        </p:txBody>
      </p:sp>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415" y="1555726"/>
            <a:ext cx="8338034" cy="4691366"/>
          </a:xfrm>
          <a:prstGeom prst="rect">
            <a:avLst/>
          </a:prstGeom>
        </p:spPr>
      </p:pic>
    </p:spTree>
    <p:extLst>
      <p:ext uri="{BB962C8B-B14F-4D97-AF65-F5344CB8AC3E}">
        <p14:creationId xmlns:p14="http://schemas.microsoft.com/office/powerpoint/2010/main" val="4215510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20AD9016-019C-3A9E-6DC1-9AEF49D5AB99}"/>
              </a:ext>
            </a:extLst>
          </p:cNvPr>
          <p:cNvSpPr txBox="1"/>
          <p:nvPr/>
        </p:nvSpPr>
        <p:spPr>
          <a:xfrm>
            <a:off x="1084250" y="4354331"/>
            <a:ext cx="7859389"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2200" b="1" u="sng">
                <a:latin typeface="Calibri"/>
                <a:cs typeface="Arial"/>
              </a:rPr>
              <a:t>Un </a:t>
            </a:r>
            <a:r>
              <a:rPr lang="en-US" sz="2200" b="1" u="sng" err="1">
                <a:latin typeface="Calibri"/>
                <a:cs typeface="Arial"/>
              </a:rPr>
              <a:t>accompagnement</a:t>
            </a:r>
            <a:r>
              <a:rPr lang="en-US" sz="2200" b="1" u="sng">
                <a:latin typeface="Calibri"/>
                <a:cs typeface="Arial"/>
              </a:rPr>
              <a:t> des services de l'Etat</a:t>
            </a:r>
          </a:p>
          <a:p>
            <a:endParaRPr lang="en-US" sz="800" b="1" u="sng">
              <a:latin typeface="Calibri"/>
              <a:cs typeface="Arial"/>
            </a:endParaRPr>
          </a:p>
          <a:p>
            <a:pPr marL="742950" lvl="1" indent="-285750" algn="just">
              <a:buFont typeface="Wingdings" panose="05000000000000000000" pitchFamily="2" charset="2"/>
              <a:buChar char="§"/>
            </a:pPr>
            <a:r>
              <a:rPr lang="en-US" sz="2200">
                <a:latin typeface="Calibri"/>
                <a:cs typeface="Arial"/>
              </a:rPr>
              <a:t>Assistance à la formalisation des conventions et des secteurs d'interventions par les services de l'Etat</a:t>
            </a:r>
          </a:p>
          <a:p>
            <a:pPr marL="742950" lvl="1" indent="-285750" algn="just">
              <a:buFont typeface="Wingdings" panose="05000000000000000000" pitchFamily="2" charset="2"/>
              <a:buChar char="§"/>
            </a:pPr>
            <a:r>
              <a:rPr lang="en-US" sz="2200">
                <a:latin typeface="Calibri"/>
                <a:cs typeface="Arial"/>
              </a:rPr>
              <a:t>Travail important sur le volet spécifique "Habitat" en lien avec l'Anah centrale</a:t>
            </a:r>
            <a:endParaRPr lang="en-US" sz="2200"/>
          </a:p>
        </p:txBody>
      </p:sp>
      <p:sp>
        <p:nvSpPr>
          <p:cNvPr id="5" name="TextBox 8">
            <a:extLst>
              <a:ext uri="{FF2B5EF4-FFF2-40B4-BE49-F238E27FC236}">
                <a16:creationId xmlns:a16="http://schemas.microsoft.com/office/drawing/2014/main" id="{F6A86F62-88F4-80C2-3CD2-0DA7D92F3911}"/>
              </a:ext>
            </a:extLst>
          </p:cNvPr>
          <p:cNvSpPr txBox="1"/>
          <p:nvPr/>
        </p:nvSpPr>
        <p:spPr>
          <a:xfrm>
            <a:off x="1084250" y="2788574"/>
            <a:ext cx="649191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2200" b="1" u="sng" dirty="0">
                <a:latin typeface="Calibri"/>
                <a:cs typeface="Arial"/>
              </a:rPr>
              <a:t>Convention-cadre ORT PVD</a:t>
            </a:r>
          </a:p>
          <a:p>
            <a:endParaRPr lang="en-US" sz="800" b="1" u="sng" dirty="0"/>
          </a:p>
          <a:p>
            <a:pPr marL="742950" lvl="1" indent="-285750" algn="just">
              <a:buFont typeface="Wingdings" panose="05000000000000000000" pitchFamily="2" charset="2"/>
              <a:buChar char="§"/>
            </a:pPr>
            <a:r>
              <a:rPr lang="en-US" sz="2200" dirty="0">
                <a:latin typeface="Calibri"/>
                <a:cs typeface="Arial"/>
              </a:rPr>
              <a:t>11 conventions </a:t>
            </a:r>
            <a:r>
              <a:rPr lang="en-US" sz="2200" dirty="0" err="1">
                <a:latin typeface="Calibri"/>
                <a:cs typeface="Arial"/>
              </a:rPr>
              <a:t>signées</a:t>
            </a:r>
            <a:r>
              <a:rPr lang="en-US" sz="2200" dirty="0">
                <a:latin typeface="Calibri"/>
                <a:cs typeface="Arial"/>
              </a:rPr>
              <a:t> à fin 2022</a:t>
            </a:r>
          </a:p>
          <a:p>
            <a:pPr marL="742950" lvl="1" indent="-285750" algn="just">
              <a:buFont typeface="Wingdings" panose="05000000000000000000" pitchFamily="2" charset="2"/>
              <a:buChar char="§"/>
            </a:pPr>
            <a:r>
              <a:rPr lang="en-US" sz="2200" dirty="0">
                <a:latin typeface="Calibri"/>
                <a:cs typeface="Arial"/>
              </a:rPr>
              <a:t>2 conventions à </a:t>
            </a:r>
            <a:r>
              <a:rPr lang="en-US" sz="2200" dirty="0" err="1">
                <a:latin typeface="Calibri"/>
                <a:cs typeface="Arial"/>
              </a:rPr>
              <a:t>venir</a:t>
            </a:r>
            <a:r>
              <a:rPr lang="en-US" sz="2200" dirty="0">
                <a:latin typeface="Calibri"/>
                <a:cs typeface="Arial"/>
              </a:rPr>
              <a:t> (</a:t>
            </a:r>
            <a:r>
              <a:rPr lang="en-US" sz="2200" dirty="0" err="1">
                <a:latin typeface="Calibri"/>
                <a:cs typeface="Arial"/>
              </a:rPr>
              <a:t>Ribérac</a:t>
            </a:r>
            <a:r>
              <a:rPr lang="en-US" sz="2200" dirty="0">
                <a:latin typeface="Calibri"/>
                <a:cs typeface="Arial"/>
              </a:rPr>
              <a:t> en mars 2023 et CCBDP en </a:t>
            </a:r>
            <a:r>
              <a:rPr lang="en-US" sz="2200" dirty="0" err="1">
                <a:latin typeface="Calibri"/>
                <a:cs typeface="Arial"/>
              </a:rPr>
              <a:t>avril</a:t>
            </a:r>
            <a:r>
              <a:rPr lang="en-US" sz="2200" dirty="0">
                <a:latin typeface="Calibri"/>
                <a:cs typeface="Arial"/>
              </a:rPr>
              <a:t> 2023)</a:t>
            </a:r>
            <a:endParaRPr lang="en-US" sz="2200" dirty="0"/>
          </a:p>
        </p:txBody>
      </p:sp>
      <p:sp>
        <p:nvSpPr>
          <p:cNvPr id="6" name="TextBox 7">
            <a:extLst>
              <a:ext uri="{FF2B5EF4-FFF2-40B4-BE49-F238E27FC236}">
                <a16:creationId xmlns:a16="http://schemas.microsoft.com/office/drawing/2014/main" id="{CB3F718F-D296-C16E-8869-CC9CBEC99163}"/>
              </a:ext>
            </a:extLst>
          </p:cNvPr>
          <p:cNvSpPr txBox="1"/>
          <p:nvPr/>
        </p:nvSpPr>
        <p:spPr>
          <a:xfrm>
            <a:off x="809204" y="748513"/>
            <a:ext cx="664558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fr-FR" sz="2800" b="1">
                <a:solidFill>
                  <a:schemeClr val="accent2">
                    <a:lumMod val="75000"/>
                  </a:schemeClr>
                </a:solidFill>
                <a:latin typeface="Calibri"/>
                <a:cs typeface="Calibri"/>
              </a:rPr>
              <a:t> Le dispositif « Petites Villes de Demain » et ACV</a:t>
            </a:r>
            <a:endParaRPr lang="en-US" sz="2800">
              <a:solidFill>
                <a:schemeClr val="accent2">
                  <a:lumMod val="75000"/>
                </a:schemeClr>
              </a:solidFill>
              <a:latin typeface="Calibri"/>
            </a:endParaRPr>
          </a:p>
        </p:txBody>
      </p:sp>
      <p:sp>
        <p:nvSpPr>
          <p:cNvPr id="3" name="TextBox 8">
            <a:extLst>
              <a:ext uri="{FF2B5EF4-FFF2-40B4-BE49-F238E27FC236}">
                <a16:creationId xmlns:a16="http://schemas.microsoft.com/office/drawing/2014/main" id="{578AC2E2-BA2C-B468-C6B6-F4640BE8FDAF}"/>
              </a:ext>
            </a:extLst>
          </p:cNvPr>
          <p:cNvSpPr txBox="1"/>
          <p:nvPr/>
        </p:nvSpPr>
        <p:spPr>
          <a:xfrm>
            <a:off x="1084250" y="1618229"/>
            <a:ext cx="8012267"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2200" b="1" u="sng" dirty="0">
                <a:latin typeface="Calibri"/>
                <a:cs typeface="Arial"/>
              </a:rPr>
              <a:t>Convention-cadre ORT ACV BERGERAC</a:t>
            </a:r>
          </a:p>
          <a:p>
            <a:endParaRPr lang="en-US" sz="800" b="1" u="sng" dirty="0"/>
          </a:p>
          <a:p>
            <a:pPr marL="742950" lvl="1" indent="-285750" algn="just">
              <a:buFont typeface="Wingdings" panose="05000000000000000000" pitchFamily="2" charset="2"/>
              <a:buChar char="§"/>
            </a:pPr>
            <a:r>
              <a:rPr lang="en-US" sz="2200" dirty="0" err="1">
                <a:latin typeface="Calibri"/>
                <a:cs typeface="Arial"/>
              </a:rPr>
              <a:t>Une</a:t>
            </a:r>
            <a:r>
              <a:rPr lang="en-US" sz="2200" dirty="0">
                <a:latin typeface="Calibri"/>
                <a:cs typeface="Arial"/>
              </a:rPr>
              <a:t> </a:t>
            </a:r>
            <a:r>
              <a:rPr lang="en-US" sz="2200" dirty="0" err="1">
                <a:latin typeface="Calibri"/>
                <a:cs typeface="Arial"/>
              </a:rPr>
              <a:t>seconde</a:t>
            </a:r>
            <a:r>
              <a:rPr lang="en-US" sz="2200" dirty="0">
                <a:latin typeface="Calibri"/>
                <a:cs typeface="Arial"/>
              </a:rPr>
              <a:t> phase du </a:t>
            </a:r>
            <a:r>
              <a:rPr lang="en-US" sz="2200" dirty="0" err="1">
                <a:latin typeface="Calibri"/>
                <a:cs typeface="Arial"/>
              </a:rPr>
              <a:t>programme</a:t>
            </a:r>
            <a:r>
              <a:rPr lang="en-US" sz="2200" dirty="0">
                <a:latin typeface="Calibri"/>
                <a:cs typeface="Arial"/>
              </a:rPr>
              <a:t> ACV en </a:t>
            </a:r>
            <a:r>
              <a:rPr lang="en-US" sz="2200" dirty="0" err="1">
                <a:latin typeface="Calibri"/>
                <a:cs typeface="Arial"/>
              </a:rPr>
              <a:t>cours</a:t>
            </a:r>
            <a:r>
              <a:rPr lang="en-US" sz="2200" dirty="0">
                <a:latin typeface="Calibri"/>
                <a:cs typeface="Arial"/>
              </a:rPr>
              <a:t> de </a:t>
            </a:r>
            <a:r>
              <a:rPr lang="en-US" sz="2200" dirty="0" err="1">
                <a:latin typeface="Calibri"/>
                <a:cs typeface="Arial"/>
              </a:rPr>
              <a:t>lancement</a:t>
            </a:r>
            <a:r>
              <a:rPr lang="en-US" sz="2200" dirty="0">
                <a:latin typeface="Calibri"/>
                <a:cs typeface="Arial"/>
              </a:rPr>
              <a:t> en 2023</a:t>
            </a:r>
            <a:endParaRPr lang="en-US" sz="2200" dirty="0"/>
          </a:p>
        </p:txBody>
      </p:sp>
    </p:spTree>
    <p:extLst>
      <p:ext uri="{BB962C8B-B14F-4D97-AF65-F5344CB8AC3E}">
        <p14:creationId xmlns:p14="http://schemas.microsoft.com/office/powerpoint/2010/main" val="3295394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16632"/>
            <a:ext cx="6840760" cy="576064"/>
          </a:xfrm>
        </p:spPr>
        <p:txBody>
          <a:bodyPr/>
          <a:lstStyle/>
          <a:p>
            <a:pPr algn="ctr"/>
            <a:r>
              <a:rPr lang="fr-FR"/>
              <a:t>3. PERSPECTIVES</a:t>
            </a:r>
          </a:p>
        </p:txBody>
      </p:sp>
      <p:sp>
        <p:nvSpPr>
          <p:cNvPr id="3" name="Espace réservé du contenu 2"/>
          <p:cNvSpPr>
            <a:spLocks noGrp="1"/>
          </p:cNvSpPr>
          <p:nvPr>
            <p:ph idx="1"/>
          </p:nvPr>
        </p:nvSpPr>
        <p:spPr>
          <a:xfrm>
            <a:off x="779415" y="1032506"/>
            <a:ext cx="3733252" cy="3131223"/>
          </a:xfrm>
        </p:spPr>
        <p:txBody>
          <a:bodyPr lIns="91440" tIns="45720" rIns="91440" bIns="45720" anchor="t">
            <a:normAutofit/>
          </a:bodyPr>
          <a:lstStyle/>
          <a:p>
            <a:pPr>
              <a:buClr>
                <a:schemeClr val="accent2">
                  <a:lumMod val="50000"/>
                </a:schemeClr>
              </a:buClr>
              <a:buSzPct val="100000"/>
              <a:buFont typeface="Wingdings" panose="05000000000000000000" pitchFamily="2" charset="2"/>
              <a:buChar char="v"/>
            </a:pPr>
            <a:endParaRPr lang="fr-FR" sz="2000" b="1">
              <a:solidFill>
                <a:schemeClr val="accent2">
                  <a:lumMod val="75000"/>
                </a:schemeClr>
              </a:solidFill>
              <a:latin typeface="Calibri"/>
              <a:cs typeface="Calibri"/>
            </a:endParaRPr>
          </a:p>
          <a:p>
            <a:pPr marL="457200" lvl="1" indent="0">
              <a:buNone/>
            </a:pPr>
            <a:endParaRPr lang="fr-FR" sz="1800" b="1">
              <a:solidFill>
                <a:schemeClr val="accent2">
                  <a:lumMod val="75000"/>
                </a:schemeClr>
              </a:solidFill>
              <a:latin typeface="Calibri" panose="020F0502020204030204" pitchFamily="34" charset="0"/>
              <a:cs typeface="Calibri" panose="020F0502020204030204" pitchFamily="34" charset="0"/>
            </a:endParaRPr>
          </a:p>
          <a:p>
            <a:pPr lvl="1">
              <a:buClr>
                <a:srgbClr val="632523"/>
              </a:buClr>
              <a:buSzPct val="100000"/>
              <a:buFont typeface="Wingdings" panose="05000000000000000000" pitchFamily="2" charset="2"/>
              <a:buChar char="v"/>
            </a:pPr>
            <a:endParaRPr lang="fr-FR" sz="1800" b="1">
              <a:solidFill>
                <a:schemeClr val="accent2">
                  <a:lumMod val="75000"/>
                </a:schemeClr>
              </a:solidFill>
              <a:latin typeface="Calibri" panose="020F0502020204030204" pitchFamily="34" charset="0"/>
              <a:cs typeface="Calibri" panose="020F0502020204030204" pitchFamily="34" charset="0"/>
            </a:endParaRPr>
          </a:p>
          <a:p>
            <a:pPr>
              <a:buClr>
                <a:srgbClr val="632523"/>
              </a:buClr>
              <a:buSzPct val="100000"/>
              <a:buFont typeface="Wingdings" panose="05000000000000000000" pitchFamily="2" charset="2"/>
              <a:buChar char="v"/>
            </a:pPr>
            <a:endParaRPr lang="fr-FR" b="1">
              <a:solidFill>
                <a:schemeClr val="accent2">
                  <a:lumMod val="75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0AD9016-019C-3A9E-6DC1-9AEF49D5AB99}"/>
              </a:ext>
            </a:extLst>
          </p:cNvPr>
          <p:cNvSpPr txBox="1"/>
          <p:nvPr/>
        </p:nvSpPr>
        <p:spPr>
          <a:xfrm>
            <a:off x="778858" y="5178902"/>
            <a:ext cx="78593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endParaRPr lang="en-US" dirty="0">
              <a:latin typeface="Calibri"/>
              <a:cs typeface="Arial"/>
            </a:endParaRPr>
          </a:p>
          <a:p>
            <a:pPr marL="285750" indent="-285750">
              <a:buFont typeface="Wingdings"/>
              <a:buChar char="§"/>
            </a:pPr>
            <a:endParaRPr lang="en-US" dirty="0">
              <a:latin typeface="Calibri"/>
              <a:cs typeface="Arial"/>
            </a:endParaRPr>
          </a:p>
          <a:p>
            <a:pPr marL="285750" indent="-285750">
              <a:buFont typeface="Wingdings"/>
              <a:buChar char="§"/>
            </a:pPr>
            <a:r>
              <a:rPr lang="en-US" dirty="0">
                <a:latin typeface="Calibri"/>
                <a:cs typeface="Arial"/>
              </a:rPr>
              <a:t>Une rencontre à venir d'ici juin dans le cadre de la dynamique de l'ANCTour</a:t>
            </a:r>
            <a:endParaRPr lang="en-US" b="1" u="sng" dirty="0">
              <a:latin typeface="Calibri"/>
              <a:cs typeface="Arial"/>
            </a:endParaRPr>
          </a:p>
        </p:txBody>
      </p:sp>
      <p:sp>
        <p:nvSpPr>
          <p:cNvPr id="8" name="TextBox 7">
            <a:extLst>
              <a:ext uri="{FF2B5EF4-FFF2-40B4-BE49-F238E27FC236}">
                <a16:creationId xmlns:a16="http://schemas.microsoft.com/office/drawing/2014/main" id="{CB3F718F-D296-C16E-8869-CC9CBEC99163}"/>
              </a:ext>
            </a:extLst>
          </p:cNvPr>
          <p:cNvSpPr txBox="1"/>
          <p:nvPr/>
        </p:nvSpPr>
        <p:spPr>
          <a:xfrm>
            <a:off x="809204" y="748513"/>
            <a:ext cx="66455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fr-FR" sz="2800" b="1" dirty="0">
                <a:solidFill>
                  <a:schemeClr val="accent2">
                    <a:lumMod val="75000"/>
                  </a:schemeClr>
                </a:solidFill>
                <a:latin typeface="Calibri"/>
                <a:cs typeface="Calibri"/>
              </a:rPr>
              <a:t> Le dispositif « Petites Villes de Demain</a:t>
            </a:r>
            <a:r>
              <a:rPr lang="fr-FR" b="1" dirty="0">
                <a:solidFill>
                  <a:schemeClr val="accent2">
                    <a:lumMod val="75000"/>
                  </a:schemeClr>
                </a:solidFill>
                <a:latin typeface="Calibri"/>
                <a:cs typeface="Calibri"/>
              </a:rPr>
              <a:t> »</a:t>
            </a:r>
            <a:endParaRPr lang="en-US" dirty="0">
              <a:solidFill>
                <a:schemeClr val="accent2">
                  <a:lumMod val="75000"/>
                </a:schemeClr>
              </a:solidFill>
              <a:latin typeface="Calibri"/>
            </a:endParaRPr>
          </a:p>
        </p:txBody>
      </p:sp>
      <p:sp>
        <p:nvSpPr>
          <p:cNvPr id="9" name="TextBox 8">
            <a:extLst>
              <a:ext uri="{FF2B5EF4-FFF2-40B4-BE49-F238E27FC236}">
                <a16:creationId xmlns:a16="http://schemas.microsoft.com/office/drawing/2014/main" id="{F6A86F62-88F4-80C2-3CD2-0DA7D92F3911}"/>
              </a:ext>
            </a:extLst>
          </p:cNvPr>
          <p:cNvSpPr txBox="1"/>
          <p:nvPr/>
        </p:nvSpPr>
        <p:spPr>
          <a:xfrm>
            <a:off x="778859" y="1223920"/>
            <a:ext cx="8132494"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a:buChar char="§"/>
            </a:pPr>
            <a:r>
              <a:rPr lang="en-US" sz="2000" b="1" u="sng" dirty="0">
                <a:latin typeface="Calibri"/>
                <a:cs typeface="Arial"/>
              </a:rPr>
              <a:t>2 rencontres des chefs de projets </a:t>
            </a:r>
            <a:r>
              <a:rPr lang="en-US" sz="2000" dirty="0">
                <a:latin typeface="Calibri"/>
                <a:cs typeface="Arial"/>
              </a:rPr>
              <a:t>organisées dans les 12 derniers mois avec 2 objectifs :</a:t>
            </a:r>
          </a:p>
          <a:p>
            <a:pPr marL="285750" indent="-285750" algn="just">
              <a:buFont typeface="Wingdings"/>
              <a:buChar char="§"/>
            </a:pPr>
            <a:endParaRPr lang="en-US" sz="800" dirty="0"/>
          </a:p>
          <a:p>
            <a:pPr marL="742950" lvl="1" indent="-285750" algn="just">
              <a:buFont typeface="Arial"/>
              <a:buChar char="•"/>
            </a:pPr>
            <a:r>
              <a:rPr lang="en-US" sz="2000" dirty="0">
                <a:latin typeface="Calibri"/>
                <a:cs typeface="Arial"/>
              </a:rPr>
              <a:t>Une montée en compétence générale des chefferies de projet</a:t>
            </a:r>
          </a:p>
          <a:p>
            <a:pPr marL="742950" lvl="1" indent="-285750" algn="just">
              <a:buFont typeface="Arial"/>
              <a:buChar char="•"/>
            </a:pPr>
            <a:endParaRPr lang="en-US" sz="800" dirty="0"/>
          </a:p>
          <a:p>
            <a:pPr marL="742950" lvl="1" indent="-285750" algn="just">
              <a:buFont typeface="Arial"/>
              <a:buChar char="•"/>
            </a:pPr>
            <a:r>
              <a:rPr lang="en-US" sz="2000" dirty="0">
                <a:latin typeface="Calibri"/>
                <a:cs typeface="Arial"/>
              </a:rPr>
              <a:t>Une animation d'un réseau de partenaires en Dordogne au service de la revitalisation des centres bourgs (BDT, CEREMA, groupe La Poste, Conseil départemental, CAUE, UDAP, ATD,…)</a:t>
            </a:r>
            <a:endParaRPr lang="en-US" sz="2000" dirty="0"/>
          </a:p>
        </p:txBody>
      </p:sp>
      <p:pic>
        <p:nvPicPr>
          <p:cNvPr id="5" name="Picture 5">
            <a:extLst>
              <a:ext uri="{FF2B5EF4-FFF2-40B4-BE49-F238E27FC236}">
                <a16:creationId xmlns:a16="http://schemas.microsoft.com/office/drawing/2014/main" id="{904CDE9C-17EE-D99B-5735-508F4998E930}"/>
              </a:ext>
            </a:extLst>
          </p:cNvPr>
          <p:cNvPicPr>
            <a:picLocks noChangeAspect="1"/>
          </p:cNvPicPr>
          <p:nvPr/>
        </p:nvPicPr>
        <p:blipFill>
          <a:blip r:embed="rId2"/>
          <a:stretch>
            <a:fillRect/>
          </a:stretch>
        </p:blipFill>
        <p:spPr>
          <a:xfrm>
            <a:off x="1698271" y="3466115"/>
            <a:ext cx="3147681" cy="2149734"/>
          </a:xfrm>
          <a:prstGeom prst="rect">
            <a:avLst/>
          </a:prstGeom>
        </p:spPr>
      </p:pic>
      <p:pic>
        <p:nvPicPr>
          <p:cNvPr id="6" name="Picture 9">
            <a:extLst>
              <a:ext uri="{FF2B5EF4-FFF2-40B4-BE49-F238E27FC236}">
                <a16:creationId xmlns:a16="http://schemas.microsoft.com/office/drawing/2014/main" id="{CF1439DB-8C63-ACF7-98EE-59FAD58EA47C}"/>
              </a:ext>
            </a:extLst>
          </p:cNvPr>
          <p:cNvPicPr>
            <a:picLocks noChangeAspect="1"/>
          </p:cNvPicPr>
          <p:nvPr/>
        </p:nvPicPr>
        <p:blipFill>
          <a:blip r:embed="rId3"/>
          <a:stretch>
            <a:fillRect/>
          </a:stretch>
        </p:blipFill>
        <p:spPr>
          <a:xfrm>
            <a:off x="5311799" y="3434341"/>
            <a:ext cx="3079012" cy="2181508"/>
          </a:xfrm>
          <a:prstGeom prst="rect">
            <a:avLst/>
          </a:prstGeom>
        </p:spPr>
      </p:pic>
    </p:spTree>
    <p:extLst>
      <p:ext uri="{BB962C8B-B14F-4D97-AF65-F5344CB8AC3E}">
        <p14:creationId xmlns:p14="http://schemas.microsoft.com/office/powerpoint/2010/main" val="3382951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16632"/>
            <a:ext cx="6840760" cy="576064"/>
          </a:xfrm>
        </p:spPr>
        <p:txBody>
          <a:bodyPr/>
          <a:lstStyle/>
          <a:p>
            <a:pPr algn="ctr"/>
            <a:r>
              <a:rPr lang="fr-FR"/>
              <a:t>3. PERSPECTIVES</a:t>
            </a:r>
          </a:p>
        </p:txBody>
      </p:sp>
      <p:sp>
        <p:nvSpPr>
          <p:cNvPr id="3" name="Espace réservé du contenu 2"/>
          <p:cNvSpPr>
            <a:spLocks noGrp="1"/>
          </p:cNvSpPr>
          <p:nvPr>
            <p:ph idx="1"/>
          </p:nvPr>
        </p:nvSpPr>
        <p:spPr/>
        <p:txBody>
          <a:bodyPr lIns="91440" tIns="45720" rIns="91440" bIns="45720" anchor="t">
            <a:normAutofit/>
          </a:bodyPr>
          <a:lstStyle/>
          <a:p>
            <a:pPr>
              <a:buClr>
                <a:schemeClr val="accent2">
                  <a:lumMod val="50000"/>
                </a:schemeClr>
              </a:buClr>
              <a:buSzPct val="100000"/>
              <a:buFont typeface="Wingdings" panose="05000000000000000000" pitchFamily="2" charset="2"/>
              <a:buChar char="v"/>
            </a:pPr>
            <a:r>
              <a:rPr lang="fr-FR" b="1" dirty="0">
                <a:solidFill>
                  <a:schemeClr val="accent2">
                    <a:lumMod val="75000"/>
                  </a:schemeClr>
                </a:solidFill>
                <a:latin typeface="Calibri"/>
                <a:cs typeface="Calibri"/>
              </a:rPr>
              <a:t> La loi SRU</a:t>
            </a:r>
          </a:p>
          <a:p>
            <a:pPr lvl="1">
              <a:buClr>
                <a:srgbClr val="632523"/>
              </a:buClr>
              <a:buSzPct val="100000"/>
              <a:buChar char="v"/>
            </a:pPr>
            <a:r>
              <a:rPr lang="fr-FR" b="1" dirty="0">
                <a:latin typeface="Calibri"/>
                <a:cs typeface="Calibri"/>
              </a:rPr>
              <a:t>Communes soumises à l'obligation de 25 % de LLS :</a:t>
            </a:r>
          </a:p>
          <a:p>
            <a:pPr lvl="2">
              <a:buClr>
                <a:srgbClr val="632523"/>
              </a:buClr>
              <a:buSzPct val="100000"/>
              <a:buFont typeface="Wingdings" pitchFamily="2" charset="2"/>
              <a:buChar char="v"/>
            </a:pPr>
            <a:r>
              <a:rPr lang="fr-FR" b="1" dirty="0">
                <a:latin typeface="Calibri"/>
                <a:cs typeface="Calibri"/>
              </a:rPr>
              <a:t> Bergerac</a:t>
            </a:r>
            <a:endParaRPr lang="fr-FR" b="1" dirty="0">
              <a:latin typeface="Calibri" panose="020F0502020204030204" pitchFamily="34" charset="0"/>
              <a:cs typeface="Calibri" panose="020F0502020204030204" pitchFamily="34" charset="0"/>
            </a:endParaRPr>
          </a:p>
          <a:p>
            <a:pPr lvl="2">
              <a:buClr>
                <a:srgbClr val="632523"/>
              </a:buClr>
              <a:buSzPct val="100000"/>
              <a:buFont typeface="Wingdings" pitchFamily="2" charset="2"/>
              <a:buChar char="v"/>
            </a:pPr>
            <a:r>
              <a:rPr lang="fr-FR" b="1" dirty="0">
                <a:latin typeface="Calibri"/>
                <a:cs typeface="Calibri"/>
              </a:rPr>
              <a:t> Prigonrieux</a:t>
            </a:r>
            <a:endParaRPr lang="fr-FR" b="1" dirty="0">
              <a:latin typeface="Calibri" panose="020F0502020204030204" pitchFamily="34" charset="0"/>
              <a:cs typeface="Calibri" panose="020F0502020204030204" pitchFamily="34" charset="0"/>
            </a:endParaRPr>
          </a:p>
          <a:p>
            <a:pPr lvl="2">
              <a:buClr>
                <a:srgbClr val="632523"/>
              </a:buClr>
              <a:buSzPct val="100000"/>
              <a:buFont typeface="Wingdings" pitchFamily="2" charset="2"/>
              <a:buChar char="v"/>
            </a:pPr>
            <a:endParaRPr lang="fr-FR" b="1" dirty="0">
              <a:latin typeface="Calibri" panose="020F0502020204030204" pitchFamily="34" charset="0"/>
              <a:cs typeface="Calibri" panose="020F0502020204030204" pitchFamily="34" charset="0"/>
            </a:endParaRPr>
          </a:p>
          <a:p>
            <a:pPr lvl="1">
              <a:buClr>
                <a:srgbClr val="632523"/>
              </a:buClr>
              <a:buSzPct val="100000"/>
              <a:buFont typeface="Wingdings" pitchFamily="2" charset="2"/>
              <a:buChar char="v"/>
            </a:pPr>
            <a:r>
              <a:rPr lang="fr-FR" b="1" dirty="0">
                <a:latin typeface="Calibri"/>
                <a:cs typeface="Calibri"/>
              </a:rPr>
              <a:t>Actualités :</a:t>
            </a:r>
            <a:endParaRPr lang="fr-FR" b="1" dirty="0">
              <a:latin typeface="Calibri" panose="020F0502020204030204" pitchFamily="34" charset="0"/>
              <a:cs typeface="Calibri" panose="020F0502020204030204" pitchFamily="34" charset="0"/>
            </a:endParaRPr>
          </a:p>
          <a:p>
            <a:pPr lvl="2" algn="just">
              <a:buClr>
                <a:srgbClr val="632523"/>
              </a:buClr>
              <a:buSzPct val="100000"/>
              <a:buFont typeface="Wingdings" pitchFamily="2" charset="2"/>
              <a:buChar char="v"/>
            </a:pPr>
            <a:r>
              <a:rPr lang="fr-FR" b="1" dirty="0">
                <a:latin typeface="Calibri"/>
                <a:cs typeface="Calibri"/>
              </a:rPr>
              <a:t> Loi 3DS : fin de l'échéance de 2025, Contrat de mixité sociale nouvelle génération</a:t>
            </a:r>
            <a:endParaRPr lang="fr-FR" b="1" dirty="0">
              <a:latin typeface="Calibri" panose="020F0502020204030204" pitchFamily="34" charset="0"/>
              <a:cs typeface="Calibri" panose="020F0502020204030204" pitchFamily="34" charset="0"/>
            </a:endParaRPr>
          </a:p>
          <a:p>
            <a:pPr lvl="2" algn="just">
              <a:buClr>
                <a:srgbClr val="632523"/>
              </a:buClr>
              <a:buSzPct val="100000"/>
              <a:buFont typeface="Wingdings" pitchFamily="2" charset="2"/>
              <a:buChar char="v"/>
            </a:pPr>
            <a:r>
              <a:rPr lang="fr-FR" b="1" dirty="0">
                <a:latin typeface="Calibri"/>
                <a:cs typeface="Calibri"/>
              </a:rPr>
              <a:t> CMS : en cours avec Bergerac et Prigonrieux, identification des leviers à mobiliser pour atteindre les objectifs de production</a:t>
            </a:r>
            <a:endParaRPr lang="fr-FR" b="1" dirty="0">
              <a:latin typeface="Calibri" panose="020F0502020204030204" pitchFamily="34" charset="0"/>
              <a:cs typeface="Calibri" panose="020F0502020204030204" pitchFamily="34" charset="0"/>
            </a:endParaRPr>
          </a:p>
          <a:p>
            <a:pPr lvl="2" algn="just">
              <a:buClr>
                <a:srgbClr val="632523"/>
              </a:buClr>
              <a:buSzPct val="100000"/>
              <a:buFont typeface="Wingdings" pitchFamily="2" charset="2"/>
              <a:buChar char="v"/>
            </a:pPr>
            <a:r>
              <a:rPr lang="fr-FR" b="1" dirty="0">
                <a:latin typeface="Calibri"/>
                <a:cs typeface="Calibri"/>
              </a:rPr>
              <a:t> Bilan triennal 2020-2022 : carence prévisible des deux communes concernées de l'arrondissement</a:t>
            </a:r>
            <a:endParaRPr lang="fr-FR" sz="2000" b="1" dirty="0">
              <a:latin typeface="Calibri" panose="020F0502020204030204" pitchFamily="34" charset="0"/>
              <a:cs typeface="Calibri" panose="020F0502020204030204" pitchFamily="34" charset="0"/>
            </a:endParaRPr>
          </a:p>
          <a:p>
            <a:pPr lvl="2">
              <a:buClr>
                <a:srgbClr val="632523"/>
              </a:buClr>
              <a:buSzPct val="100000"/>
              <a:buFont typeface="Wingdings" pitchFamily="2" charset="2"/>
              <a:buChar char="v"/>
            </a:pPr>
            <a:endParaRPr lang="fr-FR" sz="2000" b="1" dirty="0">
              <a:solidFill>
                <a:schemeClr val="accent2">
                  <a:lumMod val="75000"/>
                </a:schemeClr>
              </a:solidFill>
              <a:latin typeface="Calibri" panose="020F0502020204030204" pitchFamily="34" charset="0"/>
              <a:cs typeface="Calibri" panose="020F0502020204030204" pitchFamily="34" charset="0"/>
            </a:endParaRPr>
          </a:p>
          <a:p>
            <a:pPr marL="0" indent="0">
              <a:buClr>
                <a:srgbClr val="C0504D">
                  <a:lumMod val="50000"/>
                </a:srgbClr>
              </a:buClr>
              <a:buSzPct val="100000"/>
              <a:buNone/>
            </a:pPr>
            <a:endParaRPr lang="fr-FR" sz="2000" b="1" dirty="0">
              <a:solidFill>
                <a:schemeClr val="accent2">
                  <a:lumMod val="75000"/>
                </a:schemeClr>
              </a:solidFill>
              <a:latin typeface="Calibri" panose="020F0502020204030204" pitchFamily="34" charset="0"/>
              <a:cs typeface="Calibri" panose="020F0502020204030204" pitchFamily="34" charset="0"/>
            </a:endParaRPr>
          </a:p>
          <a:p>
            <a:pPr marL="0" indent="0" algn="just">
              <a:buClr>
                <a:srgbClr val="632523"/>
              </a:buClr>
              <a:buSzPct val="100000"/>
              <a:buNone/>
            </a:pPr>
            <a:endParaRPr lang="fr-FR" sz="2000" b="1" dirty="0">
              <a:solidFill>
                <a:schemeClr val="accent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8770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16632"/>
            <a:ext cx="6840760" cy="576064"/>
          </a:xfrm>
        </p:spPr>
        <p:txBody>
          <a:bodyPr/>
          <a:lstStyle/>
          <a:p>
            <a:pPr algn="ctr"/>
            <a:r>
              <a:rPr lang="fr-FR"/>
              <a:t>3. PERSPECTIVES</a:t>
            </a:r>
          </a:p>
        </p:txBody>
      </p:sp>
      <p:sp>
        <p:nvSpPr>
          <p:cNvPr id="3" name="Espace réservé du contenu 2"/>
          <p:cNvSpPr>
            <a:spLocks noGrp="1"/>
          </p:cNvSpPr>
          <p:nvPr>
            <p:ph idx="1"/>
          </p:nvPr>
        </p:nvSpPr>
        <p:spPr/>
        <p:txBody>
          <a:bodyPr lIns="91440" tIns="45720" rIns="91440" bIns="45720" anchor="t">
            <a:normAutofit/>
          </a:bodyPr>
          <a:lstStyle/>
          <a:p>
            <a:pPr>
              <a:buClr>
                <a:schemeClr val="accent2">
                  <a:lumMod val="50000"/>
                </a:schemeClr>
              </a:buClr>
              <a:buSzPct val="100000"/>
              <a:buFont typeface="Wingdings" panose="05000000000000000000" pitchFamily="2" charset="2"/>
              <a:buChar char="v"/>
            </a:pPr>
            <a:r>
              <a:rPr lang="fr-FR" b="1" dirty="0">
                <a:solidFill>
                  <a:schemeClr val="accent2">
                    <a:lumMod val="75000"/>
                  </a:schemeClr>
                </a:solidFill>
                <a:latin typeface="Calibri"/>
                <a:cs typeface="Calibri"/>
              </a:rPr>
              <a:t> Le Fonds vert</a:t>
            </a:r>
          </a:p>
          <a:p>
            <a:pPr marL="0" indent="0">
              <a:buClr>
                <a:schemeClr val="accent2">
                  <a:lumMod val="50000"/>
                </a:schemeClr>
              </a:buClr>
              <a:buSzPct val="100000"/>
              <a:buNone/>
            </a:pPr>
            <a:endParaRPr lang="fr-FR" sz="800" b="1" dirty="0">
              <a:solidFill>
                <a:schemeClr val="accent2">
                  <a:lumMod val="75000"/>
                </a:schemeClr>
              </a:solidFill>
              <a:latin typeface="Calibri"/>
              <a:cs typeface="Calibri"/>
            </a:endParaRPr>
          </a:p>
          <a:p>
            <a:pPr lvl="1" algn="just">
              <a:buClr>
                <a:srgbClr val="632523"/>
              </a:buClr>
              <a:buSzPct val="100000"/>
              <a:buFont typeface="Wingdings" panose="05000000000000000000" pitchFamily="2" charset="2"/>
              <a:buChar char="§"/>
            </a:pPr>
            <a:r>
              <a:rPr lang="fr-FR" dirty="0">
                <a:latin typeface="Calibri" panose="020F0502020204030204" pitchFamily="34" charset="0"/>
                <a:ea typeface="+mn-lt"/>
                <a:cs typeface="Calibri" panose="020F0502020204030204" pitchFamily="34" charset="0"/>
              </a:rPr>
              <a:t>Toutes les collectivités territoriales et leurs groupements sont éligibles au Fonds vert (y compris les conseils départementaux et régionaux).</a:t>
            </a:r>
          </a:p>
          <a:p>
            <a:pPr algn="just">
              <a:buClr>
                <a:srgbClr val="632523"/>
              </a:buClr>
              <a:buSzPct val="100000"/>
              <a:buFont typeface="Wingdings" panose="05000000000000000000" pitchFamily="2" charset="2"/>
              <a:buChar char="•"/>
            </a:pPr>
            <a:endParaRPr lang="fr-FR" sz="1000" dirty="0">
              <a:latin typeface="Calibri" panose="020F0502020204030204" pitchFamily="34" charset="0"/>
              <a:cs typeface="Calibri" panose="020F0502020204030204" pitchFamily="34" charset="0"/>
            </a:endParaRPr>
          </a:p>
          <a:p>
            <a:pPr lvl="1" algn="just">
              <a:buClr>
                <a:srgbClr val="632523"/>
              </a:buClr>
              <a:buSzPct val="100000"/>
              <a:buFont typeface="Wingdings" panose="05000000000000000000" pitchFamily="2" charset="2"/>
              <a:buChar char="§"/>
            </a:pPr>
            <a:r>
              <a:rPr lang="fr-FR" dirty="0">
                <a:latin typeface="Calibri" panose="020F0502020204030204" pitchFamily="34" charset="0"/>
                <a:ea typeface="+mn-lt"/>
                <a:cs typeface="Calibri" panose="020F0502020204030204" pitchFamily="34" charset="0"/>
              </a:rPr>
              <a:t>En fonction des mesures, les partenaires des collectivités (établissements publics fonciers, bailleurs sociaux, associations…) peuvent également être bénéficiaires des aides du Fonds vert</a:t>
            </a: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650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88640"/>
            <a:ext cx="6840760" cy="1080120"/>
          </a:xfrm>
        </p:spPr>
        <p:txBody>
          <a:bodyPr/>
          <a:lstStyle/>
          <a:p>
            <a:pPr algn="ctr"/>
            <a:r>
              <a:rPr lang="fr-FR"/>
              <a:t>1. LE PLAN DEPARTEMENTAL</a:t>
            </a:r>
            <a:br>
              <a:rPr lang="fr-FR"/>
            </a:br>
            <a:r>
              <a:rPr lang="fr-FR"/>
              <a:t>DE L’HABITAT</a:t>
            </a:r>
            <a:endParaRPr lang="fr-FR" sz="3200"/>
          </a:p>
        </p:txBody>
      </p:sp>
      <p:sp>
        <p:nvSpPr>
          <p:cNvPr id="3" name="Espace réservé du contenu 2"/>
          <p:cNvSpPr>
            <a:spLocks noGrp="1"/>
          </p:cNvSpPr>
          <p:nvPr>
            <p:ph idx="1"/>
          </p:nvPr>
        </p:nvSpPr>
        <p:spPr>
          <a:xfrm>
            <a:off x="971600" y="1700808"/>
            <a:ext cx="7920880" cy="4536504"/>
          </a:xfrm>
        </p:spPr>
        <p:txBody>
          <a:bodyPr>
            <a:normAutofit/>
          </a:bodyPr>
          <a:lstStyle/>
          <a:p>
            <a:pPr indent="-324000" algn="just">
              <a:spcBef>
                <a:spcPts val="1200"/>
              </a:spcBef>
              <a:buSzPct val="100000"/>
              <a:buFont typeface="Wingdings" panose="05000000000000000000" pitchFamily="2" charset="2"/>
              <a:buChar char="v"/>
            </a:pPr>
            <a:r>
              <a:rPr lang="fr-FR" sz="2000">
                <a:latin typeface="+mj-lt"/>
                <a:cs typeface="Calibri" panose="020F0502020204030204" pitchFamily="34" charset="0"/>
              </a:rPr>
              <a:t>Il a été élaboré conjointement par les services de l’Etat et du Conseil départemental pour 6 ans</a:t>
            </a:r>
          </a:p>
          <a:p>
            <a:pPr indent="-324000" algn="just">
              <a:spcBef>
                <a:spcPts val="1200"/>
              </a:spcBef>
              <a:buSzPct val="100000"/>
              <a:buFont typeface="Wingdings" panose="05000000000000000000" pitchFamily="2" charset="2"/>
              <a:buChar char="v"/>
            </a:pPr>
            <a:r>
              <a:rPr lang="fr-FR" sz="2000">
                <a:latin typeface="+mj-lt"/>
                <a:cs typeface="Calibri" panose="020F0502020204030204" pitchFamily="34" charset="0"/>
              </a:rPr>
              <a:t>Il doit permettre de territorialiser la politique de l’habitat et renforcer les partenariats déjà engagés</a:t>
            </a:r>
          </a:p>
          <a:p>
            <a:pPr indent="-324000" algn="just">
              <a:spcBef>
                <a:spcPts val="1200"/>
              </a:spcBef>
              <a:buSzPct val="100000"/>
              <a:buFont typeface="Wingdings" panose="05000000000000000000" pitchFamily="2" charset="2"/>
              <a:buChar char="v"/>
            </a:pPr>
            <a:r>
              <a:rPr lang="fr-FR" sz="2000">
                <a:latin typeface="+mj-lt"/>
                <a:cs typeface="Calibri" panose="020F0502020204030204" pitchFamily="34" charset="0"/>
              </a:rPr>
              <a:t>Il vise à faire de la politique « habitat » un outil d’aménagement et de développement solidaire des territoires, ainsi qu’un levier de développement économique</a:t>
            </a:r>
          </a:p>
        </p:txBody>
      </p:sp>
    </p:spTree>
    <p:extLst>
      <p:ext uri="{BB962C8B-B14F-4D97-AF65-F5344CB8AC3E}">
        <p14:creationId xmlns:p14="http://schemas.microsoft.com/office/powerpoint/2010/main" val="877718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16632"/>
            <a:ext cx="6840760" cy="576064"/>
          </a:xfrm>
        </p:spPr>
        <p:txBody>
          <a:bodyPr/>
          <a:lstStyle/>
          <a:p>
            <a:pPr algn="ctr"/>
            <a:r>
              <a:rPr lang="fr-FR"/>
              <a:t>3. PERSPECTIVES</a:t>
            </a:r>
          </a:p>
        </p:txBody>
      </p:sp>
      <p:sp>
        <p:nvSpPr>
          <p:cNvPr id="3" name="Espace réservé du contenu 2"/>
          <p:cNvSpPr>
            <a:spLocks noGrp="1"/>
          </p:cNvSpPr>
          <p:nvPr>
            <p:ph idx="1"/>
          </p:nvPr>
        </p:nvSpPr>
        <p:spPr/>
        <p:txBody>
          <a:bodyPr lIns="91440" tIns="45720" rIns="91440" bIns="45720" anchor="t">
            <a:normAutofit/>
          </a:bodyPr>
          <a:lstStyle/>
          <a:p>
            <a:pPr algn="just">
              <a:buClr>
                <a:schemeClr val="accent2">
                  <a:lumMod val="50000"/>
                </a:schemeClr>
              </a:buClr>
              <a:buSzPct val="100000"/>
              <a:buFont typeface="Wingdings" panose="05000000000000000000" pitchFamily="2" charset="2"/>
              <a:buChar char="v"/>
            </a:pPr>
            <a:r>
              <a:rPr lang="fr-FR" b="1" dirty="0">
                <a:solidFill>
                  <a:schemeClr val="accent2">
                    <a:lumMod val="75000"/>
                  </a:schemeClr>
                </a:solidFill>
                <a:latin typeface="Calibri"/>
                <a:cs typeface="Calibri"/>
              </a:rPr>
              <a:t>Le Fonds vert : mesures pilotées au niveau régional</a:t>
            </a:r>
          </a:p>
          <a:p>
            <a:pPr marL="0" indent="0">
              <a:buClr>
                <a:srgbClr val="632523"/>
              </a:buClr>
              <a:buSzPct val="100000"/>
              <a:buNone/>
            </a:pPr>
            <a:endParaRPr lang="fr-FR" sz="2400" dirty="0">
              <a:cs typeface="Calibri"/>
            </a:endParaRPr>
          </a:p>
        </p:txBody>
      </p:sp>
      <p:pic>
        <p:nvPicPr>
          <p:cNvPr id="4" name="Picture 4">
            <a:extLst>
              <a:ext uri="{FF2B5EF4-FFF2-40B4-BE49-F238E27FC236}">
                <a16:creationId xmlns:a16="http://schemas.microsoft.com/office/drawing/2014/main" id="{2CF12D6E-B783-E7CF-7986-F5E92FCC3534}"/>
              </a:ext>
            </a:extLst>
          </p:cNvPr>
          <p:cNvPicPr>
            <a:picLocks noChangeAspect="1"/>
          </p:cNvPicPr>
          <p:nvPr/>
        </p:nvPicPr>
        <p:blipFill>
          <a:blip r:embed="rId2"/>
          <a:stretch>
            <a:fillRect/>
          </a:stretch>
        </p:blipFill>
        <p:spPr>
          <a:xfrm>
            <a:off x="802337" y="1987062"/>
            <a:ext cx="8341663" cy="4053254"/>
          </a:xfrm>
          <a:prstGeom prst="rect">
            <a:avLst/>
          </a:prstGeom>
        </p:spPr>
      </p:pic>
    </p:spTree>
    <p:extLst>
      <p:ext uri="{BB962C8B-B14F-4D97-AF65-F5344CB8AC3E}">
        <p14:creationId xmlns:p14="http://schemas.microsoft.com/office/powerpoint/2010/main" val="2078432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16632"/>
            <a:ext cx="6840760" cy="576064"/>
          </a:xfrm>
        </p:spPr>
        <p:txBody>
          <a:bodyPr/>
          <a:lstStyle/>
          <a:p>
            <a:pPr algn="ctr"/>
            <a:r>
              <a:rPr lang="fr-FR"/>
              <a:t>3. PERSPECTIVES</a:t>
            </a:r>
          </a:p>
        </p:txBody>
      </p:sp>
      <p:sp>
        <p:nvSpPr>
          <p:cNvPr id="3" name="Espace réservé du contenu 2"/>
          <p:cNvSpPr>
            <a:spLocks noGrp="1"/>
          </p:cNvSpPr>
          <p:nvPr>
            <p:ph idx="1"/>
          </p:nvPr>
        </p:nvSpPr>
        <p:spPr/>
        <p:txBody>
          <a:bodyPr lIns="91440" tIns="45720" rIns="91440" bIns="45720" anchor="t">
            <a:normAutofit/>
          </a:bodyPr>
          <a:lstStyle/>
          <a:p>
            <a:pPr algn="just">
              <a:buClr>
                <a:schemeClr val="accent2">
                  <a:lumMod val="50000"/>
                </a:schemeClr>
              </a:buClr>
              <a:buSzPct val="100000"/>
              <a:buFont typeface="Wingdings" panose="05000000000000000000" pitchFamily="2" charset="2"/>
              <a:buChar char="v"/>
            </a:pPr>
            <a:r>
              <a:rPr lang="fr-FR" b="1" dirty="0">
                <a:solidFill>
                  <a:schemeClr val="accent2">
                    <a:lumMod val="75000"/>
                  </a:schemeClr>
                </a:solidFill>
                <a:latin typeface="Calibri"/>
                <a:cs typeface="Calibri"/>
              </a:rPr>
              <a:t>Le Fonds vert : mesures pilotées au niveau départemental</a:t>
            </a:r>
          </a:p>
          <a:p>
            <a:pPr marL="0" indent="0" algn="just">
              <a:buClr>
                <a:srgbClr val="632523"/>
              </a:buClr>
              <a:buSzPct val="100000"/>
              <a:buNone/>
            </a:pPr>
            <a:endParaRPr lang="fr-FR" dirty="0">
              <a:cs typeface="Calibri"/>
            </a:endParaRPr>
          </a:p>
        </p:txBody>
      </p:sp>
      <p:pic>
        <p:nvPicPr>
          <p:cNvPr id="4" name="Picture 4">
            <a:extLst>
              <a:ext uri="{FF2B5EF4-FFF2-40B4-BE49-F238E27FC236}">
                <a16:creationId xmlns:a16="http://schemas.microsoft.com/office/drawing/2014/main" id="{A4150CBB-AB76-A3D8-A603-9F488DDA5294}"/>
              </a:ext>
            </a:extLst>
          </p:cNvPr>
          <p:cNvPicPr>
            <a:picLocks noChangeAspect="1"/>
          </p:cNvPicPr>
          <p:nvPr/>
        </p:nvPicPr>
        <p:blipFill>
          <a:blip r:embed="rId2"/>
          <a:stretch>
            <a:fillRect/>
          </a:stretch>
        </p:blipFill>
        <p:spPr>
          <a:xfrm>
            <a:off x="834436" y="2135363"/>
            <a:ext cx="8195208" cy="4101949"/>
          </a:xfrm>
          <a:prstGeom prst="rect">
            <a:avLst/>
          </a:prstGeom>
        </p:spPr>
      </p:pic>
    </p:spTree>
    <p:extLst>
      <p:ext uri="{BB962C8B-B14F-4D97-AF65-F5344CB8AC3E}">
        <p14:creationId xmlns:p14="http://schemas.microsoft.com/office/powerpoint/2010/main" val="3166530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16632"/>
            <a:ext cx="6840760" cy="576064"/>
          </a:xfrm>
        </p:spPr>
        <p:txBody>
          <a:bodyPr/>
          <a:lstStyle/>
          <a:p>
            <a:pPr algn="ctr"/>
            <a:r>
              <a:rPr lang="fr-FR"/>
              <a:t>3. PERSPECTIVES</a:t>
            </a:r>
          </a:p>
        </p:txBody>
      </p:sp>
      <p:sp>
        <p:nvSpPr>
          <p:cNvPr id="3" name="Espace réservé du contenu 2"/>
          <p:cNvSpPr>
            <a:spLocks noGrp="1"/>
          </p:cNvSpPr>
          <p:nvPr>
            <p:ph idx="1"/>
          </p:nvPr>
        </p:nvSpPr>
        <p:spPr/>
        <p:txBody>
          <a:bodyPr lIns="91440" tIns="45720" rIns="91440" bIns="45720" anchor="t">
            <a:normAutofit/>
          </a:bodyPr>
          <a:lstStyle/>
          <a:p>
            <a:pPr>
              <a:buClr>
                <a:schemeClr val="accent2">
                  <a:lumMod val="50000"/>
                </a:schemeClr>
              </a:buClr>
              <a:buSzPct val="100000"/>
              <a:buFont typeface="Wingdings" panose="05000000000000000000" pitchFamily="2" charset="2"/>
              <a:buChar char="v"/>
            </a:pPr>
            <a:r>
              <a:rPr lang="fr-FR" b="1" dirty="0">
                <a:solidFill>
                  <a:schemeClr val="accent2">
                    <a:lumMod val="75000"/>
                  </a:schemeClr>
                </a:solidFill>
                <a:latin typeface="Calibri" panose="020F0502020204030204" pitchFamily="34" charset="0"/>
                <a:cs typeface="Calibri" panose="020F0502020204030204" pitchFamily="34" charset="0"/>
              </a:rPr>
              <a:t> Mon Accompagnateur Rénov</a:t>
            </a:r>
          </a:p>
          <a:p>
            <a:pPr lvl="1" algn="just">
              <a:buClr>
                <a:srgbClr val="632523"/>
              </a:buClr>
              <a:buSzPct val="100000"/>
              <a:buFont typeface="Wingdings" panose="05000000000000000000" pitchFamily="2" charset="2"/>
              <a:buChar char="§"/>
            </a:pPr>
            <a:r>
              <a:rPr lang="fr-FR" dirty="0">
                <a:ea typeface="+mn-lt"/>
                <a:cs typeface="+mn-lt"/>
              </a:rPr>
              <a:t>Loi du 22 août 2021 « climat et résilience » : aides progressivement conditionnées au recours à un accompagnement pour les rénovations énergétiques performantes ou globales</a:t>
            </a:r>
          </a:p>
          <a:p>
            <a:pPr lvl="1">
              <a:buClr>
                <a:srgbClr val="632523"/>
              </a:buClr>
              <a:buSzPct val="100000"/>
              <a:buFont typeface="Wingdings" panose="05000000000000000000" pitchFamily="2" charset="2"/>
              <a:buChar char="§"/>
            </a:pPr>
            <a:r>
              <a:rPr lang="fr-FR" dirty="0">
                <a:ea typeface="+mn-lt"/>
                <a:cs typeface="+mn-lt"/>
              </a:rPr>
              <a:t>Les aides soumises à accompagnement obligatoire : </a:t>
            </a:r>
            <a:endParaRPr lang="fr-FR" dirty="0">
              <a:latin typeface="Calibri" panose="020F0502020204030204" pitchFamily="34" charset="0"/>
              <a:ea typeface="+mn-lt"/>
              <a:cs typeface="Calibri" panose="020F0502020204030204" pitchFamily="34" charset="0"/>
            </a:endParaRPr>
          </a:p>
          <a:p>
            <a:pPr marL="0" indent="0">
              <a:buClr>
                <a:srgbClr val="632523"/>
              </a:buClr>
              <a:buSzPct val="100000"/>
              <a:buNone/>
            </a:pPr>
            <a:endParaRPr lang="fr-FR" sz="1800" dirty="0">
              <a:solidFill>
                <a:srgbClr val="000000"/>
              </a:solidFill>
              <a:latin typeface="Calibri" panose="020F0502020204030204" pitchFamily="34" charset="0"/>
              <a:cs typeface="Calibri" panose="020F0502020204030204" pitchFamily="34" charset="0"/>
            </a:endParaRPr>
          </a:p>
        </p:txBody>
      </p:sp>
      <p:pic>
        <p:nvPicPr>
          <p:cNvPr id="4" name="Picture 4">
            <a:extLst>
              <a:ext uri="{FF2B5EF4-FFF2-40B4-BE49-F238E27FC236}">
                <a16:creationId xmlns:a16="http://schemas.microsoft.com/office/drawing/2014/main" id="{FFC29FD1-BC67-D58C-76AF-A75C339430D7}"/>
              </a:ext>
            </a:extLst>
          </p:cNvPr>
          <p:cNvPicPr>
            <a:picLocks noChangeAspect="1"/>
          </p:cNvPicPr>
          <p:nvPr/>
        </p:nvPicPr>
        <p:blipFill>
          <a:blip r:embed="rId2"/>
          <a:stretch>
            <a:fillRect/>
          </a:stretch>
        </p:blipFill>
        <p:spPr>
          <a:xfrm>
            <a:off x="1331640" y="3596054"/>
            <a:ext cx="6981402" cy="2641258"/>
          </a:xfrm>
          <a:prstGeom prst="rect">
            <a:avLst/>
          </a:prstGeom>
        </p:spPr>
      </p:pic>
    </p:spTree>
    <p:extLst>
      <p:ext uri="{BB962C8B-B14F-4D97-AF65-F5344CB8AC3E}">
        <p14:creationId xmlns:p14="http://schemas.microsoft.com/office/powerpoint/2010/main" val="1048300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16632"/>
            <a:ext cx="6840760" cy="576064"/>
          </a:xfrm>
        </p:spPr>
        <p:txBody>
          <a:bodyPr/>
          <a:lstStyle/>
          <a:p>
            <a:pPr algn="ctr"/>
            <a:r>
              <a:rPr lang="fr-FR" dirty="0"/>
              <a:t>3. PERSPECTIVES</a:t>
            </a:r>
          </a:p>
        </p:txBody>
      </p:sp>
      <p:sp>
        <p:nvSpPr>
          <p:cNvPr id="3" name="Espace réservé du contenu 2"/>
          <p:cNvSpPr>
            <a:spLocks noGrp="1"/>
          </p:cNvSpPr>
          <p:nvPr>
            <p:ph idx="1"/>
          </p:nvPr>
        </p:nvSpPr>
        <p:spPr/>
        <p:txBody>
          <a:bodyPr lIns="91440" tIns="45720" rIns="91440" bIns="45720" anchor="t">
            <a:normAutofit/>
          </a:bodyPr>
          <a:lstStyle/>
          <a:p>
            <a:pPr>
              <a:buClr>
                <a:schemeClr val="accent2">
                  <a:lumMod val="50000"/>
                </a:schemeClr>
              </a:buClr>
              <a:buSzPct val="100000"/>
              <a:buFont typeface="Wingdings" panose="05000000000000000000" pitchFamily="2" charset="2"/>
              <a:buChar char="v"/>
            </a:pPr>
            <a:r>
              <a:rPr lang="fr-FR" b="1" dirty="0">
                <a:solidFill>
                  <a:schemeClr val="accent2">
                    <a:lumMod val="75000"/>
                  </a:schemeClr>
                </a:solidFill>
                <a:latin typeface="Calibri"/>
                <a:cs typeface="Calibri"/>
              </a:rPr>
              <a:t> </a:t>
            </a:r>
            <a:r>
              <a:rPr lang="fr-FR" sz="3000" b="1" dirty="0">
                <a:solidFill>
                  <a:schemeClr val="accent2">
                    <a:lumMod val="75000"/>
                  </a:schemeClr>
                </a:solidFill>
                <a:latin typeface="Calibri"/>
                <a:cs typeface="Calibri"/>
              </a:rPr>
              <a:t>Mon Accompagnateur Rénov</a:t>
            </a:r>
          </a:p>
          <a:p>
            <a:pPr lvl="1" algn="just">
              <a:buClr>
                <a:srgbClr val="632523"/>
              </a:buClr>
              <a:buSzPct val="100000"/>
              <a:buFont typeface="Wingdings" panose="05000000000000000000" pitchFamily="2" charset="2"/>
              <a:buChar char="§"/>
            </a:pPr>
            <a:r>
              <a:rPr lang="fr-FR" sz="2600" dirty="0">
                <a:ea typeface="+mn-lt"/>
                <a:cs typeface="+mn-lt"/>
              </a:rPr>
              <a:t>Les acteurs éligibles à la réalisation de cet accompagnement :</a:t>
            </a:r>
            <a:endParaRPr lang="fr-FR" sz="2600" dirty="0"/>
          </a:p>
          <a:p>
            <a:pPr>
              <a:buClr>
                <a:srgbClr val="632523"/>
              </a:buClr>
              <a:buSzPct val="100000"/>
              <a:buFont typeface="Wingdings" panose="05000000000000000000" pitchFamily="2" charset="2"/>
              <a:buChar char="v"/>
            </a:pPr>
            <a:endParaRPr lang="fr-FR" sz="1800" dirty="0">
              <a:solidFill>
                <a:srgbClr val="000000"/>
              </a:solidFill>
              <a:latin typeface="Calibri" panose="020F0502020204030204" pitchFamily="34" charset="0"/>
              <a:cs typeface="Calibri" panose="020F0502020204030204" pitchFamily="34" charset="0"/>
            </a:endParaRPr>
          </a:p>
          <a:p>
            <a:pPr marL="0" indent="0">
              <a:buClr>
                <a:srgbClr val="632523"/>
              </a:buClr>
              <a:buSzPct val="100000"/>
              <a:buNone/>
            </a:pPr>
            <a:endParaRPr lang="fr-FR" sz="1800" dirty="0">
              <a:latin typeface="Calibri" panose="020F0502020204030204" pitchFamily="34" charset="0"/>
              <a:ea typeface="+mn-lt"/>
              <a:cs typeface="Calibri" panose="020F0502020204030204" pitchFamily="34" charset="0"/>
            </a:endParaRPr>
          </a:p>
          <a:p>
            <a:pPr>
              <a:buClr>
                <a:srgbClr val="632523"/>
              </a:buClr>
              <a:buSzPct val="100000"/>
              <a:buFont typeface="Wingdings" panose="05000000000000000000" pitchFamily="2" charset="2"/>
              <a:buChar char="v"/>
            </a:pPr>
            <a:endParaRPr lang="fr-FR" sz="1800" dirty="0">
              <a:solidFill>
                <a:srgbClr val="000000"/>
              </a:solidFill>
              <a:latin typeface="Calibri" panose="020F0502020204030204" pitchFamily="34" charset="0"/>
              <a:cs typeface="Calibri" panose="020F0502020204030204" pitchFamily="34" charset="0"/>
            </a:endParaRPr>
          </a:p>
          <a:p>
            <a:pPr>
              <a:buClr>
                <a:srgbClr val="632523"/>
              </a:buClr>
              <a:buSzPct val="100000"/>
              <a:buFont typeface="Wingdings" panose="05000000000000000000" pitchFamily="2" charset="2"/>
              <a:buChar char="v"/>
            </a:pPr>
            <a:endParaRPr lang="fr-FR" sz="1800" dirty="0">
              <a:solidFill>
                <a:srgbClr val="000000"/>
              </a:solidFill>
              <a:latin typeface="Calibri" panose="020F0502020204030204" pitchFamily="34" charset="0"/>
              <a:cs typeface="Calibri" panose="020F0502020204030204" pitchFamily="34" charset="0"/>
            </a:endParaRPr>
          </a:p>
          <a:p>
            <a:pPr>
              <a:buClr>
                <a:srgbClr val="632523"/>
              </a:buClr>
              <a:buSzPct val="100000"/>
              <a:buFont typeface="Wingdings" panose="05000000000000000000" pitchFamily="2" charset="2"/>
              <a:buChar char="v"/>
            </a:pPr>
            <a:endParaRPr lang="fr-FR" sz="1800" dirty="0">
              <a:solidFill>
                <a:srgbClr val="000000"/>
              </a:solidFill>
              <a:latin typeface="Calibri" panose="020F0502020204030204" pitchFamily="34" charset="0"/>
              <a:cs typeface="Calibri" panose="020F0502020204030204" pitchFamily="34" charset="0"/>
            </a:endParaRPr>
          </a:p>
          <a:p>
            <a:pPr>
              <a:buClr>
                <a:srgbClr val="632523"/>
              </a:buClr>
              <a:buSzPct val="100000"/>
              <a:buFont typeface="Wingdings" panose="05000000000000000000" pitchFamily="2" charset="2"/>
              <a:buChar char="v"/>
            </a:pPr>
            <a:endParaRPr lang="fr-FR" sz="1800" dirty="0">
              <a:solidFill>
                <a:srgbClr val="000000"/>
              </a:solidFill>
              <a:latin typeface="Calibri" panose="020F0502020204030204" pitchFamily="34" charset="0"/>
              <a:cs typeface="Calibri" panose="020F0502020204030204" pitchFamily="34" charset="0"/>
            </a:endParaRPr>
          </a:p>
          <a:p>
            <a:pPr>
              <a:buClr>
                <a:srgbClr val="632523"/>
              </a:buClr>
              <a:buSzPct val="100000"/>
              <a:buFont typeface="Wingdings" panose="05000000000000000000" pitchFamily="2" charset="2"/>
              <a:buChar char="v"/>
            </a:pPr>
            <a:endParaRPr lang="fr-FR" sz="1800" dirty="0">
              <a:solidFill>
                <a:srgbClr val="000000"/>
              </a:solidFill>
              <a:latin typeface="Calibri" panose="020F0502020204030204" pitchFamily="34" charset="0"/>
              <a:cs typeface="Calibri" panose="020F0502020204030204" pitchFamily="34" charset="0"/>
            </a:endParaRPr>
          </a:p>
          <a:p>
            <a:pPr>
              <a:buClr>
                <a:srgbClr val="632523"/>
              </a:buClr>
              <a:buSzPct val="100000"/>
              <a:buFont typeface="Wingdings" panose="05000000000000000000" pitchFamily="2" charset="2"/>
              <a:buChar char="v"/>
            </a:pPr>
            <a:endParaRPr lang="fr-FR" sz="1800" dirty="0">
              <a:solidFill>
                <a:srgbClr val="000000"/>
              </a:solidFill>
              <a:latin typeface="Calibri" panose="020F0502020204030204" pitchFamily="34" charset="0"/>
              <a:cs typeface="Calibri" panose="020F0502020204030204" pitchFamily="34" charset="0"/>
            </a:endParaRPr>
          </a:p>
          <a:p>
            <a:pPr marL="0" indent="0">
              <a:buClr>
                <a:srgbClr val="632523"/>
              </a:buClr>
              <a:buSzPct val="100000"/>
              <a:buNone/>
            </a:pPr>
            <a:endParaRPr lang="fr-FR" sz="1200" dirty="0">
              <a:solidFill>
                <a:srgbClr val="000000"/>
              </a:solidFill>
              <a:latin typeface="Calibri"/>
              <a:cs typeface="Calibri"/>
            </a:endParaRPr>
          </a:p>
          <a:p>
            <a:pPr marL="0" indent="0">
              <a:buClr>
                <a:srgbClr val="632523"/>
              </a:buClr>
              <a:buSzPct val="100000"/>
              <a:buNone/>
            </a:pPr>
            <a:endParaRPr lang="fr-FR" sz="1800" dirty="0">
              <a:solidFill>
                <a:srgbClr val="000000"/>
              </a:solidFill>
              <a:latin typeface="Calibri" panose="020F0502020204030204" pitchFamily="34" charset="0"/>
              <a:cs typeface="Calibri" panose="020F0502020204030204" pitchFamily="34" charset="0"/>
            </a:endParaRPr>
          </a:p>
          <a:p>
            <a:pPr>
              <a:buClr>
                <a:srgbClr val="632523"/>
              </a:buClr>
              <a:buSzPct val="100000"/>
              <a:buFont typeface="Wingdings" panose="05000000000000000000" pitchFamily="2" charset="2"/>
              <a:buChar char="v"/>
            </a:pPr>
            <a:endParaRPr lang="fr-FR" sz="1800" dirty="0">
              <a:solidFill>
                <a:srgbClr val="000000"/>
              </a:solidFill>
              <a:latin typeface="Calibri" panose="020F0502020204030204" pitchFamily="34" charset="0"/>
              <a:cs typeface="Calibri" panose="020F0502020204030204" pitchFamily="34" charset="0"/>
            </a:endParaRPr>
          </a:p>
          <a:p>
            <a:pPr marL="0" indent="0">
              <a:buClr>
                <a:srgbClr val="632523"/>
              </a:buClr>
              <a:buSzPct val="100000"/>
              <a:buNone/>
            </a:pPr>
            <a:endParaRPr lang="fr-FR" sz="1800" dirty="0">
              <a:solidFill>
                <a:srgbClr val="000000"/>
              </a:solidFill>
              <a:latin typeface="Calibri" panose="020F0502020204030204" pitchFamily="34" charset="0"/>
              <a:cs typeface="Calibri" panose="020F0502020204030204" pitchFamily="34" charset="0"/>
            </a:endParaRPr>
          </a:p>
          <a:p>
            <a:pPr>
              <a:buClr>
                <a:srgbClr val="632523"/>
              </a:buClr>
              <a:buSzPct val="100000"/>
              <a:buFont typeface="Wingdings" panose="05000000000000000000" pitchFamily="2" charset="2"/>
              <a:buChar char="v"/>
            </a:pPr>
            <a:endParaRPr lang="fr-FR" sz="1800" dirty="0">
              <a:solidFill>
                <a:srgbClr val="000000"/>
              </a:solidFill>
              <a:latin typeface="Calibri" panose="020F0502020204030204" pitchFamily="34" charset="0"/>
              <a:cs typeface="Calibri" panose="020F0502020204030204" pitchFamily="34" charset="0"/>
            </a:endParaRPr>
          </a:p>
          <a:p>
            <a:pPr>
              <a:buClr>
                <a:srgbClr val="632523"/>
              </a:buClr>
              <a:buSzPct val="100000"/>
              <a:buFont typeface="Wingdings" panose="05000000000000000000" pitchFamily="2" charset="2"/>
              <a:buChar char="v"/>
            </a:pPr>
            <a:endParaRPr lang="fr-FR" sz="1800" dirty="0">
              <a:solidFill>
                <a:srgbClr val="000000"/>
              </a:solidFill>
              <a:latin typeface="Calibri" panose="020F0502020204030204" pitchFamily="34" charset="0"/>
              <a:cs typeface="Calibri" panose="020F0502020204030204" pitchFamily="34" charset="0"/>
            </a:endParaRPr>
          </a:p>
          <a:p>
            <a:pPr>
              <a:buClr>
                <a:srgbClr val="632523"/>
              </a:buClr>
              <a:buSzPct val="100000"/>
              <a:buFont typeface="Wingdings" panose="05000000000000000000" pitchFamily="2" charset="2"/>
              <a:buChar char="v"/>
            </a:pPr>
            <a:endParaRPr lang="fr-FR" sz="1800" dirty="0">
              <a:solidFill>
                <a:srgbClr val="000000"/>
              </a:solidFill>
              <a:latin typeface="Calibri" panose="020F0502020204030204" pitchFamily="34" charset="0"/>
              <a:cs typeface="Calibri" panose="020F0502020204030204" pitchFamily="34" charset="0"/>
            </a:endParaRPr>
          </a:p>
          <a:p>
            <a:pPr marL="0" indent="0">
              <a:buClr>
                <a:srgbClr val="632523"/>
              </a:buClr>
              <a:buSzPct val="100000"/>
              <a:buNone/>
            </a:pPr>
            <a:endParaRPr lang="fr-FR" sz="1800" dirty="0">
              <a:solidFill>
                <a:srgbClr val="000000"/>
              </a:solidFill>
              <a:latin typeface="Calibri" panose="020F0502020204030204" pitchFamily="34" charset="0"/>
              <a:cs typeface="Calibri" panose="020F0502020204030204" pitchFamily="34" charset="0"/>
            </a:endParaRPr>
          </a:p>
          <a:p>
            <a:pPr marL="0" indent="0">
              <a:buClr>
                <a:srgbClr val="632523"/>
              </a:buClr>
              <a:buSzPct val="100000"/>
              <a:buNone/>
            </a:pPr>
            <a:endParaRPr lang="fr-FR" sz="1800" dirty="0">
              <a:solidFill>
                <a:srgbClr val="000000"/>
              </a:solidFill>
              <a:latin typeface="Calibri" panose="020F0502020204030204" pitchFamily="34" charset="0"/>
              <a:cs typeface="Calibri" panose="020F0502020204030204" pitchFamily="34" charset="0"/>
            </a:endParaRPr>
          </a:p>
        </p:txBody>
      </p:sp>
      <p:pic>
        <p:nvPicPr>
          <p:cNvPr id="5" name="Picture 5">
            <a:extLst>
              <a:ext uri="{FF2B5EF4-FFF2-40B4-BE49-F238E27FC236}">
                <a16:creationId xmlns:a16="http://schemas.microsoft.com/office/drawing/2014/main" id="{69D09921-6D45-F509-F431-905A0F0FB1C5}"/>
              </a:ext>
            </a:extLst>
          </p:cNvPr>
          <p:cNvPicPr>
            <a:picLocks noChangeAspect="1"/>
          </p:cNvPicPr>
          <p:nvPr/>
        </p:nvPicPr>
        <p:blipFill>
          <a:blip r:embed="rId2"/>
          <a:stretch>
            <a:fillRect/>
          </a:stretch>
        </p:blipFill>
        <p:spPr>
          <a:xfrm>
            <a:off x="971600" y="2576146"/>
            <a:ext cx="7932727" cy="3376246"/>
          </a:xfrm>
          <a:prstGeom prst="rect">
            <a:avLst/>
          </a:prstGeom>
        </p:spPr>
      </p:pic>
    </p:spTree>
    <p:extLst>
      <p:ext uri="{BB962C8B-B14F-4D97-AF65-F5344CB8AC3E}">
        <p14:creationId xmlns:p14="http://schemas.microsoft.com/office/powerpoint/2010/main" val="1935800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16632"/>
            <a:ext cx="6840760" cy="576064"/>
          </a:xfrm>
        </p:spPr>
        <p:txBody>
          <a:bodyPr/>
          <a:lstStyle/>
          <a:p>
            <a:pPr algn="ctr"/>
            <a:r>
              <a:rPr lang="fr-FR"/>
              <a:t>3. PERSPECTIVES</a:t>
            </a:r>
          </a:p>
        </p:txBody>
      </p:sp>
      <p:sp>
        <p:nvSpPr>
          <p:cNvPr id="3" name="Espace réservé du contenu 2"/>
          <p:cNvSpPr>
            <a:spLocks noGrp="1"/>
          </p:cNvSpPr>
          <p:nvPr>
            <p:ph idx="1"/>
          </p:nvPr>
        </p:nvSpPr>
        <p:spPr/>
        <p:txBody>
          <a:bodyPr lIns="91440" tIns="45720" rIns="91440" bIns="45720" anchor="t">
            <a:normAutofit/>
          </a:bodyPr>
          <a:lstStyle/>
          <a:p>
            <a:pPr>
              <a:buClr>
                <a:srgbClr val="632523"/>
              </a:buClr>
              <a:buSzPct val="100000"/>
              <a:buFont typeface="Wingdings" panose="05000000000000000000" pitchFamily="2" charset="2"/>
              <a:buChar char="v"/>
            </a:pPr>
            <a:r>
              <a:rPr lang="fr-FR" sz="2400" b="1" dirty="0">
                <a:solidFill>
                  <a:schemeClr val="accent2">
                    <a:lumMod val="75000"/>
                  </a:schemeClr>
                </a:solidFill>
                <a:cs typeface="Calibri"/>
              </a:rPr>
              <a:t> </a:t>
            </a:r>
            <a:r>
              <a:rPr lang="fr-FR" b="1" dirty="0">
                <a:solidFill>
                  <a:schemeClr val="accent2">
                    <a:lumMod val="75000"/>
                  </a:schemeClr>
                </a:solidFill>
                <a:cs typeface="Calibri"/>
              </a:rPr>
              <a:t>Mon Accompagnateur Rénov </a:t>
            </a:r>
            <a:r>
              <a:rPr lang="fr-FR" sz="2000" b="1" dirty="0">
                <a:solidFill>
                  <a:schemeClr val="accent2">
                    <a:lumMod val="75000"/>
                  </a:schemeClr>
                </a:solidFill>
                <a:cs typeface="Calibri"/>
              </a:rPr>
              <a:t>suite</a:t>
            </a:r>
          </a:p>
          <a:p>
            <a:pPr marL="0" indent="0">
              <a:buClr>
                <a:srgbClr val="632523"/>
              </a:buClr>
              <a:buSzPct val="100000"/>
              <a:buNone/>
            </a:pPr>
            <a:endParaRPr lang="fr-FR" sz="2000" dirty="0">
              <a:solidFill>
                <a:srgbClr val="000000"/>
              </a:solidFill>
              <a:latin typeface="Calibri"/>
              <a:cs typeface="Calibri"/>
            </a:endParaRPr>
          </a:p>
          <a:p>
            <a:pPr lvl="1" algn="just">
              <a:buClr>
                <a:srgbClr val="632523"/>
              </a:buClr>
              <a:buSzPct val="100000"/>
              <a:buFont typeface="Wingdings" panose="05000000000000000000" pitchFamily="2" charset="2"/>
              <a:buChar char="§"/>
            </a:pPr>
            <a:r>
              <a:rPr lang="fr-FR" dirty="0">
                <a:solidFill>
                  <a:srgbClr val="000000"/>
                </a:solidFill>
                <a:cs typeface="Calibri"/>
              </a:rPr>
              <a:t>Agrément délivré par la délégation locale de l'Anah du siège du candidat</a:t>
            </a:r>
            <a:endParaRPr lang="fr-FR" dirty="0">
              <a:solidFill>
                <a:srgbClr val="000000"/>
              </a:solidFill>
              <a:latin typeface="Calibri" panose="020F0502020204030204" pitchFamily="34" charset="0"/>
              <a:cs typeface="Calibri" panose="020F0502020204030204" pitchFamily="34" charset="0"/>
            </a:endParaRPr>
          </a:p>
          <a:p>
            <a:pPr lvl="1" algn="just">
              <a:buClr>
                <a:srgbClr val="632523"/>
              </a:buClr>
              <a:buSzPct val="100000"/>
              <a:buFont typeface="Wingdings" panose="05000000000000000000" pitchFamily="2" charset="2"/>
              <a:buChar char="§"/>
            </a:pPr>
            <a:r>
              <a:rPr lang="fr-FR" dirty="0">
                <a:solidFill>
                  <a:srgbClr val="000000"/>
                </a:solidFill>
                <a:cs typeface="Calibri"/>
              </a:rPr>
              <a:t>Avis simple du CRHH sur l'opportunité de l'agrément et le périmètre géographique</a:t>
            </a:r>
            <a:endParaRPr lang="fr-FR" dirty="0">
              <a:solidFill>
                <a:srgbClr val="000000"/>
              </a:solidFill>
              <a:latin typeface="Calibri" panose="020F0502020204030204" pitchFamily="34" charset="0"/>
              <a:cs typeface="Calibri" panose="020F0502020204030204" pitchFamily="34" charset="0"/>
            </a:endParaRPr>
          </a:p>
          <a:p>
            <a:pPr lvl="1" algn="just">
              <a:buClr>
                <a:srgbClr val="632523"/>
              </a:buClr>
              <a:buSzPct val="100000"/>
              <a:buFont typeface="Wingdings" panose="05000000000000000000" pitchFamily="2" charset="2"/>
              <a:buChar char="§"/>
            </a:pPr>
            <a:r>
              <a:rPr lang="fr-FR" dirty="0">
                <a:solidFill>
                  <a:srgbClr val="000000"/>
                </a:solidFill>
                <a:latin typeface="Calibri"/>
                <a:cs typeface="Calibri"/>
              </a:rPr>
              <a:t>Procédure simplifiée pour les opérateurs historiques, les collectivités territoriales et leurs groupements, les architectes</a:t>
            </a:r>
            <a:endParaRPr lang="fr-FR" dirty="0">
              <a:solidFill>
                <a:srgbClr val="000000"/>
              </a:solidFill>
              <a:latin typeface="Calibri" panose="020F0502020204030204" pitchFamily="34" charset="0"/>
              <a:cs typeface="Calibri" panose="020F0502020204030204" pitchFamily="34" charset="0"/>
            </a:endParaRPr>
          </a:p>
          <a:p>
            <a:pPr lvl="1">
              <a:buClr>
                <a:srgbClr val="632523"/>
              </a:buClr>
              <a:buSzPct val="100000"/>
              <a:buFont typeface="Wingdings" panose="05000000000000000000" pitchFamily="2" charset="2"/>
              <a:buChar char="§"/>
            </a:pPr>
            <a:r>
              <a:rPr lang="fr-FR" dirty="0">
                <a:solidFill>
                  <a:srgbClr val="000000"/>
                </a:solidFill>
                <a:latin typeface="Calibri"/>
                <a:cs typeface="Calibri"/>
              </a:rPr>
              <a:t>Une procédure complète pour les autres acteurs</a:t>
            </a:r>
            <a:endParaRPr lang="fr-FR" dirty="0">
              <a:solidFill>
                <a:srgbClr val="000000"/>
              </a:solidFill>
              <a:latin typeface="Calibri" panose="020F0502020204030204" pitchFamily="34" charset="0"/>
              <a:cs typeface="Calibri" panose="020F0502020204030204" pitchFamily="34" charset="0"/>
            </a:endParaRPr>
          </a:p>
          <a:p>
            <a:pPr>
              <a:buClr>
                <a:srgbClr val="632523"/>
              </a:buClr>
              <a:buSzPct val="100000"/>
              <a:buFont typeface="Wingdings" panose="05000000000000000000" pitchFamily="2" charset="2"/>
              <a:buChar char="v"/>
            </a:pPr>
            <a:endParaRPr lang="fr-FR" sz="1800" dirty="0">
              <a:solidFill>
                <a:srgbClr val="000000"/>
              </a:solidFill>
              <a:latin typeface="Calibri" panose="020F0502020204030204" pitchFamily="34" charset="0"/>
              <a:cs typeface="Calibri" panose="020F0502020204030204" pitchFamily="34" charset="0"/>
            </a:endParaRPr>
          </a:p>
          <a:p>
            <a:pPr>
              <a:buClr>
                <a:srgbClr val="632523"/>
              </a:buClr>
              <a:buSzPct val="100000"/>
              <a:buFont typeface="Wingdings" panose="05000000000000000000" pitchFamily="2" charset="2"/>
              <a:buChar char="v"/>
            </a:pPr>
            <a:endParaRPr lang="fr-FR" sz="1800" dirty="0">
              <a:solidFill>
                <a:srgbClr val="000000"/>
              </a:solidFill>
              <a:latin typeface="Calibri" panose="020F0502020204030204" pitchFamily="34" charset="0"/>
              <a:cs typeface="Calibri" panose="020F0502020204030204" pitchFamily="34" charset="0"/>
            </a:endParaRPr>
          </a:p>
          <a:p>
            <a:pPr>
              <a:buClr>
                <a:srgbClr val="632523"/>
              </a:buClr>
              <a:buSzPct val="100000"/>
              <a:buFont typeface="Wingdings" panose="05000000000000000000" pitchFamily="2" charset="2"/>
              <a:buChar char="v"/>
            </a:pPr>
            <a:endParaRPr lang="fr-FR" sz="1800" dirty="0">
              <a:solidFill>
                <a:srgbClr val="000000"/>
              </a:solidFill>
              <a:latin typeface="Calibri" panose="020F0502020204030204" pitchFamily="34" charset="0"/>
              <a:cs typeface="Calibri" panose="020F0502020204030204" pitchFamily="34" charset="0"/>
            </a:endParaRPr>
          </a:p>
          <a:p>
            <a:pPr>
              <a:buClr>
                <a:srgbClr val="632523"/>
              </a:buClr>
              <a:buSzPct val="100000"/>
              <a:buFont typeface="Wingdings" panose="05000000000000000000" pitchFamily="2" charset="2"/>
              <a:buChar char="v"/>
            </a:pPr>
            <a:endParaRPr lang="fr-FR" sz="1800" dirty="0">
              <a:solidFill>
                <a:srgbClr val="000000"/>
              </a:solidFill>
              <a:latin typeface="Calibri" panose="020F0502020204030204" pitchFamily="34" charset="0"/>
              <a:cs typeface="Calibri" panose="020F0502020204030204" pitchFamily="34" charset="0"/>
            </a:endParaRPr>
          </a:p>
          <a:p>
            <a:pPr marL="0" indent="0">
              <a:buClr>
                <a:srgbClr val="632523"/>
              </a:buClr>
              <a:buSzPct val="100000"/>
              <a:buNone/>
            </a:pPr>
            <a:endParaRPr lang="fr-FR" sz="1800" dirty="0">
              <a:solidFill>
                <a:srgbClr val="000000"/>
              </a:solidFill>
              <a:latin typeface="Calibri" panose="020F0502020204030204" pitchFamily="34" charset="0"/>
              <a:cs typeface="Calibri" panose="020F0502020204030204" pitchFamily="34" charset="0"/>
            </a:endParaRPr>
          </a:p>
          <a:p>
            <a:pPr>
              <a:buClr>
                <a:srgbClr val="632523"/>
              </a:buClr>
              <a:buSzPct val="100000"/>
              <a:buFont typeface="Wingdings" panose="05000000000000000000" pitchFamily="2" charset="2"/>
              <a:buChar char="v"/>
            </a:pPr>
            <a:endParaRPr lang="fr-FR" sz="1800" dirty="0">
              <a:solidFill>
                <a:srgbClr val="000000"/>
              </a:solidFill>
              <a:latin typeface="Calibri" panose="020F0502020204030204" pitchFamily="34" charset="0"/>
              <a:cs typeface="Calibri" panose="020F0502020204030204" pitchFamily="34" charset="0"/>
            </a:endParaRPr>
          </a:p>
          <a:p>
            <a:pPr marL="0" indent="0">
              <a:buClr>
                <a:srgbClr val="632523"/>
              </a:buClr>
              <a:buSzPct val="100000"/>
              <a:buNone/>
            </a:pPr>
            <a:endParaRPr lang="fr-FR" sz="1800" dirty="0">
              <a:solidFill>
                <a:srgbClr val="000000"/>
              </a:solidFill>
              <a:latin typeface="Calibri" panose="020F0502020204030204" pitchFamily="34" charset="0"/>
              <a:cs typeface="Calibri" panose="020F0502020204030204" pitchFamily="34" charset="0"/>
            </a:endParaRPr>
          </a:p>
          <a:p>
            <a:pPr marL="0" indent="0">
              <a:buClr>
                <a:srgbClr val="632523"/>
              </a:buClr>
              <a:buSzPct val="100000"/>
              <a:buNone/>
            </a:pPr>
            <a:endParaRPr lang="fr-FR" sz="18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8241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16632"/>
            <a:ext cx="6840760" cy="576064"/>
          </a:xfrm>
        </p:spPr>
        <p:txBody>
          <a:bodyPr/>
          <a:lstStyle/>
          <a:p>
            <a:pPr algn="ctr"/>
            <a:r>
              <a:rPr lang="fr-FR"/>
              <a:t>3. PERSPECTIVES</a:t>
            </a:r>
          </a:p>
        </p:txBody>
      </p:sp>
      <p:sp>
        <p:nvSpPr>
          <p:cNvPr id="3" name="Espace réservé du contenu 2"/>
          <p:cNvSpPr>
            <a:spLocks noGrp="1"/>
          </p:cNvSpPr>
          <p:nvPr>
            <p:ph idx="1"/>
          </p:nvPr>
        </p:nvSpPr>
        <p:spPr/>
        <p:txBody>
          <a:bodyPr>
            <a:normAutofit/>
          </a:bodyPr>
          <a:lstStyle/>
          <a:p>
            <a:pPr>
              <a:buClr>
                <a:schemeClr val="accent2">
                  <a:lumMod val="50000"/>
                </a:schemeClr>
              </a:buClr>
              <a:buSzPct val="100000"/>
              <a:buFont typeface="Wingdings" panose="05000000000000000000" pitchFamily="2" charset="2"/>
              <a:buChar char="v"/>
            </a:pPr>
            <a:r>
              <a:rPr lang="fr-FR" b="1" dirty="0">
                <a:solidFill>
                  <a:schemeClr val="accent2">
                    <a:lumMod val="75000"/>
                  </a:schemeClr>
                </a:solidFill>
                <a:latin typeface="Calibri" panose="020F0502020204030204" pitchFamily="34" charset="0"/>
                <a:cs typeface="Calibri" panose="020F0502020204030204" pitchFamily="34" charset="0"/>
              </a:rPr>
              <a:t> Le dispositif des aides départementales 2023 :</a:t>
            </a:r>
          </a:p>
          <a:p>
            <a:pPr>
              <a:buClr>
                <a:schemeClr val="accent2">
                  <a:lumMod val="50000"/>
                </a:schemeClr>
              </a:buClr>
              <a:buSzPct val="100000"/>
              <a:buFont typeface="Wingdings" panose="05000000000000000000" pitchFamily="2" charset="2"/>
              <a:buChar char="v"/>
            </a:pPr>
            <a:endParaRPr lang="fr-FR" b="1" dirty="0">
              <a:solidFill>
                <a:schemeClr val="accent2">
                  <a:lumMod val="75000"/>
                </a:schemeClr>
              </a:solidFill>
              <a:latin typeface="Calibri" panose="020F0502020204030204" pitchFamily="34" charset="0"/>
              <a:cs typeface="Calibri" panose="020F0502020204030204" pitchFamily="34" charset="0"/>
            </a:endParaRPr>
          </a:p>
          <a:p>
            <a:pPr marL="0" indent="0" algn="just">
              <a:buNone/>
            </a:pPr>
            <a:endParaRPr lang="fr-FR" sz="2200" dirty="0">
              <a:latin typeface="Calibri" panose="020F0502020204030204" pitchFamily="34" charset="0"/>
              <a:cs typeface="Calibri" panose="020F0502020204030204" pitchFamily="34" charset="0"/>
            </a:endParaRPr>
          </a:p>
          <a:p>
            <a:pPr marL="0" indent="0" algn="just">
              <a:buNone/>
            </a:pPr>
            <a:r>
              <a:rPr lang="fr-FR" dirty="0">
                <a:latin typeface="Calibri" panose="020F0502020204030204" pitchFamily="34" charset="0"/>
                <a:cs typeface="Calibri" panose="020F0502020204030204" pitchFamily="34" charset="0"/>
              </a:rPr>
              <a:t>4 aides à destination des propriétaires occupants sous conditions de ressources de l’Anah :</a:t>
            </a:r>
          </a:p>
          <a:p>
            <a:pPr marL="0" indent="0" algn="just">
              <a:buNone/>
            </a:pPr>
            <a:endParaRPr lang="fr-FR" sz="800" dirty="0">
              <a:latin typeface="Calibri" panose="020F0502020204030204" pitchFamily="34" charset="0"/>
              <a:cs typeface="Calibri" panose="020F0502020204030204" pitchFamily="34" charset="0"/>
            </a:endParaRPr>
          </a:p>
          <a:p>
            <a:pPr lvl="2">
              <a:lnSpc>
                <a:spcPct val="80000"/>
              </a:lnSpc>
            </a:pPr>
            <a:r>
              <a:rPr lang="fr-FR" sz="1900" dirty="0">
                <a:latin typeface="Calibri" panose="020F0502020204030204" pitchFamily="34" charset="0"/>
                <a:cs typeface="Calibri" panose="020F0502020204030204" pitchFamily="34" charset="0"/>
              </a:rPr>
              <a:t>«</a:t>
            </a:r>
            <a:r>
              <a:rPr lang="fr-FR" sz="2400" dirty="0">
                <a:latin typeface="Calibri" panose="020F0502020204030204" pitchFamily="34" charset="0"/>
                <a:cs typeface="Calibri" panose="020F0502020204030204" pitchFamily="34" charset="0"/>
              </a:rPr>
              <a:t> Équipements en chaleur renouvelable »</a:t>
            </a:r>
          </a:p>
          <a:p>
            <a:pPr lvl="2">
              <a:lnSpc>
                <a:spcPct val="80000"/>
              </a:lnSpc>
            </a:pPr>
            <a:r>
              <a:rPr lang="fr-FR" sz="2400" dirty="0">
                <a:latin typeface="Calibri" panose="020F0502020204030204" pitchFamily="34" charset="0"/>
                <a:cs typeface="Calibri" panose="020F0502020204030204" pitchFamily="34" charset="0"/>
              </a:rPr>
              <a:t>Mise en conformité électrique</a:t>
            </a:r>
          </a:p>
          <a:p>
            <a:pPr lvl="2">
              <a:lnSpc>
                <a:spcPct val="80000"/>
              </a:lnSpc>
            </a:pPr>
            <a:r>
              <a:rPr lang="fr-FR" sz="2400" dirty="0">
                <a:latin typeface="Calibri" panose="020F0502020204030204" pitchFamily="34" charset="0"/>
                <a:cs typeface="Calibri" panose="020F0502020204030204" pitchFamily="34" charset="0"/>
              </a:rPr>
              <a:t>Mise aux normes d’un assainissement individuel</a:t>
            </a:r>
          </a:p>
          <a:p>
            <a:pPr lvl="2">
              <a:lnSpc>
                <a:spcPct val="80000"/>
              </a:lnSpc>
            </a:pPr>
            <a:r>
              <a:rPr lang="fr-FR" sz="2400" dirty="0">
                <a:latin typeface="Calibri" panose="020F0502020204030204" pitchFamily="34" charset="0"/>
                <a:cs typeface="Calibri" panose="020F0502020204030204" pitchFamily="34" charset="0"/>
              </a:rPr>
              <a:t>Réfection des toitures</a:t>
            </a:r>
          </a:p>
          <a:p>
            <a:pPr marL="914400" lvl="2" indent="0">
              <a:lnSpc>
                <a:spcPct val="80000"/>
              </a:lnSpc>
              <a:buNone/>
            </a:pPr>
            <a:endParaRPr lang="fr-FR" sz="1900" dirty="0">
              <a:latin typeface="Calibri" panose="020F0502020204030204" pitchFamily="34" charset="0"/>
              <a:cs typeface="Calibri" panose="020F0502020204030204" pitchFamily="34" charset="0"/>
            </a:endParaRPr>
          </a:p>
          <a:p>
            <a:pPr marL="914400" lvl="2" indent="0">
              <a:lnSpc>
                <a:spcPct val="80000"/>
              </a:lnSpc>
              <a:buNone/>
            </a:pPr>
            <a:endParaRPr lang="fr-FR" sz="1900" dirty="0">
              <a:latin typeface="Calibri" panose="020F0502020204030204" pitchFamily="34" charset="0"/>
              <a:cs typeface="Calibri" panose="020F0502020204030204" pitchFamily="34" charset="0"/>
            </a:endParaRPr>
          </a:p>
          <a:p>
            <a:pPr marL="0" lvl="2" indent="0">
              <a:lnSpc>
                <a:spcPct val="80000"/>
              </a:lnSpc>
              <a:buNone/>
            </a:pPr>
            <a:r>
              <a:rPr lang="fr-FR" sz="1900" dirty="0">
                <a:latin typeface="Calibri" panose="020F0502020204030204" pitchFamily="34" charset="0"/>
                <a:cs typeface="Calibri" panose="020F0502020204030204" pitchFamily="34" charset="0"/>
              </a:rPr>
              <a:t>Pour plus d’informations : </a:t>
            </a:r>
            <a:r>
              <a:rPr lang="fr-FR" sz="1800" dirty="0">
                <a:hlinkClick r:id="rId3"/>
              </a:rPr>
              <a:t>Les aides aux travaux - Observatoire Départemental de l'Habitat (dordogne.fr)</a:t>
            </a:r>
            <a:endParaRPr lang="fr-FR" sz="1900" dirty="0">
              <a:latin typeface="Calibri" panose="020F0502020204030204" pitchFamily="34" charset="0"/>
              <a:cs typeface="Calibri" panose="020F0502020204030204" pitchFamily="34" charset="0"/>
            </a:endParaRP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2823" y="1563914"/>
            <a:ext cx="1618434" cy="864096"/>
          </a:xfrm>
          <a:prstGeom prst="rect">
            <a:avLst/>
          </a:prstGeom>
        </p:spPr>
      </p:pic>
    </p:spTree>
    <p:extLst>
      <p:ext uri="{BB962C8B-B14F-4D97-AF65-F5344CB8AC3E}">
        <p14:creationId xmlns:p14="http://schemas.microsoft.com/office/powerpoint/2010/main" val="3221526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16632"/>
            <a:ext cx="6840760" cy="864096"/>
          </a:xfrm>
        </p:spPr>
        <p:txBody>
          <a:bodyPr/>
          <a:lstStyle/>
          <a:p>
            <a:pPr algn="ctr"/>
            <a:r>
              <a:rPr lang="fr-FR"/>
              <a:t>2.BILAN DES ACTIONS MENEES </a:t>
            </a:r>
            <a:br>
              <a:rPr lang="fr-FR"/>
            </a:br>
            <a:r>
              <a:rPr lang="fr-FR" sz="2000"/>
              <a:t>(2019/2022)</a:t>
            </a:r>
            <a:endParaRPr lang="fr-FR"/>
          </a:p>
        </p:txBody>
      </p:sp>
      <p:sp>
        <p:nvSpPr>
          <p:cNvPr id="3" name="Espace réservé du contenu 2"/>
          <p:cNvSpPr>
            <a:spLocks noGrp="1"/>
          </p:cNvSpPr>
          <p:nvPr>
            <p:ph idx="1"/>
          </p:nvPr>
        </p:nvSpPr>
        <p:spPr>
          <a:xfrm>
            <a:off x="971600" y="1412776"/>
            <a:ext cx="7920880" cy="4824536"/>
          </a:xfrm>
        </p:spPr>
        <p:txBody>
          <a:bodyPr>
            <a:normAutofit/>
          </a:bodyPr>
          <a:lstStyle/>
          <a:p>
            <a:pPr marL="514350" indent="-514350">
              <a:buFont typeface="+mj-lt"/>
              <a:buAutoNum type="alphaUcPeriod"/>
            </a:pPr>
            <a:r>
              <a:rPr lang="fr-FR" sz="3200">
                <a:solidFill>
                  <a:schemeClr val="accent2">
                    <a:lumMod val="75000"/>
                  </a:schemeClr>
                </a:solidFill>
                <a:latin typeface="Calibri" panose="020F0502020204030204" pitchFamily="34" charset="0"/>
                <a:cs typeface="Calibri" panose="020F0502020204030204" pitchFamily="34" charset="0"/>
              </a:rPr>
              <a:t>L’observatoire départemental de l’habitat</a:t>
            </a:r>
          </a:p>
          <a:p>
            <a:pPr marL="514350" indent="-514350">
              <a:buFont typeface="+mj-lt"/>
              <a:buAutoNum type="alphaUcPeriod"/>
            </a:pPr>
            <a:endParaRPr lang="fr-FR" sz="1100">
              <a:solidFill>
                <a:schemeClr val="accent2">
                  <a:lumMod val="75000"/>
                </a:schemeClr>
              </a:solidFill>
              <a:latin typeface="Calibri" panose="020F0502020204030204" pitchFamily="34" charset="0"/>
              <a:cs typeface="Calibri" panose="020F0502020204030204" pitchFamily="34" charset="0"/>
            </a:endParaRPr>
          </a:p>
          <a:p>
            <a:pPr marL="514350" indent="-514350">
              <a:buFont typeface="+mj-lt"/>
              <a:buAutoNum type="alphaUcPeriod"/>
            </a:pPr>
            <a:r>
              <a:rPr lang="fr-FR" sz="3200">
                <a:solidFill>
                  <a:schemeClr val="accent2">
                    <a:lumMod val="75000"/>
                  </a:schemeClr>
                </a:solidFill>
                <a:latin typeface="Calibri" panose="020F0502020204030204" pitchFamily="34" charset="0"/>
                <a:cs typeface="Calibri" panose="020F0502020204030204" pitchFamily="34" charset="0"/>
              </a:rPr>
              <a:t>La délégation de compétence des aides à la pierre</a:t>
            </a:r>
          </a:p>
          <a:p>
            <a:pPr marL="228600" indent="-228600">
              <a:buFont typeface="+mj-lt"/>
              <a:buAutoNum type="alphaUcPeriod"/>
            </a:pPr>
            <a:endParaRPr lang="fr-FR" sz="1100">
              <a:solidFill>
                <a:schemeClr val="accent2">
                  <a:lumMod val="75000"/>
                </a:schemeClr>
              </a:solidFill>
              <a:latin typeface="Calibri" panose="020F0502020204030204" pitchFamily="34" charset="0"/>
              <a:cs typeface="Calibri" panose="020F0502020204030204" pitchFamily="34" charset="0"/>
            </a:endParaRPr>
          </a:p>
          <a:p>
            <a:pPr marL="514350" indent="-514350">
              <a:buFont typeface="+mj-lt"/>
              <a:buAutoNum type="alphaUcPeriod"/>
            </a:pPr>
            <a:r>
              <a:rPr lang="fr-FR" sz="3200">
                <a:solidFill>
                  <a:schemeClr val="accent2">
                    <a:lumMod val="75000"/>
                  </a:schemeClr>
                </a:solidFill>
                <a:latin typeface="Calibri" panose="020F0502020204030204" pitchFamily="34" charset="0"/>
                <a:cs typeface="Calibri" panose="020F0502020204030204" pitchFamily="34" charset="0"/>
              </a:rPr>
              <a:t>Les publics concernés</a:t>
            </a:r>
          </a:p>
          <a:p>
            <a:pPr marL="514350" indent="-514350">
              <a:buFontTx/>
              <a:buAutoNum type="alphaUcPeriod"/>
            </a:pPr>
            <a:endParaRPr lang="fr-FR" b="1">
              <a:solidFill>
                <a:schemeClr val="accent2">
                  <a:lumMod val="75000"/>
                </a:schemeClr>
              </a:solidFill>
              <a:latin typeface="Calibri" panose="020F0502020204030204" pitchFamily="34" charset="0"/>
              <a:cs typeface="Calibri" panose="020F0502020204030204" pitchFamily="34" charset="0"/>
            </a:endParaRPr>
          </a:p>
          <a:p>
            <a:pPr marL="514350" indent="-514350">
              <a:buAutoNum type="alphaUcPeriod"/>
            </a:pPr>
            <a:endParaRPr lang="fr-FR" b="1">
              <a:solidFill>
                <a:schemeClr val="accent2">
                  <a:lumMod val="75000"/>
                </a:schemeClr>
              </a:solidFill>
              <a:latin typeface="Calibri" panose="020F0502020204030204" pitchFamily="34" charset="0"/>
              <a:cs typeface="Calibri" panose="020F0502020204030204" pitchFamily="34" charset="0"/>
            </a:endParaRPr>
          </a:p>
          <a:p>
            <a:pPr marL="0" indent="0">
              <a:buNone/>
            </a:pPr>
            <a:endParaRPr lang="fr-FR" sz="29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32716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16632"/>
            <a:ext cx="6840760" cy="864096"/>
          </a:xfrm>
        </p:spPr>
        <p:txBody>
          <a:bodyPr/>
          <a:lstStyle/>
          <a:p>
            <a:pPr marL="0" indent="0">
              <a:buNone/>
            </a:pPr>
            <a:r>
              <a:rPr lang="fr-FR" sz="2800" b="1">
                <a:solidFill>
                  <a:schemeClr val="accent2">
                    <a:lumMod val="75000"/>
                  </a:schemeClr>
                </a:solidFill>
                <a:latin typeface="Calibri" panose="020F0502020204030204" pitchFamily="34" charset="0"/>
                <a:cs typeface="Calibri" panose="020F0502020204030204" pitchFamily="34" charset="0"/>
              </a:rPr>
              <a:t>A. L’Observatoire Départemental de l’Habitat</a:t>
            </a:r>
          </a:p>
        </p:txBody>
      </p:sp>
      <p:sp>
        <p:nvSpPr>
          <p:cNvPr id="3" name="Espace réservé du contenu 2"/>
          <p:cNvSpPr>
            <a:spLocks noGrp="1"/>
          </p:cNvSpPr>
          <p:nvPr>
            <p:ph idx="1"/>
          </p:nvPr>
        </p:nvSpPr>
        <p:spPr>
          <a:xfrm>
            <a:off x="971600" y="1412775"/>
            <a:ext cx="7920880" cy="3935601"/>
          </a:xfrm>
        </p:spPr>
        <p:txBody>
          <a:bodyPr>
            <a:normAutofit/>
          </a:bodyPr>
          <a:lstStyle/>
          <a:p>
            <a:pPr marL="18900" indent="0" algn="just">
              <a:spcBef>
                <a:spcPts val="1200"/>
              </a:spcBef>
              <a:buSzPct val="100000"/>
              <a:buNone/>
            </a:pPr>
            <a:r>
              <a:rPr lang="fr-FR" altLang="fr-FR" sz="2400" dirty="0">
                <a:latin typeface="Calibri" panose="020F0502020204030204" pitchFamily="34" charset="0"/>
                <a:cs typeface="Calibri" panose="020F0502020204030204" pitchFamily="34" charset="0"/>
              </a:rPr>
              <a:t>Outil de connaissance et d’aide à la décision au service du développement des territoires</a:t>
            </a:r>
          </a:p>
          <a:p>
            <a:pPr indent="-324000" algn="just">
              <a:spcBef>
                <a:spcPts val="1200"/>
              </a:spcBef>
              <a:buSzPct val="100000"/>
              <a:buFont typeface="Wingdings" panose="05000000000000000000" pitchFamily="2" charset="2"/>
              <a:buChar char="v"/>
            </a:pPr>
            <a:r>
              <a:rPr lang="fr-FR" altLang="fr-FR" sz="2400" dirty="0">
                <a:latin typeface="Calibri" panose="020F0502020204030204" pitchFamily="34" charset="0"/>
                <a:cs typeface="Calibri" panose="020F0502020204030204" pitchFamily="34" charset="0"/>
              </a:rPr>
              <a:t>Offre de </a:t>
            </a:r>
            <a:r>
              <a:rPr lang="fr-FR" altLang="fr-FR" sz="2400" dirty="0">
                <a:solidFill>
                  <a:srgbClr val="C00000"/>
                </a:solidFill>
                <a:latin typeface="Calibri" panose="020F0502020204030204" pitchFamily="34" charset="0"/>
                <a:cs typeface="Calibri" panose="020F0502020204030204" pitchFamily="34" charset="0"/>
              </a:rPr>
              <a:t>portraits de territoires </a:t>
            </a:r>
            <a:r>
              <a:rPr lang="fr-FR" altLang="fr-FR" sz="2400" dirty="0">
                <a:latin typeface="Calibri" panose="020F0502020204030204" pitchFamily="34" charset="0"/>
                <a:cs typeface="Calibri" panose="020F0502020204030204" pitchFamily="34" charset="0"/>
              </a:rPr>
              <a:t>à toute échelle géographique sélectionnée (communes, OPAH, EPCI…)</a:t>
            </a:r>
          </a:p>
          <a:p>
            <a:pPr indent="-324000" algn="just">
              <a:spcBef>
                <a:spcPts val="1200"/>
              </a:spcBef>
              <a:buSzPct val="100000"/>
              <a:buFont typeface="Wingdings" panose="05000000000000000000" pitchFamily="2" charset="2"/>
              <a:buChar char="v"/>
            </a:pPr>
            <a:r>
              <a:rPr lang="fr-FR" altLang="fr-FR" sz="2400" dirty="0">
                <a:latin typeface="Calibri" panose="020F0502020204030204" pitchFamily="34" charset="0"/>
                <a:cs typeface="Calibri" panose="020F0502020204030204" pitchFamily="34" charset="0"/>
              </a:rPr>
              <a:t>Affichage </a:t>
            </a:r>
            <a:r>
              <a:rPr lang="fr-FR" altLang="fr-FR" sz="2400" dirty="0">
                <a:solidFill>
                  <a:srgbClr val="C00000"/>
                </a:solidFill>
                <a:latin typeface="Calibri" panose="020F0502020204030204" pitchFamily="34" charset="0"/>
                <a:cs typeface="Calibri" panose="020F0502020204030204" pitchFamily="34" charset="0"/>
              </a:rPr>
              <a:t>d’études</a:t>
            </a:r>
            <a:r>
              <a:rPr lang="fr-FR" altLang="fr-FR" sz="2400" dirty="0">
                <a:latin typeface="Calibri" panose="020F0502020204030204" pitchFamily="34" charset="0"/>
                <a:cs typeface="Calibri" panose="020F0502020204030204" pitchFamily="34" charset="0"/>
              </a:rPr>
              <a:t> locales habitat (rénovation énergétique, logement social, adaptation des logements</a:t>
            </a:r>
          </a:p>
          <a:p>
            <a:pPr indent="-324000" algn="just">
              <a:spcBef>
                <a:spcPts val="1200"/>
              </a:spcBef>
              <a:buSzPct val="100000"/>
              <a:buFont typeface="Wingdings" panose="05000000000000000000" pitchFamily="2" charset="2"/>
              <a:buChar char="v"/>
            </a:pPr>
            <a:r>
              <a:rPr lang="fr-FR" altLang="fr-FR" sz="2400" dirty="0">
                <a:latin typeface="Calibri" panose="020F0502020204030204" pitchFamily="34" charset="0"/>
                <a:cs typeface="Calibri" panose="020F0502020204030204" pitchFamily="34" charset="0"/>
              </a:rPr>
              <a:t>Mise en œuvre </a:t>
            </a:r>
            <a:r>
              <a:rPr lang="fr-FR" altLang="fr-FR" sz="2400" dirty="0">
                <a:solidFill>
                  <a:srgbClr val="C00000"/>
                </a:solidFill>
                <a:latin typeface="Calibri" panose="020F0502020204030204" pitchFamily="34" charset="0"/>
                <a:cs typeface="Calibri" panose="020F0502020204030204" pitchFamily="34" charset="0"/>
              </a:rPr>
              <a:t>d’observatoires</a:t>
            </a:r>
            <a:r>
              <a:rPr lang="fr-FR" altLang="fr-FR" sz="2400" dirty="0">
                <a:latin typeface="Calibri" panose="020F0502020204030204" pitchFamily="34" charset="0"/>
                <a:cs typeface="Calibri" panose="020F0502020204030204" pitchFamily="34" charset="0"/>
              </a:rPr>
              <a:t> locaux (foncier, loyers)</a:t>
            </a:r>
          </a:p>
          <a:p>
            <a:pPr indent="-324000" algn="just">
              <a:spcBef>
                <a:spcPts val="1200"/>
              </a:spcBef>
              <a:buSzPct val="100000"/>
              <a:buFont typeface="Wingdings" panose="05000000000000000000" pitchFamily="2" charset="2"/>
              <a:buChar char="v"/>
            </a:pPr>
            <a:r>
              <a:rPr lang="fr-FR" altLang="fr-FR" sz="2400" dirty="0">
                <a:latin typeface="Calibri" panose="020F0502020204030204" pitchFamily="34" charset="0"/>
                <a:cs typeface="Calibri" panose="020F0502020204030204" pitchFamily="34" charset="0"/>
              </a:rPr>
              <a:t>Perspectives OTELO </a:t>
            </a:r>
            <a:r>
              <a:rPr lang="fr-FR" altLang="fr-FR" sz="2400" dirty="0">
                <a:solidFill>
                  <a:srgbClr val="C00000"/>
                </a:solidFill>
                <a:latin typeface="Calibri" panose="020F0502020204030204" pitchFamily="34" charset="0"/>
                <a:cs typeface="Calibri" panose="020F0502020204030204" pitchFamily="34" charset="0"/>
              </a:rPr>
              <a:t>simulateur</a:t>
            </a:r>
            <a:r>
              <a:rPr lang="fr-FR" altLang="fr-FR" sz="2400" dirty="0">
                <a:latin typeface="Calibri" panose="020F0502020204030204" pitchFamily="34" charset="0"/>
                <a:cs typeface="Calibri" panose="020F0502020204030204" pitchFamily="34" charset="0"/>
              </a:rPr>
              <a:t> des besoins en logement</a:t>
            </a:r>
          </a:p>
          <a:p>
            <a:pPr marL="18900" indent="0" algn="just">
              <a:spcBef>
                <a:spcPts val="600"/>
              </a:spcBef>
              <a:buSzPct val="100000"/>
              <a:buNone/>
            </a:pPr>
            <a:endParaRPr lang="fr-FR" altLang="fr-FR" sz="2600" dirty="0">
              <a:latin typeface="Calibri Light" panose="020F0302020204030204" pitchFamily="34" charset="0"/>
              <a:cs typeface="Calibri Light" panose="020F0302020204030204" pitchFamily="34" charset="0"/>
            </a:endParaRPr>
          </a:p>
        </p:txBody>
      </p:sp>
      <p:sp>
        <p:nvSpPr>
          <p:cNvPr id="4" name="Rectangle 3"/>
          <p:cNvSpPr/>
          <p:nvPr/>
        </p:nvSpPr>
        <p:spPr>
          <a:xfrm>
            <a:off x="3084907" y="4995496"/>
            <a:ext cx="2836161" cy="1200329"/>
          </a:xfrm>
          <a:prstGeom prst="rect">
            <a:avLst/>
          </a:prstGeom>
        </p:spPr>
        <p:txBody>
          <a:bodyPr wrap="none">
            <a:spAutoFit/>
          </a:bodyPr>
          <a:lstStyle/>
          <a:p>
            <a:pPr marL="0" indent="0" algn="ctr">
              <a:buNone/>
            </a:pPr>
            <a:endParaRPr lang="fr-FR" dirty="0">
              <a:solidFill>
                <a:prstClr val="black"/>
              </a:solidFill>
              <a:cs typeface="Calibri" panose="020F0502020204030204" pitchFamily="34" charset="0"/>
              <a:hlinkClick r:id="rId2"/>
            </a:endParaRPr>
          </a:p>
          <a:p>
            <a:pPr marL="0" indent="0" algn="ctr">
              <a:buNone/>
            </a:pPr>
            <a:endParaRPr lang="fr-FR" dirty="0">
              <a:solidFill>
                <a:prstClr val="black"/>
              </a:solidFill>
              <a:cs typeface="Calibri" panose="020F0502020204030204" pitchFamily="34" charset="0"/>
              <a:hlinkClick r:id="rId2"/>
            </a:endParaRPr>
          </a:p>
          <a:p>
            <a:pPr marL="0" indent="0" algn="ctr">
              <a:buNone/>
            </a:pPr>
            <a:r>
              <a:rPr lang="fr-FR" dirty="0">
                <a:solidFill>
                  <a:prstClr val="black"/>
                </a:solidFill>
                <a:cs typeface="Calibri" panose="020F0502020204030204" pitchFamily="34" charset="0"/>
                <a:hlinkClick r:id="rId2"/>
              </a:rPr>
              <a:t>https://habitat.dordogne.fr/</a:t>
            </a:r>
            <a:endParaRPr lang="fr-FR" dirty="0">
              <a:solidFill>
                <a:prstClr val="black"/>
              </a:solidFill>
              <a:cs typeface="Calibri" panose="020F0502020204030204" pitchFamily="34" charset="0"/>
            </a:endParaRPr>
          </a:p>
          <a:p>
            <a:pPr marL="0" indent="0" algn="ctr">
              <a:buNone/>
            </a:pPr>
            <a:endParaRPr lang="fr-FR" b="1" dirty="0">
              <a:solidFill>
                <a:prstClr val="black"/>
              </a:solidFill>
              <a:cs typeface="Calibri" panose="020F0502020204030204" pitchFamily="34" charset="0"/>
            </a:endParaRPr>
          </a:p>
        </p:txBody>
      </p:sp>
    </p:spTree>
    <p:extLst>
      <p:ext uri="{BB962C8B-B14F-4D97-AF65-F5344CB8AC3E}">
        <p14:creationId xmlns:p14="http://schemas.microsoft.com/office/powerpoint/2010/main" val="1121504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71600" y="1412776"/>
            <a:ext cx="7920880" cy="4680520"/>
          </a:xfrm>
        </p:spPr>
        <p:txBody>
          <a:bodyPr>
            <a:normAutofit/>
          </a:bodyPr>
          <a:lstStyle/>
          <a:p>
            <a:pPr indent="-324000" algn="just">
              <a:spcBef>
                <a:spcPts val="1200"/>
              </a:spcBef>
              <a:buSzPct val="100000"/>
              <a:buFont typeface="Wingdings" panose="05000000000000000000" pitchFamily="2" charset="2"/>
              <a:buChar char="v"/>
            </a:pPr>
            <a:endParaRPr lang="fr-FR" altLang="fr-FR" sz="2000" dirty="0">
              <a:latin typeface="Calibri" panose="020F0502020204030204" pitchFamily="34" charset="0"/>
              <a:cs typeface="Calibri" panose="020F0502020204030204" pitchFamily="34" charset="0"/>
            </a:endParaRPr>
          </a:p>
          <a:p>
            <a:pPr indent="-324000" algn="just">
              <a:spcBef>
                <a:spcPts val="1200"/>
              </a:spcBef>
              <a:buSzPct val="100000"/>
              <a:buFont typeface="Wingdings" panose="05000000000000000000" pitchFamily="2" charset="2"/>
              <a:buChar char="v"/>
            </a:pPr>
            <a:r>
              <a:rPr lang="fr-FR" altLang="fr-FR" sz="2200" dirty="0">
                <a:latin typeface="Calibri" panose="020F0502020204030204" pitchFamily="34" charset="0"/>
                <a:cs typeface="Calibri" panose="020F0502020204030204" pitchFamily="34" charset="0"/>
              </a:rPr>
              <a:t>Délégation par le Préfet au Président du Conseil départemental de sa compétence pour l’attribution des aides « à la pierre » en parc public et parc privé</a:t>
            </a:r>
          </a:p>
          <a:p>
            <a:pPr indent="-324000" algn="just">
              <a:spcBef>
                <a:spcPts val="1200"/>
              </a:spcBef>
              <a:buSzPct val="100000"/>
              <a:buFont typeface="Wingdings" panose="05000000000000000000" pitchFamily="2" charset="2"/>
              <a:buChar char="v"/>
            </a:pPr>
            <a:r>
              <a:rPr lang="fr-FR" sz="2200" dirty="0">
                <a:latin typeface="Calibri" panose="020F0502020204030204" pitchFamily="34" charset="0"/>
                <a:cs typeface="Calibri" panose="020F0502020204030204" pitchFamily="34" charset="0"/>
              </a:rPr>
              <a:t>Sur une période de 6 ans : du 01/01/18 au 31/12/23</a:t>
            </a:r>
          </a:p>
          <a:p>
            <a:pPr indent="-324000" algn="just">
              <a:spcBef>
                <a:spcPts val="1200"/>
              </a:spcBef>
              <a:buSzPct val="100000"/>
              <a:buFont typeface="Wingdings" panose="05000000000000000000" pitchFamily="2" charset="2"/>
              <a:buChar char="v"/>
            </a:pPr>
            <a:r>
              <a:rPr lang="fr-FR" sz="2200" dirty="0">
                <a:latin typeface="Calibri" panose="020F0502020204030204" pitchFamily="34" charset="0"/>
                <a:cs typeface="Calibri" panose="020F0502020204030204" pitchFamily="34" charset="0"/>
              </a:rPr>
              <a:t>Depuis le 1er janvier 2021, une instruction des dossiers réalisée en régie par les agents départementaux</a:t>
            </a:r>
          </a:p>
          <a:p>
            <a:pPr marL="0" indent="0">
              <a:buNone/>
            </a:pPr>
            <a:endParaRPr lang="fr-FR" sz="2900" dirty="0">
              <a:latin typeface="Calibri Light" panose="020F0302020204030204" pitchFamily="34" charset="0"/>
              <a:cs typeface="Calibri Light" panose="020F0302020204030204" pitchFamily="34" charset="0"/>
            </a:endParaRPr>
          </a:p>
        </p:txBody>
      </p:sp>
      <p:sp>
        <p:nvSpPr>
          <p:cNvPr id="5" name="Titre 1"/>
          <p:cNvSpPr>
            <a:spLocks noGrp="1"/>
          </p:cNvSpPr>
          <p:nvPr>
            <p:ph type="title"/>
          </p:nvPr>
        </p:nvSpPr>
        <p:spPr>
          <a:xfrm>
            <a:off x="1331640" y="116632"/>
            <a:ext cx="6696744" cy="1296144"/>
          </a:xfrm>
        </p:spPr>
        <p:txBody>
          <a:bodyPr/>
          <a:lstStyle/>
          <a:p>
            <a:pPr algn="ctr"/>
            <a:r>
              <a:rPr lang="fr-FR" b="1" dirty="0">
                <a:solidFill>
                  <a:schemeClr val="accent2">
                    <a:lumMod val="75000"/>
                  </a:schemeClr>
                </a:solidFill>
                <a:latin typeface="Calibri" panose="020F0502020204030204" pitchFamily="34" charset="0"/>
                <a:cs typeface="Calibri" panose="020F0502020204030204" pitchFamily="34" charset="0"/>
              </a:rPr>
              <a:t/>
            </a:r>
            <a:br>
              <a:rPr lang="fr-FR" b="1" dirty="0">
                <a:solidFill>
                  <a:schemeClr val="accent2">
                    <a:lumMod val="75000"/>
                  </a:schemeClr>
                </a:solidFill>
                <a:latin typeface="Calibri" panose="020F0502020204030204" pitchFamily="34" charset="0"/>
                <a:cs typeface="Calibri" panose="020F0502020204030204" pitchFamily="34" charset="0"/>
              </a:rPr>
            </a:br>
            <a:r>
              <a:rPr lang="fr-FR" b="1" dirty="0">
                <a:solidFill>
                  <a:schemeClr val="accent2">
                    <a:lumMod val="75000"/>
                  </a:schemeClr>
                </a:solidFill>
                <a:latin typeface="Calibri" panose="020F0502020204030204" pitchFamily="34" charset="0"/>
                <a:cs typeface="Calibri" panose="020F0502020204030204" pitchFamily="34" charset="0"/>
              </a:rPr>
              <a:t/>
            </a:r>
            <a:br>
              <a:rPr lang="fr-FR" b="1" dirty="0">
                <a:solidFill>
                  <a:schemeClr val="accent2">
                    <a:lumMod val="75000"/>
                  </a:schemeClr>
                </a:solidFill>
                <a:latin typeface="Calibri" panose="020F0502020204030204" pitchFamily="34" charset="0"/>
                <a:cs typeface="Calibri" panose="020F0502020204030204" pitchFamily="34" charset="0"/>
              </a:rPr>
            </a:br>
            <a:r>
              <a:rPr lang="fr-FR" sz="2800" b="1" dirty="0">
                <a:solidFill>
                  <a:schemeClr val="accent2">
                    <a:lumMod val="75000"/>
                  </a:schemeClr>
                </a:solidFill>
                <a:latin typeface="Calibri" panose="020F0502020204030204" pitchFamily="34" charset="0"/>
                <a:cs typeface="Calibri" panose="020F0502020204030204" pitchFamily="34" charset="0"/>
              </a:rPr>
              <a:t>B. La délégation de compétence des aides à la pierre</a:t>
            </a:r>
            <a:br>
              <a:rPr lang="fr-FR" sz="2800" b="1" dirty="0">
                <a:solidFill>
                  <a:schemeClr val="accent2">
                    <a:lumMod val="75000"/>
                  </a:schemeClr>
                </a:solidFill>
                <a:latin typeface="Calibri" panose="020F0502020204030204" pitchFamily="34" charset="0"/>
                <a:cs typeface="Calibri" panose="020F0502020204030204" pitchFamily="34" charset="0"/>
              </a:rPr>
            </a:br>
            <a:r>
              <a:rPr lang="fr-FR" dirty="0"/>
              <a:t/>
            </a:r>
            <a:br>
              <a:rPr lang="fr-FR" dirty="0"/>
            </a:br>
            <a:endParaRPr lang="fr-FR" dirty="0"/>
          </a:p>
        </p:txBody>
      </p:sp>
    </p:spTree>
    <p:extLst>
      <p:ext uri="{BB962C8B-B14F-4D97-AF65-F5344CB8AC3E}">
        <p14:creationId xmlns:p14="http://schemas.microsoft.com/office/powerpoint/2010/main" val="4073671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576" y="1268760"/>
            <a:ext cx="8388424" cy="3748200"/>
          </a:xfrm>
        </p:spPr>
        <p:txBody>
          <a:bodyPr>
            <a:normAutofit/>
          </a:bodyPr>
          <a:lstStyle/>
          <a:p>
            <a:pPr>
              <a:spcBef>
                <a:spcPts val="1200"/>
              </a:spcBef>
              <a:buSzPct val="100000"/>
              <a:buFont typeface="Wingdings" panose="05000000000000000000" pitchFamily="2" charset="2"/>
              <a:buChar char="§"/>
            </a:pPr>
            <a:r>
              <a:rPr lang="fr-FR" sz="2000" b="1" dirty="0">
                <a:cs typeface="Calibri" panose="020F0502020204030204" pitchFamily="34" charset="0"/>
              </a:rPr>
              <a:t>2467 logements financés en Dordogne </a:t>
            </a:r>
            <a:r>
              <a:rPr lang="fr-FR" sz="2000" dirty="0">
                <a:cs typeface="Calibri Light" panose="020F0302020204030204" pitchFamily="34" charset="0"/>
              </a:rPr>
              <a:t>depuis 2019</a:t>
            </a:r>
          </a:p>
          <a:p>
            <a:pPr lvl="1">
              <a:buClr>
                <a:schemeClr val="accent2">
                  <a:lumMod val="75000"/>
                </a:schemeClr>
              </a:buClr>
              <a:buSzPct val="100000"/>
              <a:buFont typeface="Arial" panose="020B0604020202020204" pitchFamily="34" charset="0"/>
              <a:buChar char="•"/>
            </a:pPr>
            <a:r>
              <a:rPr lang="fr-FR" sz="2000" dirty="0">
                <a:cs typeface="Calibri Light" panose="020F0302020204030204" pitchFamily="34" charset="0"/>
              </a:rPr>
              <a:t>dont 155 logements communaux</a:t>
            </a:r>
          </a:p>
          <a:p>
            <a:pPr lvl="1">
              <a:buClr>
                <a:schemeClr val="accent2">
                  <a:lumMod val="75000"/>
                </a:schemeClr>
              </a:buClr>
              <a:buSzPct val="100000"/>
              <a:buFont typeface="Arial" panose="020B0604020202020204" pitchFamily="34" charset="0"/>
              <a:buChar char="•"/>
            </a:pPr>
            <a:r>
              <a:rPr lang="fr-FR" sz="2000" dirty="0">
                <a:cs typeface="Calibri Light" panose="020F0302020204030204" pitchFamily="34" charset="0"/>
              </a:rPr>
              <a:t>dont 300 places d’EHPAD</a:t>
            </a:r>
          </a:p>
          <a:p>
            <a:pPr lvl="1">
              <a:buClr>
                <a:schemeClr val="accent2">
                  <a:lumMod val="75000"/>
                </a:schemeClr>
              </a:buClr>
              <a:buSzPct val="100000"/>
              <a:buFont typeface="Arial" panose="020B0604020202020204" pitchFamily="34" charset="0"/>
              <a:buChar char="•"/>
            </a:pPr>
            <a:r>
              <a:rPr lang="fr-FR" sz="2000" dirty="0">
                <a:cs typeface="Calibri Light" panose="020F0302020204030204" pitchFamily="34" charset="0"/>
              </a:rPr>
              <a:t>dont 38 places d’hébergement</a:t>
            </a:r>
          </a:p>
          <a:p>
            <a:pPr lvl="1">
              <a:buClr>
                <a:schemeClr val="accent2">
                  <a:lumMod val="75000"/>
                </a:schemeClr>
              </a:buClr>
              <a:buSzPct val="100000"/>
              <a:buFont typeface="Arial" panose="020B0604020202020204" pitchFamily="34" charset="0"/>
              <a:buChar char="•"/>
            </a:pPr>
            <a:endParaRPr lang="fr-FR" sz="1800" dirty="0">
              <a:cs typeface="Calibri Light" panose="020F0302020204030204" pitchFamily="34" charset="0"/>
            </a:endParaRPr>
          </a:p>
          <a:p>
            <a:pPr marL="457200" lvl="1" indent="0">
              <a:buClr>
                <a:schemeClr val="accent2">
                  <a:lumMod val="75000"/>
                </a:schemeClr>
              </a:buClr>
              <a:buSzPct val="100000"/>
              <a:buNone/>
            </a:pPr>
            <a:endParaRPr lang="fr-FR" sz="1800" dirty="0">
              <a:cs typeface="Calibri Light" panose="020F0302020204030204" pitchFamily="34" charset="0"/>
            </a:endParaRPr>
          </a:p>
          <a:p>
            <a:pPr marL="457200" lvl="1" indent="0">
              <a:buClr>
                <a:schemeClr val="accent2">
                  <a:lumMod val="75000"/>
                </a:schemeClr>
              </a:buClr>
              <a:buSzPct val="100000"/>
              <a:buNone/>
            </a:pPr>
            <a:endParaRPr lang="fr-FR" sz="800" dirty="0">
              <a:cs typeface="Calibri Light" panose="020F0302020204030204" pitchFamily="34" charset="0"/>
            </a:endParaRPr>
          </a:p>
        </p:txBody>
      </p:sp>
      <p:sp>
        <p:nvSpPr>
          <p:cNvPr id="6" name="Titre 1"/>
          <p:cNvSpPr>
            <a:spLocks noGrp="1"/>
          </p:cNvSpPr>
          <p:nvPr>
            <p:ph type="title"/>
          </p:nvPr>
        </p:nvSpPr>
        <p:spPr>
          <a:xfrm>
            <a:off x="1331640" y="116632"/>
            <a:ext cx="6840760" cy="864096"/>
          </a:xfrm>
        </p:spPr>
        <p:txBody>
          <a:bodyPr/>
          <a:lstStyle/>
          <a:p>
            <a:pPr algn="ctr"/>
            <a:r>
              <a:rPr lang="fr-FR" dirty="0">
                <a:solidFill>
                  <a:schemeClr val="accent2">
                    <a:lumMod val="75000"/>
                  </a:schemeClr>
                </a:solidFill>
                <a:latin typeface="Calibri" panose="020F0502020204030204" pitchFamily="34" charset="0"/>
                <a:cs typeface="Calibri" panose="020F0502020204030204" pitchFamily="34" charset="0"/>
              </a:rPr>
              <a:t/>
            </a:r>
            <a:br>
              <a:rPr lang="fr-FR" dirty="0">
                <a:solidFill>
                  <a:schemeClr val="accent2">
                    <a:lumMod val="75000"/>
                  </a:schemeClr>
                </a:solidFill>
                <a:latin typeface="Calibri" panose="020F0502020204030204" pitchFamily="34" charset="0"/>
                <a:cs typeface="Calibri" panose="020F0502020204030204" pitchFamily="34" charset="0"/>
              </a:rPr>
            </a:br>
            <a:r>
              <a:rPr lang="fr-FR" sz="3200" dirty="0">
                <a:solidFill>
                  <a:schemeClr val="accent2">
                    <a:lumMod val="75000"/>
                  </a:schemeClr>
                </a:solidFill>
                <a:latin typeface="Calibri" panose="020F0502020204030204" pitchFamily="34" charset="0"/>
                <a:cs typeface="Calibri" panose="020F0502020204030204" pitchFamily="34" charset="0"/>
              </a:rPr>
              <a:t>Les résultats en </a:t>
            </a:r>
            <a:r>
              <a:rPr lang="fr-FR" sz="3200" b="1" dirty="0">
                <a:solidFill>
                  <a:schemeClr val="accent2">
                    <a:lumMod val="75000"/>
                  </a:schemeClr>
                </a:solidFill>
                <a:latin typeface="Calibri" panose="020F0502020204030204" pitchFamily="34" charset="0"/>
                <a:cs typeface="Calibri" panose="020F0502020204030204" pitchFamily="34" charset="0"/>
              </a:rPr>
              <a:t>Parc Public </a:t>
            </a:r>
            <a:r>
              <a:rPr lang="fr-FR" sz="3200" dirty="0">
                <a:solidFill>
                  <a:schemeClr val="accent2">
                    <a:lumMod val="75000"/>
                  </a:schemeClr>
                </a:solidFill>
                <a:latin typeface="Calibri" panose="020F0502020204030204" pitchFamily="34" charset="0"/>
                <a:cs typeface="Calibri" panose="020F0502020204030204" pitchFamily="34" charset="0"/>
              </a:rPr>
              <a:t>et financements mobilisés </a:t>
            </a:r>
            <a:br>
              <a:rPr lang="fr-FR" sz="3200" dirty="0">
                <a:solidFill>
                  <a:schemeClr val="accent2">
                    <a:lumMod val="75000"/>
                  </a:schemeClr>
                </a:solidFill>
                <a:latin typeface="Calibri" panose="020F0502020204030204" pitchFamily="34" charset="0"/>
                <a:cs typeface="Calibri" panose="020F0502020204030204" pitchFamily="34" charset="0"/>
              </a:rPr>
            </a:br>
            <a:endParaRPr lang="fr-FR" sz="3200" dirty="0"/>
          </a:p>
        </p:txBody>
      </p:sp>
      <p:graphicFrame>
        <p:nvGraphicFramePr>
          <p:cNvPr id="7" name="Tableau 6"/>
          <p:cNvGraphicFramePr>
            <a:graphicFrameLocks noGrp="1"/>
          </p:cNvGraphicFramePr>
          <p:nvPr>
            <p:extLst>
              <p:ext uri="{D42A27DB-BD31-4B8C-83A1-F6EECF244321}">
                <p14:modId xmlns:p14="http://schemas.microsoft.com/office/powerpoint/2010/main" val="3729316288"/>
              </p:ext>
            </p:extLst>
          </p:nvPr>
        </p:nvGraphicFramePr>
        <p:xfrm>
          <a:off x="1725851" y="3030582"/>
          <a:ext cx="6447873" cy="3196046"/>
        </p:xfrm>
        <a:graphic>
          <a:graphicData uri="http://schemas.openxmlformats.org/drawingml/2006/table">
            <a:tbl>
              <a:tblPr>
                <a:tableStyleId>{5DA37D80-6434-44D0-A028-1B22A696006F}</a:tableStyleId>
              </a:tblPr>
              <a:tblGrid>
                <a:gridCol w="1418660">
                  <a:extLst>
                    <a:ext uri="{9D8B030D-6E8A-4147-A177-3AD203B41FA5}">
                      <a16:colId xmlns:a16="http://schemas.microsoft.com/office/drawing/2014/main" val="65625612"/>
                    </a:ext>
                  </a:extLst>
                </a:gridCol>
                <a:gridCol w="945773">
                  <a:extLst>
                    <a:ext uri="{9D8B030D-6E8A-4147-A177-3AD203B41FA5}">
                      <a16:colId xmlns:a16="http://schemas.microsoft.com/office/drawing/2014/main" val="2526567546"/>
                    </a:ext>
                  </a:extLst>
                </a:gridCol>
                <a:gridCol w="1063996">
                  <a:extLst>
                    <a:ext uri="{9D8B030D-6E8A-4147-A177-3AD203B41FA5}">
                      <a16:colId xmlns:a16="http://schemas.microsoft.com/office/drawing/2014/main" val="2637725249"/>
                    </a:ext>
                  </a:extLst>
                </a:gridCol>
                <a:gridCol w="844439">
                  <a:extLst>
                    <a:ext uri="{9D8B030D-6E8A-4147-A177-3AD203B41FA5}">
                      <a16:colId xmlns:a16="http://schemas.microsoft.com/office/drawing/2014/main" val="2052458424"/>
                    </a:ext>
                  </a:extLst>
                </a:gridCol>
                <a:gridCol w="944048">
                  <a:extLst>
                    <a:ext uri="{9D8B030D-6E8A-4147-A177-3AD203B41FA5}">
                      <a16:colId xmlns:a16="http://schemas.microsoft.com/office/drawing/2014/main" val="1199244366"/>
                    </a:ext>
                  </a:extLst>
                </a:gridCol>
                <a:gridCol w="1230957">
                  <a:extLst>
                    <a:ext uri="{9D8B030D-6E8A-4147-A177-3AD203B41FA5}">
                      <a16:colId xmlns:a16="http://schemas.microsoft.com/office/drawing/2014/main" val="833089543"/>
                    </a:ext>
                  </a:extLst>
                </a:gridCol>
              </a:tblGrid>
              <a:tr h="668661">
                <a:tc>
                  <a:txBody>
                    <a:bodyPr/>
                    <a:lstStyle/>
                    <a:p>
                      <a:pPr algn="ctr" fontAlgn="ctr"/>
                      <a:r>
                        <a:rPr lang="fr-FR" sz="1100" b="1" i="0" u="none" strike="noStrike" dirty="0">
                          <a:solidFill>
                            <a:srgbClr val="000000"/>
                          </a:solidFill>
                          <a:effectLst/>
                          <a:latin typeface="Calibri" panose="020F0502020204030204" pitchFamily="34" charset="0"/>
                        </a:rPr>
                        <a:t>ANNEES</a:t>
                      </a:r>
                    </a:p>
                  </a:txBody>
                  <a:tcPr marL="9525" marR="9525" marT="9525" marB="0" anchor="ctr"/>
                </a:tc>
                <a:tc>
                  <a:txBody>
                    <a:bodyPr/>
                    <a:lstStyle/>
                    <a:p>
                      <a:pPr algn="ctr" fontAlgn="ctr"/>
                      <a:r>
                        <a:rPr lang="fr-FR" sz="1100" b="1" u="none" strike="noStrike" dirty="0">
                          <a:effectLst/>
                        </a:rPr>
                        <a:t>PLAI</a:t>
                      </a:r>
                      <a:endParaRPr lang="fr-FR"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b="1" u="none" strike="noStrike" dirty="0">
                          <a:effectLst/>
                        </a:rPr>
                        <a:t>PSLA</a:t>
                      </a:r>
                      <a:endParaRPr lang="fr-FR"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b="1" u="none" strike="noStrike" dirty="0">
                          <a:effectLst/>
                        </a:rPr>
                        <a:t>PLUS</a:t>
                      </a:r>
                      <a:endParaRPr lang="fr-FR"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b="1" u="none" strike="noStrike" dirty="0">
                          <a:effectLst/>
                        </a:rPr>
                        <a:t>PLS</a:t>
                      </a:r>
                      <a:endParaRPr lang="fr-FR"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b="1" u="none" strike="noStrike" dirty="0">
                          <a:effectLst/>
                        </a:rPr>
                        <a:t>PALULOS</a:t>
                      </a:r>
                      <a:endParaRPr lang="fr-FR"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23740377"/>
                  </a:ext>
                </a:extLst>
              </a:tr>
              <a:tr h="505477">
                <a:tc>
                  <a:txBody>
                    <a:bodyPr/>
                    <a:lstStyle/>
                    <a:p>
                      <a:pPr algn="ctr" fontAlgn="ctr"/>
                      <a:r>
                        <a:rPr lang="fr-FR" sz="1100" u="none" strike="noStrike" dirty="0">
                          <a:effectLst/>
                        </a:rPr>
                        <a:t>2019</a:t>
                      </a:r>
                      <a:endParaRPr lang="fr-F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132</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0</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75</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226</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43</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38091621"/>
                  </a:ext>
                </a:extLst>
              </a:tr>
              <a:tr h="505477">
                <a:tc>
                  <a:txBody>
                    <a:bodyPr/>
                    <a:lstStyle/>
                    <a:p>
                      <a:pPr algn="ctr" fontAlgn="ctr"/>
                      <a:r>
                        <a:rPr lang="fr-FR" sz="1100" u="none" strike="noStrike" dirty="0">
                          <a:effectLst/>
                        </a:rPr>
                        <a:t>2020</a:t>
                      </a:r>
                      <a:endParaRPr lang="fr-F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241</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0</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306</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15</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18</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12734368"/>
                  </a:ext>
                </a:extLst>
              </a:tr>
              <a:tr h="505477">
                <a:tc>
                  <a:txBody>
                    <a:bodyPr/>
                    <a:lstStyle/>
                    <a:p>
                      <a:pPr algn="ctr" fontAlgn="ctr"/>
                      <a:r>
                        <a:rPr lang="fr-FR" sz="1100" u="none" strike="noStrike" dirty="0">
                          <a:effectLst/>
                        </a:rPr>
                        <a:t>2021</a:t>
                      </a:r>
                      <a:endParaRPr lang="fr-F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274</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4</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382</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98</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59</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16498395"/>
                  </a:ext>
                </a:extLst>
              </a:tr>
              <a:tr h="505477">
                <a:tc>
                  <a:txBody>
                    <a:bodyPr/>
                    <a:lstStyle/>
                    <a:p>
                      <a:pPr algn="ctr" fontAlgn="ctr"/>
                      <a:r>
                        <a:rPr lang="fr-FR" sz="1100" u="none" strike="noStrike">
                          <a:effectLst/>
                        </a:rPr>
                        <a:t>2022</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dirty="0">
                          <a:effectLst/>
                        </a:rPr>
                        <a:t>216</a:t>
                      </a:r>
                      <a:endParaRPr lang="fr-F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dirty="0">
                          <a:effectLst/>
                        </a:rPr>
                        <a:t>22</a:t>
                      </a:r>
                      <a:endParaRPr lang="fr-F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292</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29</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35</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30992330"/>
                  </a:ext>
                </a:extLst>
              </a:tr>
              <a:tr h="505477">
                <a:tc>
                  <a:txBody>
                    <a:bodyPr/>
                    <a:lstStyle/>
                    <a:p>
                      <a:pPr algn="ctr" fontAlgn="ctr"/>
                      <a:r>
                        <a:rPr lang="fr-FR" sz="1100" b="1" u="none" strike="noStrike" dirty="0">
                          <a:effectLst/>
                        </a:rPr>
                        <a:t>TOTAL</a:t>
                      </a:r>
                      <a:endParaRPr lang="fr-FR" sz="1100" b="1" i="1"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b="1" u="none" strike="noStrike" dirty="0">
                          <a:effectLst/>
                        </a:rPr>
                        <a:t>863</a:t>
                      </a:r>
                      <a:endParaRPr lang="fr-FR" sz="1100" b="1" i="1"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b="1" u="none" strike="noStrike">
                          <a:effectLst/>
                        </a:rPr>
                        <a:t>26</a:t>
                      </a:r>
                      <a:endParaRPr lang="fr-FR" sz="1100" b="1" i="1"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b="1" u="none" strike="noStrike" dirty="0">
                          <a:effectLst/>
                        </a:rPr>
                        <a:t>1055</a:t>
                      </a:r>
                      <a:endParaRPr lang="fr-FR" sz="1100" b="1" i="1"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b="1" u="none" strike="noStrike" dirty="0">
                          <a:effectLst/>
                        </a:rPr>
                        <a:t>368</a:t>
                      </a:r>
                      <a:endParaRPr lang="fr-FR" sz="1100" b="1" i="1"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b="1" u="none" strike="noStrike" dirty="0">
                          <a:effectLst/>
                        </a:rPr>
                        <a:t>155</a:t>
                      </a:r>
                      <a:endParaRPr lang="fr-FR" sz="1100" b="1" i="1"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33188159"/>
                  </a:ext>
                </a:extLst>
              </a:tr>
            </a:tbl>
          </a:graphicData>
        </a:graphic>
      </p:graphicFrame>
    </p:spTree>
    <p:extLst>
      <p:ext uri="{BB962C8B-B14F-4D97-AF65-F5344CB8AC3E}">
        <p14:creationId xmlns:p14="http://schemas.microsoft.com/office/powerpoint/2010/main" val="913946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62610" y="1100618"/>
            <a:ext cx="8148605" cy="1426922"/>
          </a:xfrm>
        </p:spPr>
        <p:txBody>
          <a:bodyPr>
            <a:normAutofit/>
          </a:bodyPr>
          <a:lstStyle/>
          <a:p>
            <a:pPr>
              <a:spcBef>
                <a:spcPts val="1200"/>
              </a:spcBef>
              <a:buSzPct val="100000"/>
              <a:buFont typeface="Wingdings" panose="05000000000000000000" pitchFamily="2" charset="2"/>
              <a:buChar char="§"/>
            </a:pPr>
            <a:r>
              <a:rPr lang="fr-FR" sz="2000" b="1" dirty="0">
                <a:cs typeface="Calibri Light" panose="020F0302020204030204" pitchFamily="34" charset="0"/>
              </a:rPr>
              <a:t>590 logements financés sur l’arrondissement de BERGERAC </a:t>
            </a:r>
            <a:r>
              <a:rPr lang="fr-FR" sz="2000" dirty="0">
                <a:cs typeface="Calibri Light" panose="020F0302020204030204" pitchFamily="34" charset="0"/>
              </a:rPr>
              <a:t>depuis 2019</a:t>
            </a:r>
            <a:endParaRPr lang="fr-FR" sz="2000" b="1" dirty="0">
              <a:cs typeface="Calibri Light" panose="020F0302020204030204" pitchFamily="34" charset="0"/>
            </a:endParaRPr>
          </a:p>
          <a:p>
            <a:pPr lvl="1">
              <a:buClr>
                <a:schemeClr val="accent2">
                  <a:lumMod val="75000"/>
                </a:schemeClr>
              </a:buClr>
              <a:buSzPct val="100000"/>
              <a:buFont typeface="Arial" panose="020B0604020202020204" pitchFamily="34" charset="0"/>
              <a:buChar char="•"/>
            </a:pPr>
            <a:r>
              <a:rPr lang="fr-FR" sz="2000" dirty="0">
                <a:cs typeface="Calibri Light" panose="020F0302020204030204" pitchFamily="34" charset="0"/>
              </a:rPr>
              <a:t>dont 47 logements communaux (16 sur Vélines)</a:t>
            </a:r>
          </a:p>
          <a:p>
            <a:pPr lvl="1">
              <a:buClr>
                <a:schemeClr val="accent2">
                  <a:lumMod val="75000"/>
                </a:schemeClr>
              </a:buClr>
              <a:buSzPct val="100000"/>
              <a:buFont typeface="Arial" panose="020B0604020202020204" pitchFamily="34" charset="0"/>
              <a:buChar char="•"/>
            </a:pPr>
            <a:r>
              <a:rPr lang="fr-FR" sz="2000" dirty="0">
                <a:cs typeface="Calibri Light" panose="020F0302020204030204" pitchFamily="34" charset="0"/>
              </a:rPr>
              <a:t>dont 8 logements d’hébergement d’urgence portés par l’Atelier</a:t>
            </a:r>
          </a:p>
          <a:p>
            <a:pPr lvl="1">
              <a:buClr>
                <a:schemeClr val="accent2">
                  <a:lumMod val="75000"/>
                </a:schemeClr>
              </a:buClr>
              <a:buSzPct val="100000"/>
              <a:buFont typeface="Arial" panose="020B0604020202020204" pitchFamily="34" charset="0"/>
              <a:buChar char="•"/>
            </a:pPr>
            <a:endParaRPr lang="fr-FR" sz="2000" dirty="0">
              <a:cs typeface="Calibri Light" panose="020F0302020204030204" pitchFamily="34" charset="0"/>
            </a:endParaRPr>
          </a:p>
        </p:txBody>
      </p:sp>
      <p:sp>
        <p:nvSpPr>
          <p:cNvPr id="6" name="Titre 1"/>
          <p:cNvSpPr>
            <a:spLocks noGrp="1"/>
          </p:cNvSpPr>
          <p:nvPr>
            <p:ph type="title"/>
          </p:nvPr>
        </p:nvSpPr>
        <p:spPr>
          <a:xfrm>
            <a:off x="1331640" y="116632"/>
            <a:ext cx="6840760" cy="864096"/>
          </a:xfrm>
        </p:spPr>
        <p:txBody>
          <a:bodyPr/>
          <a:lstStyle/>
          <a:p>
            <a:pPr algn="ctr"/>
            <a:r>
              <a:rPr lang="fr-FR" dirty="0">
                <a:solidFill>
                  <a:schemeClr val="accent2">
                    <a:lumMod val="75000"/>
                  </a:schemeClr>
                </a:solidFill>
                <a:latin typeface="Calibri" panose="020F0502020204030204" pitchFamily="34" charset="0"/>
                <a:cs typeface="Calibri" panose="020F0502020204030204" pitchFamily="34" charset="0"/>
              </a:rPr>
              <a:t/>
            </a:r>
            <a:br>
              <a:rPr lang="fr-FR" dirty="0">
                <a:solidFill>
                  <a:schemeClr val="accent2">
                    <a:lumMod val="75000"/>
                  </a:schemeClr>
                </a:solidFill>
                <a:latin typeface="Calibri" panose="020F0502020204030204" pitchFamily="34" charset="0"/>
                <a:cs typeface="Calibri" panose="020F0502020204030204" pitchFamily="34" charset="0"/>
              </a:rPr>
            </a:br>
            <a:r>
              <a:rPr lang="fr-FR" sz="3200" dirty="0">
                <a:solidFill>
                  <a:schemeClr val="accent2">
                    <a:lumMod val="75000"/>
                  </a:schemeClr>
                </a:solidFill>
                <a:latin typeface="Calibri" panose="020F0502020204030204" pitchFamily="34" charset="0"/>
                <a:cs typeface="Calibri" panose="020F0502020204030204" pitchFamily="34" charset="0"/>
              </a:rPr>
              <a:t>Les résultats en </a:t>
            </a:r>
            <a:r>
              <a:rPr lang="fr-FR" sz="3200" b="1" dirty="0">
                <a:solidFill>
                  <a:schemeClr val="accent2">
                    <a:lumMod val="75000"/>
                  </a:schemeClr>
                </a:solidFill>
                <a:latin typeface="Calibri" panose="020F0502020204030204" pitchFamily="34" charset="0"/>
                <a:cs typeface="Calibri" panose="020F0502020204030204" pitchFamily="34" charset="0"/>
              </a:rPr>
              <a:t>Parc Public </a:t>
            </a:r>
            <a:r>
              <a:rPr lang="fr-FR" sz="3200" dirty="0">
                <a:solidFill>
                  <a:schemeClr val="accent2">
                    <a:lumMod val="75000"/>
                  </a:schemeClr>
                </a:solidFill>
                <a:latin typeface="Calibri" panose="020F0502020204030204" pitchFamily="34" charset="0"/>
                <a:cs typeface="Calibri" panose="020F0502020204030204" pitchFamily="34" charset="0"/>
              </a:rPr>
              <a:t>et financements mobilisés </a:t>
            </a:r>
            <a:br>
              <a:rPr lang="fr-FR" sz="3200" dirty="0">
                <a:solidFill>
                  <a:schemeClr val="accent2">
                    <a:lumMod val="75000"/>
                  </a:schemeClr>
                </a:solidFill>
                <a:latin typeface="Calibri" panose="020F0502020204030204" pitchFamily="34" charset="0"/>
                <a:cs typeface="Calibri" panose="020F0502020204030204" pitchFamily="34" charset="0"/>
              </a:rPr>
            </a:br>
            <a:endParaRPr lang="fr-FR" sz="3200" dirty="0"/>
          </a:p>
        </p:txBody>
      </p:sp>
      <p:graphicFrame>
        <p:nvGraphicFramePr>
          <p:cNvPr id="5" name="Tableau 4"/>
          <p:cNvGraphicFramePr>
            <a:graphicFrameLocks noGrp="1"/>
          </p:cNvGraphicFramePr>
          <p:nvPr>
            <p:extLst>
              <p:ext uri="{D42A27DB-BD31-4B8C-83A1-F6EECF244321}">
                <p14:modId xmlns:p14="http://schemas.microsoft.com/office/powerpoint/2010/main" val="3865479410"/>
              </p:ext>
            </p:extLst>
          </p:nvPr>
        </p:nvGraphicFramePr>
        <p:xfrm>
          <a:off x="1871932" y="2225619"/>
          <a:ext cx="5805577" cy="4212492"/>
        </p:xfrm>
        <a:graphic>
          <a:graphicData uri="http://schemas.openxmlformats.org/drawingml/2006/table">
            <a:tbl>
              <a:tblPr/>
              <a:tblGrid>
                <a:gridCol w="1958902">
                  <a:extLst>
                    <a:ext uri="{9D8B030D-6E8A-4147-A177-3AD203B41FA5}">
                      <a16:colId xmlns:a16="http://schemas.microsoft.com/office/drawing/2014/main" val="1380598279"/>
                    </a:ext>
                  </a:extLst>
                </a:gridCol>
                <a:gridCol w="2014345">
                  <a:extLst>
                    <a:ext uri="{9D8B030D-6E8A-4147-A177-3AD203B41FA5}">
                      <a16:colId xmlns:a16="http://schemas.microsoft.com/office/drawing/2014/main" val="450132135"/>
                    </a:ext>
                  </a:extLst>
                </a:gridCol>
                <a:gridCol w="1832330">
                  <a:extLst>
                    <a:ext uri="{9D8B030D-6E8A-4147-A177-3AD203B41FA5}">
                      <a16:colId xmlns:a16="http://schemas.microsoft.com/office/drawing/2014/main" val="2023542216"/>
                    </a:ext>
                  </a:extLst>
                </a:gridCol>
              </a:tblGrid>
              <a:tr h="445615">
                <a:tc>
                  <a:txBody>
                    <a:bodyPr/>
                    <a:lstStyle/>
                    <a:p>
                      <a:pPr algn="ctr" fontAlgn="ctr"/>
                      <a:endParaRPr lang="fr-FR" sz="1100" b="1" i="0" u="none" strike="noStrike" dirty="0">
                        <a:solidFill>
                          <a:srgbClr val="000000"/>
                        </a:solidFill>
                        <a:effectLst/>
                        <a:latin typeface="Calibri" panose="020F050202020403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fr-FR" sz="1600" b="1" i="0" u="none" strike="noStrike" dirty="0">
                          <a:solidFill>
                            <a:srgbClr val="000000"/>
                          </a:solidFill>
                          <a:effectLst/>
                          <a:latin typeface="Calibri" panose="020F0502020204030204" pitchFamily="34" charset="0"/>
                        </a:rPr>
                        <a:t>Arrondissement</a:t>
                      </a:r>
                      <a:br>
                        <a:rPr lang="fr-FR" sz="1600" b="1" i="0" u="none" strike="noStrike" dirty="0">
                          <a:solidFill>
                            <a:srgbClr val="000000"/>
                          </a:solidFill>
                          <a:effectLst/>
                          <a:latin typeface="Calibri" panose="020F0502020204030204" pitchFamily="34" charset="0"/>
                        </a:rPr>
                      </a:br>
                      <a:r>
                        <a:rPr lang="fr-FR" sz="1600" b="1" i="0" u="none" strike="noStrike" dirty="0">
                          <a:solidFill>
                            <a:srgbClr val="000000"/>
                          </a:solidFill>
                          <a:effectLst/>
                          <a:latin typeface="Calibri" panose="020F0502020204030204" pitchFamily="34" charset="0"/>
                        </a:rPr>
                        <a:t> de BERGERAC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1" i="0" u="none" strike="noStrike" dirty="0">
                          <a:solidFill>
                            <a:srgbClr val="000000"/>
                          </a:solidFill>
                          <a:effectLst/>
                          <a:latin typeface="Calibri" panose="020F0502020204030204" pitchFamily="34" charset="0"/>
                        </a:rPr>
                        <a:t>Département de la DORDOGNE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785415"/>
                  </a:ext>
                </a:extLst>
              </a:tr>
              <a:tr h="459726">
                <a:tc>
                  <a:txBody>
                    <a:bodyPr/>
                    <a:lstStyle/>
                    <a:p>
                      <a:pPr algn="ctr" fontAlgn="ctr"/>
                      <a:r>
                        <a:rPr lang="fr-FR" sz="1600" b="0" i="0" u="none" strike="noStrike" dirty="0">
                          <a:solidFill>
                            <a:srgbClr val="000000"/>
                          </a:solidFill>
                          <a:effectLst/>
                          <a:latin typeface="Calibri" panose="020F0502020204030204" pitchFamily="34" charset="0"/>
                        </a:rPr>
                        <a:t>ETAT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0" i="0" u="none" strike="noStrike" dirty="0">
                          <a:solidFill>
                            <a:srgbClr val="000000"/>
                          </a:solidFill>
                          <a:effectLst/>
                          <a:latin typeface="Calibri" panose="020F0502020204030204" pitchFamily="34" charset="0"/>
                        </a:rPr>
                        <a:t>2 077 740 €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0" i="0" u="none" strike="noStrike" dirty="0">
                          <a:solidFill>
                            <a:srgbClr val="000000"/>
                          </a:solidFill>
                          <a:effectLst/>
                          <a:latin typeface="Calibri" panose="020F0502020204030204" pitchFamily="34" charset="0"/>
                        </a:rPr>
                        <a:t>6 843 548 €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1229943"/>
                  </a:ext>
                </a:extLst>
              </a:tr>
              <a:tr h="459726">
                <a:tc>
                  <a:txBody>
                    <a:bodyPr/>
                    <a:lstStyle/>
                    <a:p>
                      <a:pPr algn="ctr" fontAlgn="ctr"/>
                      <a:r>
                        <a:rPr lang="fr-FR" sz="1600" b="0" i="0" u="none" strike="noStrike" dirty="0">
                          <a:solidFill>
                            <a:srgbClr val="000000"/>
                          </a:solidFill>
                          <a:effectLst/>
                          <a:latin typeface="Calibri" panose="020F0502020204030204" pitchFamily="34" charset="0"/>
                        </a:rPr>
                        <a:t>DETR/DSIL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0" i="0" u="none" strike="noStrike" dirty="0">
                          <a:solidFill>
                            <a:srgbClr val="000000"/>
                          </a:solidFill>
                          <a:effectLst/>
                          <a:latin typeface="Calibri" panose="020F0502020204030204" pitchFamily="34" charset="0"/>
                        </a:rPr>
                        <a:t>965 369 €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0" i="0" u="none" strike="noStrike" dirty="0">
                          <a:solidFill>
                            <a:srgbClr val="000000"/>
                          </a:solidFill>
                          <a:effectLst/>
                          <a:latin typeface="Calibri" panose="020F0502020204030204" pitchFamily="34" charset="0"/>
                        </a:rPr>
                        <a:t>3 455 822 €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6616331"/>
                  </a:ext>
                </a:extLst>
              </a:tr>
              <a:tr h="459726">
                <a:tc>
                  <a:txBody>
                    <a:bodyPr/>
                    <a:lstStyle/>
                    <a:p>
                      <a:pPr algn="ctr" fontAlgn="ctr"/>
                      <a:r>
                        <a:rPr lang="fr-FR" sz="1600" b="0" i="0" u="none" strike="noStrike" dirty="0">
                          <a:solidFill>
                            <a:srgbClr val="000000"/>
                          </a:solidFill>
                          <a:effectLst/>
                          <a:latin typeface="Calibri" panose="020F0502020204030204" pitchFamily="34" charset="0"/>
                        </a:rPr>
                        <a:t>DEPARTEMENT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0" i="0" u="none" strike="noStrike" dirty="0">
                          <a:solidFill>
                            <a:srgbClr val="000000"/>
                          </a:solidFill>
                          <a:effectLst/>
                          <a:latin typeface="Calibri" panose="020F0502020204030204" pitchFamily="34" charset="0"/>
                        </a:rPr>
                        <a:t>801 000 €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0" i="0" u="none" strike="noStrike" dirty="0">
                          <a:solidFill>
                            <a:srgbClr val="000000"/>
                          </a:solidFill>
                          <a:effectLst/>
                          <a:latin typeface="Calibri" panose="020F0502020204030204" pitchFamily="34" charset="0"/>
                        </a:rPr>
                        <a:t>3 316 000 €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0168044"/>
                  </a:ext>
                </a:extLst>
              </a:tr>
              <a:tr h="459726">
                <a:tc>
                  <a:txBody>
                    <a:bodyPr/>
                    <a:lstStyle/>
                    <a:p>
                      <a:pPr algn="ctr" fontAlgn="ctr"/>
                      <a:r>
                        <a:rPr lang="fr-FR" sz="1600" b="0" i="0" u="none" strike="noStrike" dirty="0">
                          <a:solidFill>
                            <a:srgbClr val="000000"/>
                          </a:solidFill>
                          <a:effectLst/>
                          <a:latin typeface="Calibri" panose="020F0502020204030204" pitchFamily="34" charset="0"/>
                        </a:rPr>
                        <a:t>DEPARTEMENT (contractualisation)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0" i="0" u="none" strike="noStrike" dirty="0">
                          <a:solidFill>
                            <a:srgbClr val="000000"/>
                          </a:solidFill>
                          <a:effectLst/>
                          <a:latin typeface="Calibri" panose="020F0502020204030204" pitchFamily="34" charset="0"/>
                        </a:rPr>
                        <a:t>612 641 €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0" i="0" u="none" strike="noStrike" dirty="0">
                          <a:solidFill>
                            <a:srgbClr val="000000"/>
                          </a:solidFill>
                          <a:effectLst/>
                          <a:latin typeface="Calibri" panose="020F0502020204030204" pitchFamily="34" charset="0"/>
                        </a:rPr>
                        <a:t>2 140 316 €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2781116"/>
                  </a:ext>
                </a:extLst>
              </a:tr>
              <a:tr h="459726">
                <a:tc>
                  <a:txBody>
                    <a:bodyPr/>
                    <a:lstStyle/>
                    <a:p>
                      <a:pPr algn="ctr" fontAlgn="ctr"/>
                      <a:r>
                        <a:rPr lang="fr-FR" sz="1600" b="0" i="0" u="none" strike="noStrike" dirty="0">
                          <a:solidFill>
                            <a:srgbClr val="000000"/>
                          </a:solidFill>
                          <a:effectLst/>
                          <a:latin typeface="Calibri" panose="020F0502020204030204" pitchFamily="34" charset="0"/>
                        </a:rPr>
                        <a:t>EPCI/COMMUNES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0" i="0" u="none" strike="noStrike" dirty="0">
                          <a:solidFill>
                            <a:srgbClr val="000000"/>
                          </a:solidFill>
                          <a:effectLst/>
                          <a:latin typeface="Calibri" panose="020F0502020204030204" pitchFamily="34" charset="0"/>
                        </a:rPr>
                        <a:t>1 831 317 €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0" i="0" u="none" strike="noStrike" dirty="0">
                          <a:solidFill>
                            <a:srgbClr val="000000"/>
                          </a:solidFill>
                          <a:effectLst/>
                          <a:latin typeface="Calibri" panose="020F0502020204030204" pitchFamily="34" charset="0"/>
                        </a:rPr>
                        <a:t>5 369 516 €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9576226"/>
                  </a:ext>
                </a:extLst>
              </a:tr>
              <a:tr h="459726">
                <a:tc>
                  <a:txBody>
                    <a:bodyPr/>
                    <a:lstStyle/>
                    <a:p>
                      <a:pPr algn="ctr" fontAlgn="ctr"/>
                      <a:r>
                        <a:rPr lang="fr-FR" sz="1600" b="0" i="0" u="none" strike="noStrike" dirty="0">
                          <a:solidFill>
                            <a:srgbClr val="000000"/>
                          </a:solidFill>
                          <a:effectLst/>
                          <a:latin typeface="Calibri" panose="020F0502020204030204" pitchFamily="34" charset="0"/>
                        </a:rPr>
                        <a:t>Action Logement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0" i="0" u="none" strike="noStrike" dirty="0">
                          <a:solidFill>
                            <a:srgbClr val="000000"/>
                          </a:solidFill>
                          <a:effectLst/>
                          <a:latin typeface="Calibri" panose="020F0502020204030204" pitchFamily="34" charset="0"/>
                        </a:rPr>
                        <a:t>617 600 €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0" i="0" u="none" strike="noStrike" dirty="0">
                          <a:solidFill>
                            <a:srgbClr val="000000"/>
                          </a:solidFill>
                          <a:effectLst/>
                          <a:latin typeface="Calibri" panose="020F0502020204030204" pitchFamily="34" charset="0"/>
                        </a:rPr>
                        <a:t>2 340 430 €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396064"/>
                  </a:ext>
                </a:extLst>
              </a:tr>
              <a:tr h="459726">
                <a:tc>
                  <a:txBody>
                    <a:bodyPr/>
                    <a:lstStyle/>
                    <a:p>
                      <a:pPr algn="ctr" fontAlgn="ctr"/>
                      <a:r>
                        <a:rPr lang="fr-FR" sz="1600" b="0" i="0" u="none" strike="noStrike" dirty="0">
                          <a:solidFill>
                            <a:srgbClr val="000000"/>
                          </a:solidFill>
                          <a:effectLst/>
                          <a:latin typeface="Calibri" panose="020F0502020204030204" pitchFamily="34" charset="0"/>
                        </a:rPr>
                        <a:t>REGION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0" i="0" u="none" strike="noStrike" dirty="0">
                          <a:solidFill>
                            <a:srgbClr val="000000"/>
                          </a:solidFill>
                          <a:effectLst/>
                          <a:latin typeface="Calibri" panose="020F0502020204030204" pitchFamily="34" charset="0"/>
                        </a:rPr>
                        <a:t>372 000 €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0" i="0" u="none" strike="noStrike" dirty="0">
                          <a:solidFill>
                            <a:srgbClr val="000000"/>
                          </a:solidFill>
                          <a:effectLst/>
                          <a:latin typeface="Calibri" panose="020F0502020204030204" pitchFamily="34" charset="0"/>
                        </a:rPr>
                        <a:t>1 570 545 €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954647"/>
                  </a:ext>
                </a:extLst>
              </a:tr>
              <a:tr h="459726">
                <a:tc>
                  <a:txBody>
                    <a:bodyPr/>
                    <a:lstStyle/>
                    <a:p>
                      <a:pPr algn="ctr" fontAlgn="ctr"/>
                      <a:r>
                        <a:rPr lang="fr-FR" sz="1600" b="0" i="0" u="none" strike="noStrike" dirty="0">
                          <a:solidFill>
                            <a:srgbClr val="000000"/>
                          </a:solidFill>
                          <a:effectLst/>
                          <a:latin typeface="Calibri" panose="020F0502020204030204" pitchFamily="34" charset="0"/>
                        </a:rPr>
                        <a:t>Autres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0" i="0" u="none" strike="noStrike" dirty="0">
                          <a:solidFill>
                            <a:srgbClr val="000000"/>
                          </a:solidFill>
                          <a:effectLst/>
                          <a:latin typeface="Calibri" panose="020F0502020204030204" pitchFamily="34" charset="0"/>
                        </a:rPr>
                        <a:t>580 000 €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600" b="0" i="0" u="none" strike="noStrike" dirty="0">
                          <a:solidFill>
                            <a:srgbClr val="000000"/>
                          </a:solidFill>
                          <a:effectLst/>
                          <a:latin typeface="Calibri" panose="020F0502020204030204" pitchFamily="34" charset="0"/>
                        </a:rPr>
                        <a:t>5 520 873 €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6999201"/>
                  </a:ext>
                </a:extLst>
              </a:tr>
            </a:tbl>
          </a:graphicData>
        </a:graphic>
      </p:graphicFrame>
    </p:spTree>
    <p:extLst>
      <p:ext uri="{BB962C8B-B14F-4D97-AF65-F5344CB8AC3E}">
        <p14:creationId xmlns:p14="http://schemas.microsoft.com/office/powerpoint/2010/main" val="587681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buNone/>
            </a:pPr>
            <a:endParaRPr lang="fr-FR" sz="2900" dirty="0">
              <a:latin typeface="Calibri Light" panose="020F0302020204030204" pitchFamily="34" charset="0"/>
              <a:cs typeface="Calibri Light" panose="020F0302020204030204" pitchFamily="34" charset="0"/>
            </a:endParaRPr>
          </a:p>
          <a:p>
            <a:pPr marL="0" indent="0">
              <a:buNone/>
            </a:pPr>
            <a:endParaRPr lang="fr-FR" sz="2900" dirty="0">
              <a:latin typeface="Calibri Light" panose="020F0302020204030204" pitchFamily="34" charset="0"/>
              <a:cs typeface="Calibri Light" panose="020F0302020204030204" pitchFamily="34" charset="0"/>
            </a:endParaRPr>
          </a:p>
        </p:txBody>
      </p:sp>
      <p:sp>
        <p:nvSpPr>
          <p:cNvPr id="15" name="Titre 1"/>
          <p:cNvSpPr>
            <a:spLocks noGrp="1"/>
          </p:cNvSpPr>
          <p:nvPr>
            <p:ph type="title"/>
          </p:nvPr>
        </p:nvSpPr>
        <p:spPr>
          <a:xfrm>
            <a:off x="1331640" y="116632"/>
            <a:ext cx="6840760" cy="864096"/>
          </a:xfrm>
        </p:spPr>
        <p:txBody>
          <a:bodyPr/>
          <a:lstStyle/>
          <a:p>
            <a:pPr algn="ctr"/>
            <a:r>
              <a:rPr lang="fr-FR" sz="2800" dirty="0"/>
              <a:t>LES LOGEMENTS COMMUNAUX</a:t>
            </a:r>
          </a:p>
        </p:txBody>
      </p:sp>
      <p:sp>
        <p:nvSpPr>
          <p:cNvPr id="16" name="ZoneTexte 15"/>
          <p:cNvSpPr txBox="1"/>
          <p:nvPr/>
        </p:nvSpPr>
        <p:spPr>
          <a:xfrm>
            <a:off x="575773" y="794742"/>
            <a:ext cx="8352493" cy="369332"/>
          </a:xfrm>
          <a:prstGeom prst="rect">
            <a:avLst/>
          </a:prstGeom>
          <a:noFill/>
        </p:spPr>
        <p:txBody>
          <a:bodyPr wrap="square" rtlCol="0">
            <a:spAutoFit/>
          </a:bodyPr>
          <a:lstStyle/>
          <a:p>
            <a:pPr algn="ctr"/>
            <a:r>
              <a:rPr lang="fr-FR" b="1" dirty="0">
                <a:solidFill>
                  <a:schemeClr val="accent2">
                    <a:lumMod val="75000"/>
                  </a:schemeClr>
                </a:solidFill>
              </a:rPr>
              <a:t>Détail des subventions par EPCI :</a:t>
            </a:r>
          </a:p>
        </p:txBody>
      </p:sp>
      <p:graphicFrame>
        <p:nvGraphicFramePr>
          <p:cNvPr id="9" name="Graphique 8"/>
          <p:cNvGraphicFramePr>
            <a:graphicFrameLocks/>
          </p:cNvGraphicFramePr>
          <p:nvPr>
            <p:extLst>
              <p:ext uri="{D42A27DB-BD31-4B8C-83A1-F6EECF244321}">
                <p14:modId xmlns:p14="http://schemas.microsoft.com/office/powerpoint/2010/main" val="2983538873"/>
              </p:ext>
            </p:extLst>
          </p:nvPr>
        </p:nvGraphicFramePr>
        <p:xfrm>
          <a:off x="769281" y="1164073"/>
          <a:ext cx="4121896" cy="26318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10"/>
          <p:cNvGraphicFramePr>
            <a:graphicFrameLocks/>
          </p:cNvGraphicFramePr>
          <p:nvPr>
            <p:extLst>
              <p:ext uri="{D42A27DB-BD31-4B8C-83A1-F6EECF244321}">
                <p14:modId xmlns:p14="http://schemas.microsoft.com/office/powerpoint/2010/main" val="3988749101"/>
              </p:ext>
            </p:extLst>
          </p:nvPr>
        </p:nvGraphicFramePr>
        <p:xfrm>
          <a:off x="4891177" y="1164073"/>
          <a:ext cx="4252823" cy="26318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aphique 11"/>
          <p:cNvGraphicFramePr>
            <a:graphicFrameLocks/>
          </p:cNvGraphicFramePr>
          <p:nvPr>
            <p:extLst>
              <p:ext uri="{D42A27DB-BD31-4B8C-83A1-F6EECF244321}">
                <p14:modId xmlns:p14="http://schemas.microsoft.com/office/powerpoint/2010/main" val="1213183491"/>
              </p:ext>
            </p:extLst>
          </p:nvPr>
        </p:nvGraphicFramePr>
        <p:xfrm>
          <a:off x="769281" y="3795935"/>
          <a:ext cx="4121896" cy="25869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Graphique 13"/>
          <p:cNvGraphicFramePr>
            <a:graphicFrameLocks/>
          </p:cNvGraphicFramePr>
          <p:nvPr>
            <p:extLst>
              <p:ext uri="{D42A27DB-BD31-4B8C-83A1-F6EECF244321}">
                <p14:modId xmlns:p14="http://schemas.microsoft.com/office/powerpoint/2010/main" val="1369530175"/>
              </p:ext>
            </p:extLst>
          </p:nvPr>
        </p:nvGraphicFramePr>
        <p:xfrm>
          <a:off x="4891177" y="3795935"/>
          <a:ext cx="4252823" cy="258693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157210418"/>
      </p:ext>
    </p:extLst>
  </p:cSld>
  <p:clrMapOvr>
    <a:masterClrMapping/>
  </p:clrMapOvr>
</p:sld>
</file>

<file path=ppt/theme/theme1.xml><?xml version="1.0" encoding="utf-8"?>
<a:theme xmlns:a="http://schemas.openxmlformats.org/drawingml/2006/main" name="Power Point dernière version">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 conseil départemental.pot [Mode de compatibilité]" id="{775468B3-60A1-4617-9DB2-6BDE340FFC3C}" vid="{42E5452E-D627-4D04-A3EE-53F4534A3FE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2122</TotalTime>
  <Words>3076</Words>
  <Application>Microsoft Office PowerPoint</Application>
  <PresentationFormat>Affichage à l'écran (4:3)</PresentationFormat>
  <Paragraphs>504</Paragraphs>
  <Slides>35</Slides>
  <Notes>21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35</vt:i4>
      </vt:variant>
    </vt:vector>
  </HeadingPairs>
  <TitlesOfParts>
    <vt:vector size="42" baseType="lpstr">
      <vt:lpstr>Arial</vt:lpstr>
      <vt:lpstr>Arial Black</vt:lpstr>
      <vt:lpstr>Calibri</vt:lpstr>
      <vt:lpstr>Calibri Light</vt:lpstr>
      <vt:lpstr>Times New Roman</vt:lpstr>
      <vt:lpstr>Wingdings</vt:lpstr>
      <vt:lpstr>Power Point dernière version</vt:lpstr>
      <vt:lpstr>PLAN DEPARTEMENTAL DE L’HABITAT Arrondissement de BERGERAC</vt:lpstr>
      <vt:lpstr>SOMMAIRE</vt:lpstr>
      <vt:lpstr>1. LE PLAN DEPARTEMENTAL DE L’HABITAT</vt:lpstr>
      <vt:lpstr>2.BILAN DES ACTIONS MENEES  (2019/2022)</vt:lpstr>
      <vt:lpstr>A. L’Observatoire Départemental de l’Habitat</vt:lpstr>
      <vt:lpstr>  B. La délégation de compétence des aides à la pierre  </vt:lpstr>
      <vt:lpstr> Les résultats en Parc Public et financements mobilisés  </vt:lpstr>
      <vt:lpstr> Les résultats en Parc Public et financements mobilisés  </vt:lpstr>
      <vt:lpstr>LES LOGEMENTS COMMUNAUX</vt:lpstr>
      <vt:lpstr>LES LOGEMENTS COMMUNAUX</vt:lpstr>
      <vt:lpstr>Présentation PowerPoint</vt:lpstr>
      <vt:lpstr>Présentation PowerPoint</vt:lpstr>
      <vt:lpstr>DEMANDES ET PRODUCTION</vt:lpstr>
      <vt:lpstr>Le parc social existant</vt:lpstr>
      <vt:lpstr>  Les résultats en Parc Privé (ANAH) et financements mobilisés en Dordogne </vt:lpstr>
      <vt:lpstr>1 OPAH sur l’arrondissement</vt:lpstr>
      <vt:lpstr>L’OPAH de la CAB « ROXHANA »</vt:lpstr>
      <vt:lpstr>Le secteur DIFFUS (hors OPAH)</vt:lpstr>
      <vt:lpstr> C. Les publics concernés </vt:lpstr>
      <vt:lpstr> </vt:lpstr>
      <vt:lpstr>Présentation PowerPoint</vt:lpstr>
      <vt:lpstr>Présentation PowerPoint</vt:lpstr>
      <vt:lpstr>3. PERSPECTIVES</vt:lpstr>
      <vt:lpstr>3. PERSPECTIVES</vt:lpstr>
      <vt:lpstr>3. PERSPECTIVES</vt:lpstr>
      <vt:lpstr>Présentation PowerPoint</vt:lpstr>
      <vt:lpstr>3. PERSPECTIVES</vt:lpstr>
      <vt:lpstr>3. PERSPECTIVES</vt:lpstr>
      <vt:lpstr>3. PERSPECTIVES</vt:lpstr>
      <vt:lpstr>3. PERSPECTIVES</vt:lpstr>
      <vt:lpstr>3. PERSPECTIVES</vt:lpstr>
      <vt:lpstr>3. PERSPECTIVES</vt:lpstr>
      <vt:lpstr>3. PERSPECTIVES</vt:lpstr>
      <vt:lpstr>3. PERSPECTIVES</vt:lpstr>
      <vt:lpstr>3. PERSPECTIVES</vt:lpstr>
    </vt:vector>
  </TitlesOfParts>
  <Company>Conseil Général de la Dordogne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BOUSSARIE Christine</dc:creator>
  <cp:lastModifiedBy>VAILLANT Pascale</cp:lastModifiedBy>
  <cp:revision>227</cp:revision>
  <cp:lastPrinted>2023-03-07T16:30:50Z</cp:lastPrinted>
  <dcterms:created xsi:type="dcterms:W3CDTF">2016-04-26T13:52:04Z</dcterms:created>
  <dcterms:modified xsi:type="dcterms:W3CDTF">2023-03-27T10:24:16Z</dcterms:modified>
</cp:coreProperties>
</file>