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0" r:id="rId2"/>
    <p:sldId id="261" r:id="rId3"/>
    <p:sldId id="262" r:id="rId4"/>
    <p:sldId id="264" r:id="rId5"/>
    <p:sldId id="266" r:id="rId6"/>
    <p:sldId id="269" r:id="rId7"/>
    <p:sldId id="267" r:id="rId8"/>
    <p:sldId id="275" r:id="rId9"/>
    <p:sldId id="273" r:id="rId10"/>
    <p:sldId id="274" r:id="rId11"/>
    <p:sldId id="268" r:id="rId12"/>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Section par défaut" id="{2DAF37D1-A6CC-45D3-AF9D-91625DD39626}">
          <p14:sldIdLst>
            <p14:sldId id="260"/>
            <p14:sldId id="261"/>
            <p14:sldId id="262"/>
            <p14:sldId id="264"/>
            <p14:sldId id="266"/>
            <p14:sldId id="269"/>
            <p14:sldId id="267"/>
            <p14:sldId id="275"/>
            <p14:sldId id="273"/>
            <p14:sldId id="274"/>
          </p14:sldIdLst>
        </p14:section>
        <p14:section name="Section sans titre" id="{A5BF9E65-BB1F-4E63-BBB1-6521FE5B2C9A}">
          <p14:sldIdLst>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20" d="100"/>
          <a:sy n="120" d="100"/>
        </p:scale>
        <p:origin x="-288" y="-1272"/>
      </p:cViewPr>
      <p:guideLst/>
    </p:cSldViewPr>
  </p:slideViewPr>
  <p:notesTextViewPr>
    <p:cViewPr>
      <p:scale>
        <a:sx n="1" d="1"/>
        <a:sy n="1" d="1"/>
      </p:scale>
      <p:origin x="0" y="0"/>
    </p:cViewPr>
  </p:notesTextViewPr>
  <p:sorterViewPr>
    <p:cViewPr>
      <p:scale>
        <a:sx n="182" d="100"/>
        <a:sy n="18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810D638-0DD1-467B-8B8E-F64CA0C6852F}" type="datetimeFigureOut">
              <a:rPr lang="fr-FR"/>
              <a:pPr>
                <a:defRPr/>
              </a:pPr>
              <a:t>02/04/2020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8756C96-50F9-45FB-BA15-1D2286E426F0}"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115616" y="2132856"/>
            <a:ext cx="7632848" cy="1470025"/>
          </a:xfrm>
          <a:prstGeom prst="rect">
            <a:avLst/>
          </a:prstGeom>
        </p:spPr>
        <p:txBody>
          <a:bodyPr/>
          <a:lstStyle>
            <a:lvl1pPr>
              <a:defRPr baseline="0"/>
            </a:lvl1pPr>
          </a:lstStyle>
          <a:p>
            <a:r>
              <a:rPr lang="fr-FR" dirty="0" smtClean="0"/>
              <a:t>Délégation de Compétence des aide à la pierre</a:t>
            </a:r>
            <a:endParaRPr lang="fr-BE" dirty="0"/>
          </a:p>
        </p:txBody>
      </p:sp>
      <p:sp>
        <p:nvSpPr>
          <p:cNvPr id="3" name="Sous-titre 2"/>
          <p:cNvSpPr>
            <a:spLocks noGrp="1"/>
          </p:cNvSpPr>
          <p:nvPr>
            <p:ph type="subTitle" idx="1"/>
          </p:nvPr>
        </p:nvSpPr>
        <p:spPr>
          <a:xfrm>
            <a:off x="1835696" y="3933056"/>
            <a:ext cx="6336704" cy="1752600"/>
          </a:xfrm>
          <a:prstGeom prst="rect">
            <a:avLst/>
          </a:prstGeo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r-FR" dirty="0" smtClean="0"/>
          </a:p>
          <a:p>
            <a:r>
              <a:rPr lang="fr-FR" dirty="0" smtClean="0"/>
              <a:t>LE PARC PRIVE</a:t>
            </a:r>
            <a:endParaRPr lang="fr-BE" dirty="0"/>
          </a:p>
        </p:txBody>
      </p:sp>
      <p:sp>
        <p:nvSpPr>
          <p:cNvPr id="4"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54D39E71-592F-4045-97DA-8AF7E6ECEAAE}" type="slidenum">
              <a:rPr lang="fr-BE" altLang="fr-FR"/>
              <a:pPr/>
              <a:t>‹N°›</a:t>
            </a:fld>
            <a:endParaRPr lang="fr-BE" altLang="fr-FR"/>
          </a:p>
        </p:txBody>
      </p:sp>
    </p:spTree>
    <p:extLst>
      <p:ext uri="{BB962C8B-B14F-4D97-AF65-F5344CB8AC3E}">
        <p14:creationId xmlns:p14="http://schemas.microsoft.com/office/powerpoint/2010/main" val="39572062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39752" y="4797152"/>
            <a:ext cx="5486400" cy="566738"/>
          </a:xfrm>
          <a:prstGeom prst="rect">
            <a:avLst/>
          </a:prstGeo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2339752" y="609327"/>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BE" noProof="0"/>
          </a:p>
        </p:txBody>
      </p:sp>
      <p:sp>
        <p:nvSpPr>
          <p:cNvPr id="4" name="Espace réservé du texte 3"/>
          <p:cNvSpPr>
            <a:spLocks noGrp="1"/>
          </p:cNvSpPr>
          <p:nvPr>
            <p:ph type="body" sz="half" idx="2"/>
          </p:nvPr>
        </p:nvSpPr>
        <p:spPr>
          <a:xfrm>
            <a:off x="2339752" y="5363890"/>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BF2C8146-1B70-46F3-9F9D-02049A9C4E32}" type="slidenum">
              <a:rPr lang="fr-BE" altLang="fr-FR"/>
              <a:pPr/>
              <a:t>‹N°›</a:t>
            </a:fld>
            <a:endParaRPr lang="fr-BE" altLang="fr-FR"/>
          </a:p>
        </p:txBody>
      </p:sp>
    </p:spTree>
    <p:extLst>
      <p:ext uri="{BB962C8B-B14F-4D97-AF65-F5344CB8AC3E}">
        <p14:creationId xmlns:p14="http://schemas.microsoft.com/office/powerpoint/2010/main" val="183444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4" name="Titre 1"/>
          <p:cNvSpPr txBox="1">
            <a:spLocks/>
          </p:cNvSpPr>
          <p:nvPr/>
        </p:nvSpPr>
        <p:spPr>
          <a:xfrm>
            <a:off x="1403350" y="115888"/>
            <a:ext cx="7489825" cy="576262"/>
          </a:xfrm>
          <a:prstGeom prst="rect">
            <a:avLst/>
          </a:prstGeom>
        </p:spPr>
        <p:txBody>
          <a:bodyPr anchor="ctr"/>
          <a:lstStyle>
            <a:lvl1pPr algn="l" rtl="0" eaLnBrk="0" fontAlgn="base" hangingPunct="0">
              <a:spcBef>
                <a:spcPct val="0"/>
              </a:spcBef>
              <a:spcAft>
                <a:spcPct val="0"/>
              </a:spcAft>
              <a:defRPr sz="36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Calibri" pitchFamily="34" charset="0"/>
              </a:defRPr>
            </a:lvl2pPr>
            <a:lvl3pPr algn="ctr" rtl="0" eaLnBrk="0" fontAlgn="base" hangingPunct="0">
              <a:spcBef>
                <a:spcPct val="0"/>
              </a:spcBef>
              <a:spcAft>
                <a:spcPct val="0"/>
              </a:spcAft>
              <a:defRPr sz="4400">
                <a:solidFill>
                  <a:schemeClr val="accent2"/>
                </a:solidFill>
                <a:latin typeface="Calibri" pitchFamily="34" charset="0"/>
              </a:defRPr>
            </a:lvl3pPr>
            <a:lvl4pPr algn="ctr" rtl="0" eaLnBrk="0" fontAlgn="base" hangingPunct="0">
              <a:spcBef>
                <a:spcPct val="0"/>
              </a:spcBef>
              <a:spcAft>
                <a:spcPct val="0"/>
              </a:spcAft>
              <a:defRPr sz="4400">
                <a:solidFill>
                  <a:schemeClr val="accent2"/>
                </a:solidFill>
                <a:latin typeface="Calibri" pitchFamily="34" charset="0"/>
              </a:defRPr>
            </a:lvl4pPr>
            <a:lvl5pPr algn="ctr" rtl="0" eaLnBrk="0" fontAlgn="base" hangingPunct="0">
              <a:spcBef>
                <a:spcPct val="0"/>
              </a:spcBef>
              <a:spcAft>
                <a:spcPct val="0"/>
              </a:spcAft>
              <a:defRPr sz="4400">
                <a:solidFill>
                  <a:schemeClr val="accent2"/>
                </a:solidFill>
                <a:latin typeface="Calibri" pitchFamily="34" charset="0"/>
              </a:defRPr>
            </a:lvl5pPr>
            <a:lvl6pPr marL="457200" algn="ctr" rtl="0" fontAlgn="base">
              <a:spcBef>
                <a:spcPct val="0"/>
              </a:spcBef>
              <a:spcAft>
                <a:spcPct val="0"/>
              </a:spcAft>
              <a:defRPr sz="4400">
                <a:solidFill>
                  <a:schemeClr val="accent2"/>
                </a:solidFill>
                <a:latin typeface="Calibri" pitchFamily="34" charset="0"/>
              </a:defRPr>
            </a:lvl6pPr>
            <a:lvl7pPr marL="914400" algn="ctr" rtl="0" fontAlgn="base">
              <a:spcBef>
                <a:spcPct val="0"/>
              </a:spcBef>
              <a:spcAft>
                <a:spcPct val="0"/>
              </a:spcAft>
              <a:defRPr sz="4400">
                <a:solidFill>
                  <a:schemeClr val="accent2"/>
                </a:solidFill>
                <a:latin typeface="Calibri" pitchFamily="34" charset="0"/>
              </a:defRPr>
            </a:lvl7pPr>
            <a:lvl8pPr marL="1371600" algn="ctr" rtl="0" fontAlgn="base">
              <a:spcBef>
                <a:spcPct val="0"/>
              </a:spcBef>
              <a:spcAft>
                <a:spcPct val="0"/>
              </a:spcAft>
              <a:defRPr sz="4400">
                <a:solidFill>
                  <a:schemeClr val="accent2"/>
                </a:solidFill>
                <a:latin typeface="Calibri" pitchFamily="34" charset="0"/>
              </a:defRPr>
            </a:lvl8pPr>
            <a:lvl9pPr marL="1828800" algn="ctr" rtl="0" fontAlgn="base">
              <a:spcBef>
                <a:spcPct val="0"/>
              </a:spcBef>
              <a:spcAft>
                <a:spcPct val="0"/>
              </a:spcAft>
              <a:defRPr sz="4400">
                <a:solidFill>
                  <a:schemeClr val="accent2"/>
                </a:solidFill>
                <a:latin typeface="Calibri" pitchFamily="34" charset="0"/>
              </a:defRPr>
            </a:lvl9pPr>
          </a:lstStyle>
          <a:p>
            <a:pPr>
              <a:defRPr/>
            </a:pPr>
            <a:r>
              <a:rPr lang="fr-FR" smtClean="0"/>
              <a:t>Cliquez pour modifier le style du titre</a:t>
            </a:r>
            <a:endParaRPr lang="fr-BE" dirty="0"/>
          </a:p>
        </p:txBody>
      </p:sp>
      <p:sp>
        <p:nvSpPr>
          <p:cNvPr id="3" name="Espace réservé du texte vertical 2"/>
          <p:cNvSpPr>
            <a:spLocks noGrp="1"/>
          </p:cNvSpPr>
          <p:nvPr>
            <p:ph type="body" orient="vert" idx="1"/>
          </p:nvPr>
        </p:nvSpPr>
        <p:spPr>
          <a:xfrm>
            <a:off x="1043608" y="836712"/>
            <a:ext cx="7643192" cy="5328592"/>
          </a:xfrm>
          <a:prstGeom prst="rect">
            <a:avLst/>
          </a:prstGeom>
        </p:spPr>
        <p:txBody>
          <a:bodyPr vert="eaVert"/>
          <a:lstStyle/>
          <a:p>
            <a:pPr lvl="0"/>
            <a:r>
              <a:rPr lang="fr-FR" smtClean="0"/>
              <a:t>Modifier les styles du texte du masque</a:t>
            </a:r>
          </a:p>
          <a:p>
            <a:pPr lvl="1"/>
            <a:r>
              <a:rPr lang="fr-FR" smtClean="0"/>
              <a:t>Deuxième niveau</a:t>
            </a:r>
          </a:p>
          <a:p>
            <a:pPr lvl="2"/>
            <a:r>
              <a:rPr lang="fr-FR" smtClean="0"/>
              <a:t>Troisième niveau</a:t>
            </a:r>
          </a:p>
        </p:txBody>
      </p:sp>
      <p:sp>
        <p:nvSpPr>
          <p:cNvPr id="5"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682C494E-72AF-4F97-99A5-A40FA68A2D27}" type="slidenum">
              <a:rPr lang="fr-BE" altLang="fr-FR"/>
              <a:pPr/>
              <a:t>‹N°›</a:t>
            </a:fld>
            <a:endParaRPr lang="fr-BE" altLang="fr-FR"/>
          </a:p>
        </p:txBody>
      </p:sp>
      <p:sp>
        <p:nvSpPr>
          <p:cNvPr id="6" name="Espace réservé du pied de page 1"/>
          <p:cNvSpPr>
            <a:spLocks noGrp="1"/>
          </p:cNvSpPr>
          <p:nvPr>
            <p:ph type="ftr" sz="quarter" idx="11"/>
          </p:nvPr>
        </p:nvSpPr>
        <p:spPr>
          <a:xfrm>
            <a:off x="3995738" y="6453188"/>
            <a:ext cx="2520950" cy="292100"/>
          </a:xfrm>
          <a:prstGeom prst="rect">
            <a:avLst/>
          </a:prstGeom>
        </p:spPr>
        <p:txBody>
          <a:bodyPr/>
          <a:lstStyle>
            <a:lvl1pPr algn="l">
              <a:defRPr sz="1200">
                <a:solidFill>
                  <a:schemeClr val="tx1"/>
                </a:solidFill>
                <a:cs typeface="Arial" charset="0"/>
              </a:defRPr>
            </a:lvl1pPr>
          </a:lstStyle>
          <a:p>
            <a:pPr>
              <a:defRPr/>
            </a:pPr>
            <a:endParaRPr lang="fr-FR"/>
          </a:p>
        </p:txBody>
      </p:sp>
      <p:sp>
        <p:nvSpPr>
          <p:cNvPr id="7" name="Espace réservé de la date 2"/>
          <p:cNvSpPr>
            <a:spLocks noGrp="1"/>
          </p:cNvSpPr>
          <p:nvPr>
            <p:ph type="dt" sz="half" idx="12"/>
          </p:nvPr>
        </p:nvSpPr>
        <p:spPr>
          <a:xfrm>
            <a:off x="6875463" y="6453188"/>
            <a:ext cx="1296987" cy="287337"/>
          </a:xfrm>
          <a:prstGeom prst="rect">
            <a:avLst/>
          </a:prstGeom>
        </p:spPr>
        <p:txBody>
          <a:bodyPr/>
          <a:lstStyle>
            <a:lvl1pPr algn="l">
              <a:defRPr sz="1200">
                <a:solidFill>
                  <a:schemeClr val="tx1"/>
                </a:solidFill>
                <a:cs typeface="Arial" charset="0"/>
              </a:defRPr>
            </a:lvl1pPr>
          </a:lstStyle>
          <a:p>
            <a:pPr>
              <a:defRPr/>
            </a:pPr>
            <a:fld id="{70D124EE-8532-42F2-A935-A31E49A503F4}" type="datetime1">
              <a:rPr lang="fr-FR"/>
              <a:pPr>
                <a:defRPr/>
              </a:pPr>
              <a:t>02/04/2020</a:t>
            </a:fld>
            <a:endParaRPr lang="fr-FR" dirty="0"/>
          </a:p>
        </p:txBody>
      </p:sp>
    </p:spTree>
    <p:extLst>
      <p:ext uri="{BB962C8B-B14F-4D97-AF65-F5344CB8AC3E}">
        <p14:creationId xmlns:p14="http://schemas.microsoft.com/office/powerpoint/2010/main" val="3488249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236296" y="274638"/>
            <a:ext cx="1450504" cy="5890666"/>
          </a:xfrm>
          <a:prstGeom prst="rect">
            <a:avLst/>
          </a:prstGeom>
        </p:spPr>
        <p:txBody>
          <a:bodyPr vert="eaVert"/>
          <a:lstStyle>
            <a:lvl1pPr>
              <a:defRPr sz="3600"/>
            </a:lvl1pPr>
          </a:lstStyle>
          <a:p>
            <a:r>
              <a:rPr lang="fr-FR" smtClean="0"/>
              <a:t>Modifiez le style du titre</a:t>
            </a:r>
            <a:endParaRPr lang="fr-BE" dirty="0"/>
          </a:p>
        </p:txBody>
      </p:sp>
      <p:sp>
        <p:nvSpPr>
          <p:cNvPr id="3" name="Espace réservé du texte vertical 2"/>
          <p:cNvSpPr>
            <a:spLocks noGrp="1"/>
          </p:cNvSpPr>
          <p:nvPr>
            <p:ph type="body" orient="vert" idx="1"/>
          </p:nvPr>
        </p:nvSpPr>
        <p:spPr>
          <a:xfrm>
            <a:off x="1115616" y="274638"/>
            <a:ext cx="6019800" cy="5890666"/>
          </a:xfrm>
          <a:prstGeom prst="rect">
            <a:avLst/>
          </a:prstGeom>
        </p:spPr>
        <p:txBody>
          <a:bodyPr vert="eaVert"/>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F6C903A2-6151-496F-9B31-EE9ACF0B5BE9}" type="slidenum">
              <a:rPr lang="fr-BE" altLang="fr-FR"/>
              <a:pPr/>
              <a:t>‹N°›</a:t>
            </a:fld>
            <a:endParaRPr lang="fr-BE" altLang="fr-FR"/>
          </a:p>
        </p:txBody>
      </p:sp>
    </p:spTree>
    <p:extLst>
      <p:ext uri="{BB962C8B-B14F-4D97-AF65-F5344CB8AC3E}">
        <p14:creationId xmlns:p14="http://schemas.microsoft.com/office/powerpoint/2010/main" val="152915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Espace réservé du numéro de diapositive 5"/>
          <p:cNvSpPr txBox="1">
            <a:spLocks/>
          </p:cNvSpPr>
          <p:nvPr/>
        </p:nvSpPr>
        <p:spPr>
          <a:xfrm>
            <a:off x="8197850" y="6453188"/>
            <a:ext cx="695325" cy="287337"/>
          </a:xfrm>
          <a:prstGeom prst="rect">
            <a:avLst/>
          </a:prstGeom>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F32CA9D1-9753-4B76-A19E-9EF6EEE0F090}" type="slidenum">
              <a:rPr lang="fr-BE" altLang="fr-FR" sz="1200"/>
              <a:pPr algn="r" eaLnBrk="1" hangingPunct="1"/>
              <a:t>‹N°›</a:t>
            </a:fld>
            <a:endParaRPr lang="fr-BE" altLang="fr-FR" sz="1200"/>
          </a:p>
        </p:txBody>
      </p:sp>
      <p:sp>
        <p:nvSpPr>
          <p:cNvPr id="2" name="Titre 1"/>
          <p:cNvSpPr>
            <a:spLocks noGrp="1"/>
          </p:cNvSpPr>
          <p:nvPr>
            <p:ph type="title"/>
          </p:nvPr>
        </p:nvSpPr>
        <p:spPr>
          <a:xfrm>
            <a:off x="1403648" y="116632"/>
            <a:ext cx="7488832" cy="576064"/>
          </a:xfrm>
          <a:prstGeom prst="rect">
            <a:avLst/>
          </a:prstGeom>
        </p:spPr>
        <p:txBody>
          <a:bodyPr anchor="ctr"/>
          <a:lstStyle>
            <a:lvl1pPr algn="l">
              <a:defRPr sz="3600"/>
            </a:lvl1pPr>
          </a:lstStyle>
          <a:p>
            <a:r>
              <a:rPr lang="fr-FR" smtClean="0"/>
              <a:t>Modifiez le style du titre</a:t>
            </a:r>
            <a:endParaRPr lang="fr-BE" dirty="0"/>
          </a:p>
        </p:txBody>
      </p:sp>
      <p:sp>
        <p:nvSpPr>
          <p:cNvPr id="3" name="Espace réservé du contenu 2"/>
          <p:cNvSpPr>
            <a:spLocks noGrp="1"/>
          </p:cNvSpPr>
          <p:nvPr>
            <p:ph idx="1"/>
          </p:nvPr>
        </p:nvSpPr>
        <p:spPr>
          <a:xfrm>
            <a:off x="971600" y="1052736"/>
            <a:ext cx="7920880" cy="5184576"/>
          </a:xfrm>
          <a:prstGeom prst="rect">
            <a:avLst/>
          </a:prstGeom>
        </p:spPr>
        <p:txBody>
          <a:bodyPr>
            <a:normAutofit/>
          </a:bodyPr>
          <a:lstStyle>
            <a:lvl1pPr>
              <a:defRPr sz="2800"/>
            </a:lvl1pPr>
            <a:lvl2pPr>
              <a:defRPr sz="2400"/>
            </a:lvl2pPr>
            <a:lvl3pPr>
              <a:defRPr sz="2000"/>
            </a:lvl3pPr>
          </a:lstStyle>
          <a:p>
            <a:pPr lvl="0"/>
            <a:r>
              <a:rPr lang="fr-FR" smtClean="0"/>
              <a:t>Modifier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4470500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4511" y="4509120"/>
            <a:ext cx="8069977" cy="1362075"/>
          </a:xfrm>
          <a:prstGeom prst="rect">
            <a:avLst/>
          </a:prstGeom>
        </p:spPr>
        <p:txBody>
          <a:bodyPr anchor="t"/>
          <a:lstStyle>
            <a:lvl1pPr algn="l">
              <a:defRPr sz="4000" b="1" cap="all"/>
            </a:lvl1pPr>
          </a:lstStyle>
          <a:p>
            <a:r>
              <a:rPr lang="fr-FR" smtClean="0"/>
              <a:t>Modifiez le style du titre</a:t>
            </a:r>
            <a:endParaRPr lang="fr-BE" dirty="0"/>
          </a:p>
        </p:txBody>
      </p:sp>
      <p:sp>
        <p:nvSpPr>
          <p:cNvPr id="3" name="Espace réservé du texte 2"/>
          <p:cNvSpPr>
            <a:spLocks noGrp="1"/>
          </p:cNvSpPr>
          <p:nvPr>
            <p:ph type="body" idx="1"/>
          </p:nvPr>
        </p:nvSpPr>
        <p:spPr>
          <a:xfrm>
            <a:off x="899592" y="2906713"/>
            <a:ext cx="8064896"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5B6D1097-39A1-40A3-909C-A1F796C53ADC}" type="slidenum">
              <a:rPr lang="fr-BE" altLang="fr-FR"/>
              <a:pPr/>
              <a:t>‹N°›</a:t>
            </a:fld>
            <a:endParaRPr lang="fr-BE" altLang="fr-FR"/>
          </a:p>
        </p:txBody>
      </p:sp>
    </p:spTree>
    <p:extLst>
      <p:ext uri="{BB962C8B-B14F-4D97-AF65-F5344CB8AC3E}">
        <p14:creationId xmlns:p14="http://schemas.microsoft.com/office/powerpoint/2010/main" val="3404422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5" name="Titre 1"/>
          <p:cNvSpPr txBox="1">
            <a:spLocks/>
          </p:cNvSpPr>
          <p:nvPr/>
        </p:nvSpPr>
        <p:spPr>
          <a:xfrm>
            <a:off x="1691680" y="115888"/>
            <a:ext cx="7201495" cy="576262"/>
          </a:xfrm>
          <a:prstGeom prst="rect">
            <a:avLst/>
          </a:prstGeom>
        </p:spPr>
        <p:txBody>
          <a:bodyPr anchor="ctr"/>
          <a:lstStyle>
            <a:lvl1pPr algn="l" rtl="0" eaLnBrk="0" fontAlgn="base" hangingPunct="0">
              <a:spcBef>
                <a:spcPct val="0"/>
              </a:spcBef>
              <a:spcAft>
                <a:spcPct val="0"/>
              </a:spcAft>
              <a:defRPr sz="36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Calibri" pitchFamily="34" charset="0"/>
              </a:defRPr>
            </a:lvl2pPr>
            <a:lvl3pPr algn="ctr" rtl="0" eaLnBrk="0" fontAlgn="base" hangingPunct="0">
              <a:spcBef>
                <a:spcPct val="0"/>
              </a:spcBef>
              <a:spcAft>
                <a:spcPct val="0"/>
              </a:spcAft>
              <a:defRPr sz="4400">
                <a:solidFill>
                  <a:schemeClr val="accent2"/>
                </a:solidFill>
                <a:latin typeface="Calibri" pitchFamily="34" charset="0"/>
              </a:defRPr>
            </a:lvl3pPr>
            <a:lvl4pPr algn="ctr" rtl="0" eaLnBrk="0" fontAlgn="base" hangingPunct="0">
              <a:spcBef>
                <a:spcPct val="0"/>
              </a:spcBef>
              <a:spcAft>
                <a:spcPct val="0"/>
              </a:spcAft>
              <a:defRPr sz="4400">
                <a:solidFill>
                  <a:schemeClr val="accent2"/>
                </a:solidFill>
                <a:latin typeface="Calibri" pitchFamily="34" charset="0"/>
              </a:defRPr>
            </a:lvl4pPr>
            <a:lvl5pPr algn="ctr" rtl="0" eaLnBrk="0" fontAlgn="base" hangingPunct="0">
              <a:spcBef>
                <a:spcPct val="0"/>
              </a:spcBef>
              <a:spcAft>
                <a:spcPct val="0"/>
              </a:spcAft>
              <a:defRPr sz="4400">
                <a:solidFill>
                  <a:schemeClr val="accent2"/>
                </a:solidFill>
                <a:latin typeface="Calibri" pitchFamily="34" charset="0"/>
              </a:defRPr>
            </a:lvl5pPr>
            <a:lvl6pPr marL="457200" algn="ctr" rtl="0" fontAlgn="base">
              <a:spcBef>
                <a:spcPct val="0"/>
              </a:spcBef>
              <a:spcAft>
                <a:spcPct val="0"/>
              </a:spcAft>
              <a:defRPr sz="4400">
                <a:solidFill>
                  <a:schemeClr val="accent2"/>
                </a:solidFill>
                <a:latin typeface="Calibri" pitchFamily="34" charset="0"/>
              </a:defRPr>
            </a:lvl6pPr>
            <a:lvl7pPr marL="914400" algn="ctr" rtl="0" fontAlgn="base">
              <a:spcBef>
                <a:spcPct val="0"/>
              </a:spcBef>
              <a:spcAft>
                <a:spcPct val="0"/>
              </a:spcAft>
              <a:defRPr sz="4400">
                <a:solidFill>
                  <a:schemeClr val="accent2"/>
                </a:solidFill>
                <a:latin typeface="Calibri" pitchFamily="34" charset="0"/>
              </a:defRPr>
            </a:lvl7pPr>
            <a:lvl8pPr marL="1371600" algn="ctr" rtl="0" fontAlgn="base">
              <a:spcBef>
                <a:spcPct val="0"/>
              </a:spcBef>
              <a:spcAft>
                <a:spcPct val="0"/>
              </a:spcAft>
              <a:defRPr sz="4400">
                <a:solidFill>
                  <a:schemeClr val="accent2"/>
                </a:solidFill>
                <a:latin typeface="Calibri" pitchFamily="34" charset="0"/>
              </a:defRPr>
            </a:lvl8pPr>
            <a:lvl9pPr marL="1828800" algn="ctr" rtl="0" fontAlgn="base">
              <a:spcBef>
                <a:spcPct val="0"/>
              </a:spcBef>
              <a:spcAft>
                <a:spcPct val="0"/>
              </a:spcAft>
              <a:defRPr sz="4400">
                <a:solidFill>
                  <a:schemeClr val="accent2"/>
                </a:solidFill>
                <a:latin typeface="Calibri" pitchFamily="34" charset="0"/>
              </a:defRPr>
            </a:lvl9pPr>
          </a:lstStyle>
          <a:p>
            <a:pPr>
              <a:defRPr/>
            </a:pPr>
            <a:endParaRPr lang="fr-BE" dirty="0"/>
          </a:p>
        </p:txBody>
      </p:sp>
      <p:sp>
        <p:nvSpPr>
          <p:cNvPr id="3" name="Espace réservé du contenu 2"/>
          <p:cNvSpPr>
            <a:spLocks noGrp="1"/>
          </p:cNvSpPr>
          <p:nvPr>
            <p:ph sz="half" idx="1"/>
          </p:nvPr>
        </p:nvSpPr>
        <p:spPr>
          <a:xfrm>
            <a:off x="690921" y="1412776"/>
            <a:ext cx="3960440" cy="489654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u contenu 3"/>
          <p:cNvSpPr>
            <a:spLocks noGrp="1"/>
          </p:cNvSpPr>
          <p:nvPr>
            <p:ph sz="half" idx="2"/>
          </p:nvPr>
        </p:nvSpPr>
        <p:spPr>
          <a:xfrm>
            <a:off x="5004048" y="1268761"/>
            <a:ext cx="3888432" cy="489654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p:txBody>
      </p:sp>
      <p:sp>
        <p:nvSpPr>
          <p:cNvPr id="6"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BCB5F94-5E2E-40F5-B387-6988FC3A4CDD}" type="slidenum">
              <a:rPr lang="fr-BE" altLang="fr-FR"/>
              <a:pPr/>
              <a:t>‹N°›</a:t>
            </a:fld>
            <a:endParaRPr lang="fr-BE" altLang="fr-FR"/>
          </a:p>
        </p:txBody>
      </p:sp>
      <p:sp>
        <p:nvSpPr>
          <p:cNvPr id="2" name="Rectangle 1"/>
          <p:cNvSpPr/>
          <p:nvPr userDrawn="1"/>
        </p:nvSpPr>
        <p:spPr>
          <a:xfrm>
            <a:off x="1403648" y="26768"/>
            <a:ext cx="7488832" cy="954107"/>
          </a:xfrm>
          <a:prstGeom prst="rect">
            <a:avLst/>
          </a:prstGeom>
        </p:spPr>
        <p:txBody>
          <a:bodyPr wrap="square">
            <a:spAutoFit/>
          </a:bodyPr>
          <a:lstStyle/>
          <a:p>
            <a:r>
              <a:rPr kumimoji="0" lang="fr-FR" altLang="fr-FR" sz="2800" b="0" i="0" u="none" strike="noStrike" kern="1200" cap="none" spc="0" normalizeH="0" baseline="0" noProof="0" dirty="0" smtClean="0">
                <a:ln>
                  <a:noFill/>
                </a:ln>
                <a:solidFill>
                  <a:srgbClr val="C0504D"/>
                </a:solidFill>
                <a:effectLst/>
                <a:uLnTx/>
                <a:uFillTx/>
                <a:latin typeface="Calibri"/>
                <a:ea typeface="+mj-ea"/>
                <a:cs typeface="+mj-cs"/>
              </a:rPr>
              <a:t>Délégation de compétence des aides à la pierre – Bilan 2019</a:t>
            </a:r>
            <a:endParaRPr lang="fr-FR" dirty="0"/>
          </a:p>
        </p:txBody>
      </p:sp>
    </p:spTree>
    <p:extLst>
      <p:ext uri="{BB962C8B-B14F-4D97-AF65-F5344CB8AC3E}">
        <p14:creationId xmlns:p14="http://schemas.microsoft.com/office/powerpoint/2010/main" val="3219909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99592" y="1340768"/>
            <a:ext cx="3816424" cy="783778"/>
          </a:xfrm>
          <a:prstGeom prst="rect">
            <a:avLst/>
          </a:prstGeo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99592" y="2124546"/>
            <a:ext cx="381642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p:txBody>
      </p:sp>
      <p:sp>
        <p:nvSpPr>
          <p:cNvPr id="5" name="Espace réservé du texte 4"/>
          <p:cNvSpPr>
            <a:spLocks noGrp="1"/>
          </p:cNvSpPr>
          <p:nvPr>
            <p:ph type="body" sz="quarter" idx="3"/>
          </p:nvPr>
        </p:nvSpPr>
        <p:spPr>
          <a:xfrm>
            <a:off x="4860033" y="1340768"/>
            <a:ext cx="3960440" cy="783778"/>
          </a:xfrm>
          <a:prstGeom prst="rect">
            <a:avLst/>
          </a:prstGeo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860033" y="2124546"/>
            <a:ext cx="396044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p:txBody>
      </p:sp>
      <p:sp>
        <p:nvSpPr>
          <p:cNvPr id="8" name="Titre 1"/>
          <p:cNvSpPr>
            <a:spLocks noGrp="1"/>
          </p:cNvSpPr>
          <p:nvPr>
            <p:ph type="title"/>
          </p:nvPr>
        </p:nvSpPr>
        <p:spPr>
          <a:xfrm>
            <a:off x="1403648" y="116632"/>
            <a:ext cx="7488832" cy="576064"/>
          </a:xfrm>
          <a:prstGeom prst="rect">
            <a:avLst/>
          </a:prstGeom>
        </p:spPr>
        <p:txBody>
          <a:bodyPr anchor="ctr"/>
          <a:lstStyle>
            <a:lvl1pPr algn="l">
              <a:defRPr sz="3600"/>
            </a:lvl1pPr>
          </a:lstStyle>
          <a:p>
            <a:r>
              <a:rPr lang="fr-FR" smtClean="0"/>
              <a:t>Modifiez le style du titre</a:t>
            </a:r>
            <a:endParaRPr lang="fr-BE" dirty="0"/>
          </a:p>
        </p:txBody>
      </p:sp>
      <p:sp>
        <p:nvSpPr>
          <p:cNvPr id="7"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7EFFD1E0-A8FC-4BBF-BC95-36B9788AD621}" type="slidenum">
              <a:rPr lang="fr-BE" altLang="fr-FR"/>
              <a:pPr/>
              <a:t>‹N°›</a:t>
            </a:fld>
            <a:endParaRPr lang="fr-BE" altLang="fr-FR"/>
          </a:p>
        </p:txBody>
      </p:sp>
    </p:spTree>
    <p:extLst>
      <p:ext uri="{BB962C8B-B14F-4D97-AF65-F5344CB8AC3E}">
        <p14:creationId xmlns:p14="http://schemas.microsoft.com/office/powerpoint/2010/main" val="173869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4" name="Titre 1"/>
          <p:cNvSpPr>
            <a:spLocks noGrp="1"/>
          </p:cNvSpPr>
          <p:nvPr>
            <p:ph type="title"/>
          </p:nvPr>
        </p:nvSpPr>
        <p:spPr>
          <a:xfrm>
            <a:off x="1403648" y="116632"/>
            <a:ext cx="7488832" cy="576064"/>
          </a:xfrm>
          <a:prstGeom prst="rect">
            <a:avLst/>
          </a:prstGeom>
        </p:spPr>
        <p:txBody>
          <a:bodyPr anchor="ctr"/>
          <a:lstStyle>
            <a:lvl1pPr algn="l">
              <a:defRPr sz="3600"/>
            </a:lvl1pPr>
          </a:lstStyle>
          <a:p>
            <a:r>
              <a:rPr lang="fr-FR" smtClean="0"/>
              <a:t>Modifiez le style du titre</a:t>
            </a:r>
            <a:endParaRPr lang="fr-BE" dirty="0"/>
          </a:p>
        </p:txBody>
      </p:sp>
      <p:sp>
        <p:nvSpPr>
          <p:cNvPr id="3"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A8539E99-BB0A-4BE1-8B56-0F2361149751}" type="slidenum">
              <a:rPr lang="fr-BE" altLang="fr-FR"/>
              <a:pPr/>
              <a:t>‹N°›</a:t>
            </a:fld>
            <a:endParaRPr lang="fr-BE" altLang="fr-FR"/>
          </a:p>
        </p:txBody>
      </p:sp>
    </p:spTree>
    <p:extLst>
      <p:ext uri="{BB962C8B-B14F-4D97-AF65-F5344CB8AC3E}">
        <p14:creationId xmlns:p14="http://schemas.microsoft.com/office/powerpoint/2010/main" val="2344191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héma Diapo fond blanc">
    <p:spTree>
      <p:nvGrpSpPr>
        <p:cNvPr id="1" name=""/>
        <p:cNvGrpSpPr/>
        <p:nvPr/>
      </p:nvGrpSpPr>
      <p:grpSpPr>
        <a:xfrm>
          <a:off x="0" y="0"/>
          <a:ext cx="0" cy="0"/>
          <a:chOff x="0" y="0"/>
          <a:chExt cx="0" cy="0"/>
        </a:xfrm>
      </p:grpSpPr>
      <p:sp>
        <p:nvSpPr>
          <p:cNvPr id="3" name="ZoneTexte 2"/>
          <p:cNvSpPr txBox="1"/>
          <p:nvPr/>
        </p:nvSpPr>
        <p:spPr>
          <a:xfrm>
            <a:off x="804360" y="1340768"/>
            <a:ext cx="8339640" cy="5013176"/>
          </a:xfrm>
          <a:prstGeom prst="rect">
            <a:avLst/>
          </a:prstGeom>
          <a:gradFill flip="none" rotWithShape="1">
            <a:gsLst>
              <a:gs pos="68000">
                <a:schemeClr val="bg1"/>
              </a:gs>
              <a:gs pos="8000">
                <a:schemeClr val="bg1">
                  <a:alpha val="65000"/>
                </a:schemeClr>
              </a:gs>
            </a:gsLst>
            <a:path path="circle">
              <a:fillToRect l="100000" t="100000"/>
            </a:path>
            <a:tileRect r="-100000" b="-100000"/>
          </a:gradFill>
        </p:spPr>
        <p:txBody>
          <a:bodyPr>
            <a:spAutoFit/>
          </a:bodyPr>
          <a:lstStyle/>
          <a:p>
            <a:pPr eaLnBrk="1" hangingPunct="1">
              <a:defRPr/>
            </a:pPr>
            <a:endParaRPr lang="fr-FR" dirty="0"/>
          </a:p>
        </p:txBody>
      </p:sp>
      <p:sp>
        <p:nvSpPr>
          <p:cNvPr id="4" name="Titre 1"/>
          <p:cNvSpPr>
            <a:spLocks noGrp="1"/>
          </p:cNvSpPr>
          <p:nvPr>
            <p:ph type="title"/>
          </p:nvPr>
        </p:nvSpPr>
        <p:spPr>
          <a:xfrm>
            <a:off x="1403648" y="116632"/>
            <a:ext cx="7488832" cy="576064"/>
          </a:xfrm>
          <a:prstGeom prst="rect">
            <a:avLst/>
          </a:prstGeom>
        </p:spPr>
        <p:txBody>
          <a:bodyPr anchor="ctr"/>
          <a:lstStyle>
            <a:lvl1pPr algn="l">
              <a:defRPr sz="3600"/>
            </a:lvl1pPr>
          </a:lstStyle>
          <a:p>
            <a:r>
              <a:rPr lang="fr-FR" smtClean="0"/>
              <a:t>Modifiez le style du titre</a:t>
            </a:r>
            <a:endParaRPr lang="fr-BE" dirty="0"/>
          </a:p>
        </p:txBody>
      </p:sp>
      <p:sp>
        <p:nvSpPr>
          <p:cNvPr id="5"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CB156AF4-CAF0-4A66-AEAA-FB4B0CFE5F62}" type="slidenum">
              <a:rPr lang="fr-BE" altLang="fr-FR"/>
              <a:pPr/>
              <a:t>‹N°›</a:t>
            </a:fld>
            <a:endParaRPr lang="fr-BE" altLang="fr-FR"/>
          </a:p>
        </p:txBody>
      </p:sp>
    </p:spTree>
    <p:extLst>
      <p:ext uri="{BB962C8B-B14F-4D97-AF65-F5344CB8AC3E}">
        <p14:creationId xmlns:p14="http://schemas.microsoft.com/office/powerpoint/2010/main" val="216664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a:xfrm>
            <a:off x="8197850" y="6453188"/>
            <a:ext cx="695325" cy="2873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3A26250-6422-477E-AA20-B244FDD1DA64}" type="slidenum">
              <a:rPr lang="fr-BE" altLang="fr-FR"/>
              <a:pPr/>
              <a:t>‹N°›</a:t>
            </a:fld>
            <a:endParaRPr lang="fr-BE" altLang="fr-FR"/>
          </a:p>
        </p:txBody>
      </p:sp>
    </p:spTree>
    <p:extLst>
      <p:ext uri="{BB962C8B-B14F-4D97-AF65-F5344CB8AC3E}">
        <p14:creationId xmlns:p14="http://schemas.microsoft.com/office/powerpoint/2010/main" val="3149112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71600" y="764703"/>
            <a:ext cx="3008313" cy="678751"/>
          </a:xfrm>
          <a:prstGeom prst="rect">
            <a:avLst/>
          </a:prstGeo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4067944" y="764702"/>
            <a:ext cx="4824536" cy="547260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u texte 3"/>
          <p:cNvSpPr>
            <a:spLocks noGrp="1"/>
          </p:cNvSpPr>
          <p:nvPr>
            <p:ph type="body" sz="half" idx="2"/>
          </p:nvPr>
        </p:nvSpPr>
        <p:spPr>
          <a:xfrm>
            <a:off x="971600" y="1473199"/>
            <a:ext cx="3008313" cy="47641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u numéro de diapositive 5"/>
          <p:cNvSpPr>
            <a:spLocks noGrp="1"/>
          </p:cNvSpPr>
          <p:nvPr>
            <p:ph type="sldNum" sz="quarter" idx="10"/>
          </p:nvPr>
        </p:nvSpPr>
        <p:spPr>
          <a:xfrm>
            <a:off x="8378825" y="6308725"/>
            <a:ext cx="5143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5E66018-E05D-4A14-A428-9D2B6FD5F4D9}" type="slidenum">
              <a:rPr lang="fr-BE" altLang="fr-FR"/>
              <a:pPr/>
              <a:t>‹N°›</a:t>
            </a:fld>
            <a:endParaRPr lang="fr-BE" altLang="fr-FR"/>
          </a:p>
        </p:txBody>
      </p:sp>
    </p:spTree>
    <p:extLst>
      <p:ext uri="{BB962C8B-B14F-4D97-AF65-F5344CB8AC3E}">
        <p14:creationId xmlns:p14="http://schemas.microsoft.com/office/powerpoint/2010/main" val="86972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9" name="ZoneTexte 7"/>
          <p:cNvSpPr txBox="1">
            <a:spLocks noChangeArrowheads="1"/>
          </p:cNvSpPr>
          <p:nvPr/>
        </p:nvSpPr>
        <p:spPr bwMode="auto">
          <a:xfrm>
            <a:off x="1319052" y="6465272"/>
            <a:ext cx="23764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fr-FR" altLang="fr-FR" sz="1200" dirty="0" smtClean="0">
                <a:cs typeface="Arial" charset="0"/>
              </a:rPr>
              <a:t>Evaluation délégation</a:t>
            </a:r>
            <a:r>
              <a:rPr lang="fr-FR" altLang="fr-FR" sz="1200" baseline="0" dirty="0" smtClean="0">
                <a:cs typeface="Arial" charset="0"/>
              </a:rPr>
              <a:t> 2019</a:t>
            </a:r>
            <a:endParaRPr lang="fr-FR" altLang="fr-FR" sz="1200" dirty="0" smtClean="0">
              <a:cs typeface="Arial" charset="0"/>
            </a:endParaRPr>
          </a:p>
        </p:txBody>
      </p:sp>
      <p:sp>
        <p:nvSpPr>
          <p:cNvPr id="7" name="ZoneTexte 7"/>
          <p:cNvSpPr txBox="1">
            <a:spLocks noChangeArrowheads="1"/>
          </p:cNvSpPr>
          <p:nvPr userDrawn="1"/>
        </p:nvSpPr>
        <p:spPr bwMode="auto">
          <a:xfrm>
            <a:off x="3995738" y="6451600"/>
            <a:ext cx="25923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fr-FR" altLang="fr-FR" sz="1200" dirty="0" smtClean="0">
                <a:cs typeface="Arial" charset="0"/>
              </a:rPr>
              <a:t>Service</a:t>
            </a:r>
            <a:r>
              <a:rPr lang="fr-FR" altLang="fr-FR" sz="1200" baseline="0" dirty="0" smtClean="0">
                <a:cs typeface="Arial" charset="0"/>
              </a:rPr>
              <a:t> de l’Habitat</a:t>
            </a:r>
            <a:endParaRPr lang="fr-FR" altLang="fr-FR" sz="1200" dirty="0" smtClean="0">
              <a:cs typeface="Arial" charset="0"/>
            </a:endParaRPr>
          </a:p>
        </p:txBody>
      </p:sp>
      <p:sp>
        <p:nvSpPr>
          <p:cNvPr id="8" name="ZoneTexte 7"/>
          <p:cNvSpPr txBox="1">
            <a:spLocks noChangeArrowheads="1"/>
          </p:cNvSpPr>
          <p:nvPr userDrawn="1"/>
        </p:nvSpPr>
        <p:spPr bwMode="auto">
          <a:xfrm>
            <a:off x="6875463" y="6451600"/>
            <a:ext cx="14414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fr-FR" altLang="fr-FR" sz="1200" dirty="0" smtClean="0">
                <a:cs typeface="Arial" charset="0"/>
              </a:rPr>
              <a:t>20 janvier</a:t>
            </a:r>
            <a:r>
              <a:rPr lang="fr-FR" altLang="fr-FR" sz="1200" baseline="0" dirty="0" smtClean="0">
                <a:cs typeface="Arial" charset="0"/>
              </a:rPr>
              <a:t> 2020</a:t>
            </a:r>
            <a:endParaRPr lang="fr-FR" altLang="fr-FR" sz="1200" dirty="0" smtClean="0">
              <a:cs typeface="Arial" charset="0"/>
            </a:endParaRP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4400" kern="12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Calibri" pitchFamily="34" charset="0"/>
        </a:defRPr>
      </a:lvl2pPr>
      <a:lvl3pPr algn="ctr" rtl="0" eaLnBrk="1" fontAlgn="base" hangingPunct="1">
        <a:spcBef>
          <a:spcPct val="0"/>
        </a:spcBef>
        <a:spcAft>
          <a:spcPct val="0"/>
        </a:spcAft>
        <a:defRPr sz="4400">
          <a:solidFill>
            <a:schemeClr val="accent2"/>
          </a:solidFill>
          <a:latin typeface="Calibri" pitchFamily="34" charset="0"/>
        </a:defRPr>
      </a:lvl3pPr>
      <a:lvl4pPr algn="ctr" rtl="0" eaLnBrk="1" fontAlgn="base" hangingPunct="1">
        <a:spcBef>
          <a:spcPct val="0"/>
        </a:spcBef>
        <a:spcAft>
          <a:spcPct val="0"/>
        </a:spcAft>
        <a:defRPr sz="4400">
          <a:solidFill>
            <a:schemeClr val="accent2"/>
          </a:solidFill>
          <a:latin typeface="Calibri" pitchFamily="34" charset="0"/>
        </a:defRPr>
      </a:lvl4pPr>
      <a:lvl5pPr algn="ctr" rtl="0" eaLnBrk="1" fontAlgn="base" hangingPunct="1">
        <a:spcBef>
          <a:spcPct val="0"/>
        </a:spcBef>
        <a:spcAft>
          <a:spcPct val="0"/>
        </a:spcAft>
        <a:defRPr sz="4400">
          <a:solidFill>
            <a:schemeClr val="accent2"/>
          </a:solidFill>
          <a:latin typeface="Calibri" pitchFamily="34" charset="0"/>
        </a:defRPr>
      </a:lvl5pPr>
      <a:lvl6pPr marL="457200" algn="ctr" rtl="0" eaLnBrk="1" fontAlgn="base" hangingPunct="1">
        <a:spcBef>
          <a:spcPct val="0"/>
        </a:spcBef>
        <a:spcAft>
          <a:spcPct val="0"/>
        </a:spcAft>
        <a:defRPr sz="4400">
          <a:solidFill>
            <a:schemeClr val="accent2"/>
          </a:solidFill>
          <a:latin typeface="Calibri" pitchFamily="34" charset="0"/>
        </a:defRPr>
      </a:lvl6pPr>
      <a:lvl7pPr marL="914400" algn="ctr" rtl="0" eaLnBrk="1" fontAlgn="base" hangingPunct="1">
        <a:spcBef>
          <a:spcPct val="0"/>
        </a:spcBef>
        <a:spcAft>
          <a:spcPct val="0"/>
        </a:spcAft>
        <a:defRPr sz="4400">
          <a:solidFill>
            <a:schemeClr val="accent2"/>
          </a:solidFill>
          <a:latin typeface="Calibri" pitchFamily="34" charset="0"/>
        </a:defRPr>
      </a:lvl7pPr>
      <a:lvl8pPr marL="1371600" algn="ctr" rtl="0" eaLnBrk="1" fontAlgn="base" hangingPunct="1">
        <a:spcBef>
          <a:spcPct val="0"/>
        </a:spcBef>
        <a:spcAft>
          <a:spcPct val="0"/>
        </a:spcAft>
        <a:defRPr sz="4400">
          <a:solidFill>
            <a:schemeClr val="accent2"/>
          </a:solidFill>
          <a:latin typeface="Calibri" pitchFamily="34" charset="0"/>
        </a:defRPr>
      </a:lvl8pPr>
      <a:lvl9pPr marL="1828800" algn="ctr" rtl="0" eaLnBrk="1" fontAlgn="base" hangingPunct="1">
        <a:spcBef>
          <a:spcPct val="0"/>
        </a:spcBef>
        <a:spcAft>
          <a:spcPct val="0"/>
        </a:spcAft>
        <a:defRPr sz="4400">
          <a:solidFill>
            <a:schemeClr val="accent2"/>
          </a:solidFill>
          <a:latin typeface="Calibri" pitchFamily="34" charset="0"/>
        </a:defRPr>
      </a:lvl9pPr>
    </p:titleStyle>
    <p:bodyStyle>
      <a:lvl1pPr marL="342900" indent="-342900" algn="l" rtl="0" eaLnBrk="1" fontAlgn="base" hangingPunct="1">
        <a:spcBef>
          <a:spcPct val="20000"/>
        </a:spcBef>
        <a:spcAft>
          <a:spcPct val="0"/>
        </a:spcAft>
        <a:buSzPct val="48000"/>
        <a:buBlip>
          <a:blip r:embed="rId15"/>
        </a:buBlip>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C00000"/>
        </a:buClr>
        <a:buSzPct val="60000"/>
        <a:buFont typeface="Wingdings" panose="05000000000000000000" pitchFamily="2" charset="2"/>
        <a:buChar char="Ø"/>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C00000"/>
        </a:buClr>
        <a:buSzPct val="70000"/>
        <a:buFont typeface="Calibri" panose="020F050202020403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bwMode="auto">
          <a:xfrm>
            <a:off x="1403350" y="115888"/>
            <a:ext cx="7489825" cy="6488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fr-FR" altLang="fr-FR" sz="2800" dirty="0" smtClean="0"/>
              <a:t>Délégation de compétence des aides à la pierre – Bilan 2019</a:t>
            </a:r>
          </a:p>
        </p:txBody>
      </p:sp>
      <p:sp>
        <p:nvSpPr>
          <p:cNvPr id="15363" name="Espace réservé du contenu 2"/>
          <p:cNvSpPr>
            <a:spLocks noGrp="1"/>
          </p:cNvSpPr>
          <p:nvPr>
            <p:ph idx="1"/>
          </p:nvPr>
        </p:nvSpPr>
        <p:spPr bwMode="auto">
          <a:xfrm>
            <a:off x="971550" y="1052513"/>
            <a:ext cx="7921625" cy="518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fr-FR" altLang="fr-FR" dirty="0" smtClean="0"/>
          </a:p>
          <a:p>
            <a:pPr marL="0" indent="0">
              <a:buNone/>
            </a:pPr>
            <a:endParaRPr lang="fr-FR" altLang="fr-FR" dirty="0"/>
          </a:p>
          <a:p>
            <a:pPr marL="0" indent="0">
              <a:buNone/>
            </a:pPr>
            <a:endParaRPr lang="fr-FR" altLang="fr-FR" dirty="0" smtClean="0"/>
          </a:p>
          <a:p>
            <a:pPr marL="0" indent="0">
              <a:buNone/>
            </a:pPr>
            <a:endParaRPr lang="fr-FR" altLang="fr-FR" dirty="0"/>
          </a:p>
          <a:p>
            <a:pPr marL="0" indent="0" algn="ctr">
              <a:buNone/>
            </a:pPr>
            <a:r>
              <a:rPr lang="fr-FR" altLang="fr-FR" sz="4400" b="1" u="sng" dirty="0" smtClean="0">
                <a:solidFill>
                  <a:srgbClr val="C00000"/>
                </a:solidFill>
                <a:latin typeface="Calibri Light" panose="020F0302020204030204" pitchFamily="34" charset="0"/>
              </a:rPr>
              <a:t>LE PARC PRIVE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534718" y="521119"/>
            <a:ext cx="3600400" cy="432048"/>
          </a:xfrm>
        </p:spPr>
        <p:txBody>
          <a:bodyPr/>
          <a:lstStyle/>
          <a:p>
            <a:pPr algn="ctr"/>
            <a:r>
              <a:rPr lang="fr-FR" dirty="0">
                <a:solidFill>
                  <a:prstClr val="black"/>
                </a:solidFill>
                <a:latin typeface="Calibri Light" panose="020F0302020204030204" pitchFamily="34" charset="0"/>
              </a:rPr>
              <a:t>Les évolutions en 2019</a:t>
            </a:r>
            <a:endParaRPr lang="fr-FR" dirty="0"/>
          </a:p>
        </p:txBody>
      </p:sp>
      <p:sp>
        <p:nvSpPr>
          <p:cNvPr id="3" name="Espace réservé du contenu 2"/>
          <p:cNvSpPr>
            <a:spLocks noGrp="1"/>
          </p:cNvSpPr>
          <p:nvPr>
            <p:ph sz="half" idx="2"/>
          </p:nvPr>
        </p:nvSpPr>
        <p:spPr>
          <a:xfrm>
            <a:off x="764228" y="1059262"/>
            <a:ext cx="2727652" cy="5322066"/>
          </a:xfrm>
          <a:ln>
            <a:solidFill>
              <a:schemeClr val="accent2"/>
            </a:solidFill>
          </a:ln>
        </p:spPr>
        <p:txBody>
          <a:bodyPr/>
          <a:lstStyle/>
          <a:p>
            <a:pPr marL="182563" lvl="0" indent="0" algn="just">
              <a:buSzPct val="60000"/>
              <a:buNone/>
            </a:pPr>
            <a:r>
              <a:rPr lang="fr-FR" sz="1600" b="1" dirty="0">
                <a:solidFill>
                  <a:prstClr val="black"/>
                </a:solidFill>
                <a:latin typeface="Calibri Light" panose="020F0302020204030204" pitchFamily="34" charset="0"/>
              </a:rPr>
              <a:t>Programme Habiter Mieux en 2019 :</a:t>
            </a:r>
          </a:p>
          <a:p>
            <a:pPr marL="0" lvl="0" indent="0" algn="just">
              <a:buSzPct val="62000"/>
              <a:buNone/>
            </a:pPr>
            <a:r>
              <a:rPr lang="fr-FR" sz="1600" dirty="0" smtClean="0">
                <a:solidFill>
                  <a:prstClr val="black"/>
                </a:solidFill>
                <a:latin typeface="Calibri Light" panose="020F0302020204030204" pitchFamily="34" charset="0"/>
              </a:rPr>
              <a:t>- </a:t>
            </a:r>
            <a:r>
              <a:rPr lang="fr-FR" sz="1400" dirty="0" smtClean="0">
                <a:solidFill>
                  <a:prstClr val="black"/>
                </a:solidFill>
                <a:latin typeface="Calibri Light" panose="020F0302020204030204" pitchFamily="34" charset="0"/>
              </a:rPr>
              <a:t>Soutenir </a:t>
            </a:r>
            <a:r>
              <a:rPr lang="fr-FR" sz="1400" dirty="0">
                <a:solidFill>
                  <a:prstClr val="black"/>
                </a:solidFill>
                <a:latin typeface="Calibri Light" panose="020F0302020204030204" pitchFamily="34" charset="0"/>
              </a:rPr>
              <a:t>le développement des opérations programmées dédiés au programme Habiter Mieux,</a:t>
            </a:r>
          </a:p>
          <a:p>
            <a:pPr marL="0" lvl="0" indent="0" algn="just">
              <a:buSzPct val="62000"/>
              <a:buNone/>
            </a:pPr>
            <a:r>
              <a:rPr lang="fr-FR" sz="1400" dirty="0">
                <a:solidFill>
                  <a:prstClr val="black"/>
                </a:solidFill>
                <a:latin typeface="Calibri Light" panose="020F0302020204030204" pitchFamily="34" charset="0"/>
              </a:rPr>
              <a:t>- Poursuivre le déploiement des actions en faveur des copropriétés dégradées ou fragiles,</a:t>
            </a:r>
          </a:p>
          <a:p>
            <a:pPr marL="0" lvl="0" indent="0" algn="just">
              <a:buSzPct val="62000"/>
              <a:buNone/>
            </a:pPr>
            <a:r>
              <a:rPr lang="fr-FR" sz="1400" dirty="0">
                <a:solidFill>
                  <a:prstClr val="black"/>
                </a:solidFill>
                <a:latin typeface="Calibri Light" panose="020F0302020204030204" pitchFamily="34" charset="0"/>
              </a:rPr>
              <a:t>- Accompagner la montée en puissance du dispositif Habiter Mieux Agilité en s’appuyant sur l’effet de levier des CEE,</a:t>
            </a:r>
          </a:p>
          <a:p>
            <a:pPr marL="0" lvl="0" indent="0" algn="just">
              <a:buSzPct val="62000"/>
              <a:buNone/>
            </a:pPr>
            <a:r>
              <a:rPr lang="fr-FR" sz="1400" dirty="0">
                <a:solidFill>
                  <a:prstClr val="black"/>
                </a:solidFill>
                <a:latin typeface="Calibri Light" panose="020F0302020204030204" pitchFamily="34" charset="0"/>
              </a:rPr>
              <a:t>- Promouvoir et mettre en œuvre les solutions complémentaires de financement (partenariat avec les   acteurs locaux et nationaux),</a:t>
            </a:r>
          </a:p>
          <a:p>
            <a:pPr marL="0" lvl="0" indent="0" algn="just">
              <a:buSzPct val="62000"/>
              <a:buNone/>
            </a:pPr>
            <a:r>
              <a:rPr lang="fr-FR" sz="1400" dirty="0">
                <a:solidFill>
                  <a:prstClr val="black"/>
                </a:solidFill>
                <a:latin typeface="Calibri Light" panose="020F0302020204030204" pitchFamily="34" charset="0"/>
              </a:rPr>
              <a:t>- Animer et organiser des actions de communication locales.</a:t>
            </a:r>
          </a:p>
          <a:p>
            <a:pPr marL="0" indent="0" algn="just">
              <a:buNone/>
            </a:pPr>
            <a:endParaRPr lang="fr-FR" dirty="0"/>
          </a:p>
        </p:txBody>
      </p:sp>
      <p:sp>
        <p:nvSpPr>
          <p:cNvPr id="4" name="Espace réservé du texte 3"/>
          <p:cNvSpPr>
            <a:spLocks noGrp="1"/>
          </p:cNvSpPr>
          <p:nvPr>
            <p:ph type="body" sz="quarter" idx="3"/>
          </p:nvPr>
        </p:nvSpPr>
        <p:spPr>
          <a:xfrm>
            <a:off x="4218102" y="405010"/>
            <a:ext cx="4824537" cy="525869"/>
          </a:xfrm>
        </p:spPr>
        <p:txBody>
          <a:bodyPr/>
          <a:lstStyle/>
          <a:p>
            <a:pPr lvl="0" algn="ctr"/>
            <a:r>
              <a:rPr lang="fr-FR" dirty="0">
                <a:solidFill>
                  <a:prstClr val="black"/>
                </a:solidFill>
                <a:latin typeface="Calibri Light" panose="020F0302020204030204" pitchFamily="34" charset="0"/>
              </a:rPr>
              <a:t>Résultats sur notre département </a:t>
            </a:r>
            <a:r>
              <a:rPr lang="fr-FR" dirty="0" smtClean="0">
                <a:solidFill>
                  <a:prstClr val="black"/>
                </a:solidFill>
                <a:latin typeface="Calibri Light" panose="020F0302020204030204" pitchFamily="34" charset="0"/>
              </a:rPr>
              <a:t>:</a:t>
            </a:r>
            <a:endParaRPr lang="fr-FR" b="0" dirty="0">
              <a:solidFill>
                <a:prstClr val="black"/>
              </a:solidFill>
              <a:latin typeface="Calibri Light" panose="020F0302020204030204" pitchFamily="34" charset="0"/>
            </a:endParaRPr>
          </a:p>
        </p:txBody>
      </p:sp>
      <p:sp>
        <p:nvSpPr>
          <p:cNvPr id="5" name="Espace réservé du contenu 4"/>
          <p:cNvSpPr>
            <a:spLocks noGrp="1"/>
          </p:cNvSpPr>
          <p:nvPr>
            <p:ph sz="quarter" idx="4"/>
          </p:nvPr>
        </p:nvSpPr>
        <p:spPr>
          <a:xfrm>
            <a:off x="3578733" y="1043283"/>
            <a:ext cx="5457763" cy="5338045"/>
          </a:xfrm>
          <a:ln>
            <a:solidFill>
              <a:schemeClr val="accent2"/>
            </a:solidFill>
          </a:ln>
        </p:spPr>
        <p:txBody>
          <a:bodyPr/>
          <a:lstStyle/>
          <a:p>
            <a:pPr marL="0" lvl="0" indent="182563" algn="just">
              <a:buSzPct val="60000"/>
              <a:buNone/>
            </a:pPr>
            <a:r>
              <a:rPr lang="fr-FR" sz="1400" dirty="0">
                <a:solidFill>
                  <a:prstClr val="black"/>
                </a:solidFill>
                <a:latin typeface="Calibri Light" panose="020F0302020204030204" pitchFamily="34" charset="0"/>
              </a:rPr>
              <a:t>En 2019 le territoire s’est </a:t>
            </a:r>
            <a:r>
              <a:rPr lang="fr-FR" sz="1400" dirty="0" smtClean="0">
                <a:solidFill>
                  <a:prstClr val="black"/>
                </a:solidFill>
                <a:latin typeface="Calibri Light" panose="020F0302020204030204" pitchFamily="34" charset="0"/>
              </a:rPr>
              <a:t>enrichi </a:t>
            </a:r>
            <a:r>
              <a:rPr lang="fr-FR" sz="1400" dirty="0">
                <a:solidFill>
                  <a:prstClr val="black"/>
                </a:solidFill>
                <a:latin typeface="Calibri Light" panose="020F0302020204030204" pitchFamily="34" charset="0"/>
              </a:rPr>
              <a:t>de plusieurs nouveaux programmes et </a:t>
            </a:r>
            <a:r>
              <a:rPr lang="fr-FR" sz="1400" dirty="0" smtClean="0">
                <a:solidFill>
                  <a:prstClr val="black"/>
                </a:solidFill>
                <a:latin typeface="Calibri Light" panose="020F0302020204030204" pitchFamily="34" charset="0"/>
              </a:rPr>
              <a:t>d’autres en renouvellement :</a:t>
            </a:r>
            <a:endParaRPr lang="fr-FR" sz="1400" dirty="0">
              <a:solidFill>
                <a:prstClr val="black"/>
              </a:solidFill>
              <a:latin typeface="Calibri Light" panose="020F0302020204030204" pitchFamily="34" charset="0"/>
            </a:endParaRPr>
          </a:p>
          <a:p>
            <a:pPr marL="0" lvl="0" indent="0" algn="just">
              <a:buNone/>
            </a:pPr>
            <a:r>
              <a:rPr lang="fr-FR" sz="1400" dirty="0">
                <a:solidFill>
                  <a:prstClr val="black"/>
                </a:solidFill>
                <a:latin typeface="Calibri Light" panose="020F0302020204030204" pitchFamily="34" charset="0"/>
              </a:rPr>
              <a:t>- La prolongation de 2 ans </a:t>
            </a:r>
            <a:r>
              <a:rPr lang="fr-FR" sz="1400" dirty="0" smtClean="0">
                <a:solidFill>
                  <a:prstClr val="black"/>
                </a:solidFill>
                <a:latin typeface="Calibri Light" panose="020F0302020204030204" pitchFamily="34" charset="0"/>
              </a:rPr>
              <a:t>de </a:t>
            </a:r>
            <a:r>
              <a:rPr lang="fr-FR" sz="1400" dirty="0">
                <a:solidFill>
                  <a:prstClr val="black"/>
                </a:solidFill>
                <a:latin typeface="Calibri Light" panose="020F0302020204030204" pitchFamily="34" charset="0"/>
              </a:rPr>
              <a:t>l’OPAH Portes Sud Périgord,</a:t>
            </a:r>
          </a:p>
          <a:p>
            <a:pPr marL="0" lvl="0" indent="0" algn="just">
              <a:buNone/>
            </a:pPr>
            <a:r>
              <a:rPr lang="fr-FR" sz="1400" dirty="0">
                <a:solidFill>
                  <a:prstClr val="black"/>
                </a:solidFill>
                <a:latin typeface="Calibri Light" panose="020F0302020204030204" pitchFamily="34" charset="0"/>
              </a:rPr>
              <a:t>- Les renouvellements du PIG de la CAF, du PIG du </a:t>
            </a:r>
            <a:r>
              <a:rPr lang="fr-FR" sz="1400" dirty="0" err="1">
                <a:solidFill>
                  <a:prstClr val="black"/>
                </a:solidFill>
                <a:latin typeface="Calibri Light" panose="020F0302020204030204" pitchFamily="34" charset="0"/>
              </a:rPr>
              <a:t>Ribéracois</a:t>
            </a:r>
            <a:r>
              <a:rPr lang="fr-FR" sz="1400" dirty="0">
                <a:solidFill>
                  <a:prstClr val="black"/>
                </a:solidFill>
                <a:latin typeface="Calibri Light" panose="020F0302020204030204" pitchFamily="34" charset="0"/>
              </a:rPr>
              <a:t> et de l’OPAH du Pays Isle en Périgord, </a:t>
            </a:r>
          </a:p>
          <a:p>
            <a:pPr marL="0" lvl="0" indent="0" algn="just">
              <a:buNone/>
            </a:pPr>
            <a:r>
              <a:rPr lang="fr-FR" sz="1400" dirty="0">
                <a:solidFill>
                  <a:prstClr val="black"/>
                </a:solidFill>
                <a:latin typeface="Calibri Light" panose="020F0302020204030204" pitchFamily="34" charset="0"/>
              </a:rPr>
              <a:t>- Les nouvelles OPAH de la Communauté de communes du Grand Périgueux, de la Communauté d’Agglomération </a:t>
            </a:r>
            <a:r>
              <a:rPr lang="fr-FR" sz="1400" dirty="0" smtClean="0">
                <a:solidFill>
                  <a:prstClr val="black"/>
                </a:solidFill>
                <a:latin typeface="Calibri Light" panose="020F0302020204030204" pitchFamily="34" charset="0"/>
              </a:rPr>
              <a:t>Bergeracoise </a:t>
            </a:r>
            <a:r>
              <a:rPr lang="fr-FR" sz="1400" dirty="0">
                <a:solidFill>
                  <a:prstClr val="black"/>
                </a:solidFill>
                <a:latin typeface="Calibri Light" panose="020F0302020204030204" pitchFamily="34" charset="0"/>
              </a:rPr>
              <a:t>et des Communautés de communes Périgord Limousin et Isle Loue Auvézère.</a:t>
            </a:r>
          </a:p>
          <a:p>
            <a:pPr marL="0" lvl="0" indent="0" algn="just">
              <a:buNone/>
            </a:pPr>
            <a:r>
              <a:rPr lang="fr-FR" sz="1400" dirty="0" smtClean="0">
                <a:solidFill>
                  <a:prstClr val="black"/>
                </a:solidFill>
                <a:latin typeface="Calibri Light" panose="020F0302020204030204" pitchFamily="34" charset="0"/>
              </a:rPr>
              <a:t>L’étude pré-opérationnelle </a:t>
            </a:r>
            <a:r>
              <a:rPr lang="fr-FR" sz="1400" dirty="0">
                <a:solidFill>
                  <a:prstClr val="black"/>
                </a:solidFill>
                <a:latin typeface="Calibri Light" panose="020F0302020204030204" pitchFamily="34" charset="0"/>
              </a:rPr>
              <a:t>sur le secteur </a:t>
            </a:r>
            <a:r>
              <a:rPr lang="fr-FR" sz="1400" dirty="0" smtClean="0">
                <a:solidFill>
                  <a:prstClr val="black"/>
                </a:solidFill>
                <a:latin typeface="Calibri Light" panose="020F0302020204030204" pitchFamily="34" charset="0"/>
              </a:rPr>
              <a:t>Sarlat/</a:t>
            </a:r>
            <a:r>
              <a:rPr lang="fr-FR" sz="1400" dirty="0" err="1" smtClean="0">
                <a:solidFill>
                  <a:prstClr val="black"/>
                </a:solidFill>
                <a:latin typeface="Calibri Light" panose="020F0302020204030204" pitchFamily="34" charset="0"/>
              </a:rPr>
              <a:t>Terrasson</a:t>
            </a:r>
            <a:r>
              <a:rPr lang="fr-FR" sz="1400" dirty="0">
                <a:solidFill>
                  <a:prstClr val="black"/>
                </a:solidFill>
                <a:latin typeface="Calibri Light" panose="020F0302020204030204" pitchFamily="34" charset="0"/>
              </a:rPr>
              <a:t> </a:t>
            </a:r>
            <a:r>
              <a:rPr lang="fr-FR" sz="1400" dirty="0" smtClean="0">
                <a:solidFill>
                  <a:prstClr val="black"/>
                </a:solidFill>
                <a:latin typeface="Calibri Light" panose="020F0302020204030204" pitchFamily="34" charset="0"/>
              </a:rPr>
              <a:t>Thenon Hautefort/Vallée </a:t>
            </a:r>
            <a:r>
              <a:rPr lang="fr-FR" sz="1400" dirty="0">
                <a:solidFill>
                  <a:prstClr val="black"/>
                </a:solidFill>
                <a:latin typeface="Calibri Light" panose="020F0302020204030204" pitchFamily="34" charset="0"/>
              </a:rPr>
              <a:t>de </a:t>
            </a:r>
            <a:r>
              <a:rPr lang="fr-FR" sz="1400" dirty="0" smtClean="0">
                <a:solidFill>
                  <a:prstClr val="black"/>
                </a:solidFill>
                <a:latin typeface="Calibri Light" panose="020F0302020204030204" pitchFamily="34" charset="0"/>
              </a:rPr>
              <a:t>l’Homme a commencé en fin d’année 2019.</a:t>
            </a:r>
            <a:endParaRPr lang="fr-FR" sz="1400" dirty="0">
              <a:solidFill>
                <a:prstClr val="black"/>
              </a:solidFill>
              <a:latin typeface="Calibri Light" panose="020F0302020204030204" pitchFamily="34" charset="0"/>
            </a:endParaRPr>
          </a:p>
          <a:p>
            <a:pPr marL="0" lvl="0" indent="0" algn="just">
              <a:buNone/>
            </a:pPr>
            <a:r>
              <a:rPr lang="fr-FR" sz="1400" dirty="0">
                <a:solidFill>
                  <a:prstClr val="black"/>
                </a:solidFill>
                <a:latin typeface="Calibri Light" panose="020F0302020204030204" pitchFamily="34" charset="0"/>
              </a:rPr>
              <a:t>Le secteur diffus s’amenuise pour </a:t>
            </a:r>
            <a:r>
              <a:rPr lang="fr-FR" sz="1400" dirty="0" smtClean="0">
                <a:solidFill>
                  <a:prstClr val="black"/>
                </a:solidFill>
                <a:latin typeface="Calibri Light" panose="020F0302020204030204" pitchFamily="34" charset="0"/>
              </a:rPr>
              <a:t>laisser </a:t>
            </a:r>
            <a:r>
              <a:rPr lang="fr-FR" sz="1400" dirty="0">
                <a:solidFill>
                  <a:prstClr val="black"/>
                </a:solidFill>
                <a:latin typeface="Calibri Light" panose="020F0302020204030204" pitchFamily="34" charset="0"/>
              </a:rPr>
              <a:t>place à des programmes qui permettent </a:t>
            </a:r>
            <a:r>
              <a:rPr lang="fr-FR" sz="1400" dirty="0" smtClean="0">
                <a:solidFill>
                  <a:prstClr val="black"/>
                </a:solidFill>
                <a:latin typeface="Calibri Light" panose="020F0302020204030204" pitchFamily="34" charset="0"/>
              </a:rPr>
              <a:t>aux citoyens </a:t>
            </a:r>
            <a:r>
              <a:rPr lang="fr-FR" sz="1400" dirty="0">
                <a:solidFill>
                  <a:prstClr val="black"/>
                </a:solidFill>
                <a:latin typeface="Calibri Light" panose="020F0302020204030204" pitchFamily="34" charset="0"/>
              </a:rPr>
              <a:t>de bénéficier </a:t>
            </a:r>
            <a:r>
              <a:rPr lang="fr-FR" sz="1400" dirty="0" smtClean="0">
                <a:solidFill>
                  <a:prstClr val="black"/>
                </a:solidFill>
                <a:latin typeface="Calibri Light" panose="020F0302020204030204" pitchFamily="34" charset="0"/>
              </a:rPr>
              <a:t>du soutien d’un opérateur dans le montage de leurs dossiers et </a:t>
            </a:r>
            <a:r>
              <a:rPr lang="fr-FR" sz="1400" dirty="0">
                <a:solidFill>
                  <a:prstClr val="black"/>
                </a:solidFill>
                <a:latin typeface="Calibri Light" panose="020F0302020204030204" pitchFamily="34" charset="0"/>
              </a:rPr>
              <a:t>de subventions complémentaires via les collectivités.</a:t>
            </a:r>
          </a:p>
          <a:p>
            <a:pPr marL="0" lvl="0" indent="182563" algn="just">
              <a:buSzPct val="60000"/>
              <a:buNone/>
            </a:pPr>
            <a:r>
              <a:rPr lang="fr-FR" sz="1400" dirty="0">
                <a:solidFill>
                  <a:prstClr val="black"/>
                </a:solidFill>
                <a:latin typeface="Calibri Light" panose="020F0302020204030204" pitchFamily="34" charset="0"/>
              </a:rPr>
              <a:t>Le partenariat est très actif sur la Dordogne au travers du guichet unique PRIS porté par l’ADIL 24, ainsi qu’avec les partenaires financeurs : PROCIVIS, Fondation Abbé Pierre, </a:t>
            </a:r>
            <a:r>
              <a:rPr lang="fr-FR" sz="1400" dirty="0" smtClean="0">
                <a:solidFill>
                  <a:prstClr val="black"/>
                </a:solidFill>
                <a:latin typeface="Calibri Light" panose="020F0302020204030204" pitchFamily="34" charset="0"/>
              </a:rPr>
              <a:t>caisses de retraite…</a:t>
            </a:r>
            <a:endParaRPr lang="fr-FR" sz="1400" dirty="0">
              <a:solidFill>
                <a:prstClr val="black"/>
              </a:solidFill>
              <a:latin typeface="Calibri Light" panose="020F0302020204030204" pitchFamily="34" charset="0"/>
            </a:endParaRPr>
          </a:p>
          <a:p>
            <a:pPr marL="0" lvl="0" indent="182563" algn="just">
              <a:buSzPct val="60000"/>
              <a:buNone/>
            </a:pPr>
            <a:r>
              <a:rPr lang="fr-FR" sz="1400" dirty="0">
                <a:solidFill>
                  <a:prstClr val="black"/>
                </a:solidFill>
                <a:latin typeface="Calibri Light" panose="020F0302020204030204" pitchFamily="34" charset="0"/>
              </a:rPr>
              <a:t>Au niveau communication et animation locale </a:t>
            </a:r>
            <a:r>
              <a:rPr lang="fr-FR" sz="1400" dirty="0" smtClean="0">
                <a:solidFill>
                  <a:prstClr val="black"/>
                </a:solidFill>
                <a:latin typeface="Calibri Light" panose="020F0302020204030204" pitchFamily="34" charset="0"/>
              </a:rPr>
              <a:t>des</a:t>
            </a:r>
            <a:r>
              <a:rPr lang="fr-FR" sz="1400" dirty="0">
                <a:solidFill>
                  <a:prstClr val="black"/>
                </a:solidFill>
                <a:latin typeface="Calibri Light" panose="020F0302020204030204" pitchFamily="34" charset="0"/>
              </a:rPr>
              <a:t> </a:t>
            </a:r>
            <a:r>
              <a:rPr lang="fr-FR" sz="1400" dirty="0" smtClean="0">
                <a:solidFill>
                  <a:prstClr val="black"/>
                </a:solidFill>
                <a:latin typeface="Calibri Light" panose="020F0302020204030204" pitchFamily="34" charset="0"/>
              </a:rPr>
              <a:t>« Casse-croûtes</a:t>
            </a:r>
            <a:r>
              <a:rPr lang="fr-FR" sz="1400" dirty="0">
                <a:solidFill>
                  <a:prstClr val="black"/>
                </a:solidFill>
                <a:latin typeface="Calibri Light" panose="020F0302020204030204" pitchFamily="34" charset="0"/>
              </a:rPr>
              <a:t> » ont été </a:t>
            </a:r>
            <a:r>
              <a:rPr lang="fr-FR" sz="1400" dirty="0" smtClean="0">
                <a:solidFill>
                  <a:prstClr val="black"/>
                </a:solidFill>
                <a:latin typeface="Calibri Light" panose="020F0302020204030204" pitchFamily="34" charset="0"/>
              </a:rPr>
              <a:t>conduits </a:t>
            </a:r>
            <a:r>
              <a:rPr lang="fr-FR" sz="1400" dirty="0">
                <a:solidFill>
                  <a:prstClr val="black"/>
                </a:solidFill>
                <a:latin typeface="Calibri Light" panose="020F0302020204030204" pitchFamily="34" charset="0"/>
              </a:rPr>
              <a:t>afin de promouvoir la rénovation énergétique des logements et de donner des outils pour contrecarrer les démarches abusives dans le cadre de « l’isolation à 1 € » auprès des artisans. </a:t>
            </a:r>
            <a:r>
              <a:rPr lang="fr-FR" sz="1400" dirty="0" smtClean="0">
                <a:solidFill>
                  <a:prstClr val="black"/>
                </a:solidFill>
                <a:latin typeface="Calibri Light" panose="020F0302020204030204" pitchFamily="34" charset="0"/>
              </a:rPr>
              <a:t>5 </a:t>
            </a:r>
            <a:r>
              <a:rPr lang="fr-FR" sz="1400" dirty="0">
                <a:solidFill>
                  <a:prstClr val="black"/>
                </a:solidFill>
                <a:latin typeface="Calibri Light" panose="020F0302020204030204" pitchFamily="34" charset="0"/>
              </a:rPr>
              <a:t>ateliers ont eu lieu (Thiviers, </a:t>
            </a:r>
            <a:r>
              <a:rPr lang="fr-FR" sz="1400" dirty="0" err="1">
                <a:solidFill>
                  <a:prstClr val="black"/>
                </a:solidFill>
                <a:latin typeface="Calibri Light" panose="020F0302020204030204" pitchFamily="34" charset="0"/>
              </a:rPr>
              <a:t>Marquay</a:t>
            </a:r>
            <a:r>
              <a:rPr lang="fr-FR" sz="1400" dirty="0">
                <a:solidFill>
                  <a:prstClr val="black"/>
                </a:solidFill>
                <a:latin typeface="Calibri Light" panose="020F0302020204030204" pitchFamily="34" charset="0"/>
              </a:rPr>
              <a:t>, </a:t>
            </a:r>
            <a:r>
              <a:rPr lang="fr-FR" sz="1400" dirty="0" err="1">
                <a:solidFill>
                  <a:prstClr val="black"/>
                </a:solidFill>
                <a:latin typeface="Calibri Light" panose="020F0302020204030204" pitchFamily="34" charset="0"/>
              </a:rPr>
              <a:t>Marsac</a:t>
            </a:r>
            <a:r>
              <a:rPr lang="fr-FR" sz="1400" dirty="0">
                <a:solidFill>
                  <a:prstClr val="black"/>
                </a:solidFill>
                <a:latin typeface="Calibri Light" panose="020F0302020204030204" pitchFamily="34" charset="0"/>
              </a:rPr>
              <a:t> s/l’Isle, </a:t>
            </a:r>
            <a:r>
              <a:rPr lang="fr-FR" sz="1400" dirty="0" err="1">
                <a:solidFill>
                  <a:prstClr val="black"/>
                </a:solidFill>
                <a:latin typeface="Calibri Light" panose="020F0302020204030204" pitchFamily="34" charset="0"/>
              </a:rPr>
              <a:t>Prigonrieux</a:t>
            </a:r>
            <a:r>
              <a:rPr lang="fr-FR" sz="1400" dirty="0">
                <a:solidFill>
                  <a:prstClr val="black"/>
                </a:solidFill>
                <a:latin typeface="Calibri Light" panose="020F0302020204030204" pitchFamily="34" charset="0"/>
              </a:rPr>
              <a:t> et Ribérac</a:t>
            </a:r>
            <a:r>
              <a:rPr lang="fr-FR" sz="1400" dirty="0" smtClean="0">
                <a:solidFill>
                  <a:prstClr val="black"/>
                </a:solidFill>
                <a:latin typeface="Calibri Light" panose="020F0302020204030204" pitchFamily="34" charset="0"/>
              </a:rPr>
              <a:t>).</a:t>
            </a:r>
            <a:endParaRPr lang="fr-FR" dirty="0"/>
          </a:p>
        </p:txBody>
      </p:sp>
      <p:sp>
        <p:nvSpPr>
          <p:cNvPr id="6" name="Titre 5"/>
          <p:cNvSpPr>
            <a:spLocks noGrp="1"/>
          </p:cNvSpPr>
          <p:nvPr>
            <p:ph type="title"/>
          </p:nvPr>
        </p:nvSpPr>
        <p:spPr>
          <a:xfrm>
            <a:off x="1403648" y="61768"/>
            <a:ext cx="7632848" cy="576064"/>
          </a:xfrm>
        </p:spPr>
        <p:txBody>
          <a:bodyPr/>
          <a:lstStyle/>
          <a:p>
            <a:r>
              <a:rPr lang="fr-FR" altLang="fr-FR" sz="2400" dirty="0">
                <a:solidFill>
                  <a:srgbClr val="C0504D"/>
                </a:solidFill>
              </a:rPr>
              <a:t>Délégation de compétence des aides à la pierre - Bilan 2019</a:t>
            </a:r>
            <a:endParaRPr lang="fr-FR" dirty="0"/>
          </a:p>
        </p:txBody>
      </p:sp>
      <p:sp>
        <p:nvSpPr>
          <p:cNvPr id="7" name="Flèche vers le bas 6"/>
          <p:cNvSpPr/>
          <p:nvPr/>
        </p:nvSpPr>
        <p:spPr>
          <a:xfrm>
            <a:off x="2029202" y="834909"/>
            <a:ext cx="144016" cy="191938"/>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811760" y="1149600"/>
            <a:ext cx="159840" cy="11916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stretch>
            <a:fillRect/>
          </a:stretch>
        </p:blipFill>
        <p:spPr>
          <a:xfrm>
            <a:off x="6228184" y="821141"/>
            <a:ext cx="207282" cy="219475"/>
          </a:xfrm>
          <a:prstGeom prst="rect">
            <a:avLst/>
          </a:prstGeom>
        </p:spPr>
      </p:pic>
      <p:sp>
        <p:nvSpPr>
          <p:cNvPr id="10" name="Flèche droite 9"/>
          <p:cNvSpPr/>
          <p:nvPr/>
        </p:nvSpPr>
        <p:spPr>
          <a:xfrm>
            <a:off x="3666571" y="1141472"/>
            <a:ext cx="137874" cy="13541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3597634" y="4338015"/>
            <a:ext cx="137874" cy="13541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a:off x="3675542" y="5013176"/>
            <a:ext cx="137874" cy="13541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74169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403648" y="116632"/>
            <a:ext cx="7488832" cy="648072"/>
          </a:xfrm>
        </p:spPr>
        <p:txBody>
          <a:bodyPr/>
          <a:lstStyle/>
          <a:p>
            <a:pPr algn="ctr"/>
            <a:r>
              <a:rPr lang="fr-FR" altLang="fr-FR" sz="2400" dirty="0" smtClean="0">
                <a:solidFill>
                  <a:srgbClr val="C0504D"/>
                </a:solidFill>
              </a:rPr>
              <a:t/>
            </a:r>
            <a:br>
              <a:rPr lang="fr-FR" altLang="fr-FR" sz="2400" dirty="0" smtClean="0">
                <a:solidFill>
                  <a:srgbClr val="C0504D"/>
                </a:solidFill>
              </a:rPr>
            </a:br>
            <a:r>
              <a:rPr lang="fr-FR" altLang="fr-FR" sz="2400" dirty="0">
                <a:solidFill>
                  <a:srgbClr val="C0504D"/>
                </a:solidFill>
              </a:rPr>
              <a:t/>
            </a:r>
            <a:br>
              <a:rPr lang="fr-FR" altLang="fr-FR" sz="2400" dirty="0">
                <a:solidFill>
                  <a:srgbClr val="C0504D"/>
                </a:solidFill>
              </a:rPr>
            </a:br>
            <a:r>
              <a:rPr lang="fr-FR" altLang="fr-FR" sz="2400" dirty="0" smtClean="0">
                <a:solidFill>
                  <a:srgbClr val="C0504D"/>
                </a:solidFill>
              </a:rPr>
              <a:t>Délégation </a:t>
            </a:r>
            <a:r>
              <a:rPr lang="fr-FR" altLang="fr-FR" sz="2400" dirty="0">
                <a:solidFill>
                  <a:srgbClr val="C0504D"/>
                </a:solidFill>
              </a:rPr>
              <a:t>de compétence des aides à la pierre – </a:t>
            </a:r>
            <a:r>
              <a:rPr lang="fr-FR" altLang="fr-FR" sz="2400" dirty="0" smtClean="0">
                <a:solidFill>
                  <a:srgbClr val="C0504D"/>
                </a:solidFill>
              </a:rPr>
              <a:t/>
            </a:r>
            <a:br>
              <a:rPr lang="fr-FR" altLang="fr-FR" sz="2400" dirty="0" smtClean="0">
                <a:solidFill>
                  <a:srgbClr val="C0504D"/>
                </a:solidFill>
              </a:rPr>
            </a:br>
            <a:r>
              <a:rPr lang="fr-FR" altLang="fr-FR" sz="2400" dirty="0" smtClean="0">
                <a:solidFill>
                  <a:srgbClr val="C0504D"/>
                </a:solidFill>
              </a:rPr>
              <a:t>Bilan 2019</a:t>
            </a:r>
            <a:r>
              <a:rPr lang="fr-FR" dirty="0"/>
              <a:t/>
            </a:r>
            <a:br>
              <a:rPr lang="fr-FR" dirty="0"/>
            </a:br>
            <a:endParaRPr lang="fr-FR"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99137" y="1052513"/>
            <a:ext cx="3666450" cy="5184775"/>
          </a:xfrm>
        </p:spPr>
      </p:pic>
    </p:spTree>
    <p:extLst>
      <p:ext uri="{BB962C8B-B14F-4D97-AF65-F5344CB8AC3E}">
        <p14:creationId xmlns:p14="http://schemas.microsoft.com/office/powerpoint/2010/main" val="228979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u="sng" dirty="0" smtClean="0">
                <a:solidFill>
                  <a:srgbClr val="C00000"/>
                </a:solidFill>
              </a:rPr>
              <a:t>Rappel des objectifs généraux 2018 à 2023 pour le parc privé</a:t>
            </a:r>
          </a:p>
          <a:p>
            <a:pPr marL="0" indent="0">
              <a:buNone/>
            </a:pPr>
            <a:endParaRPr lang="fr-FR" sz="2400" u="sng" dirty="0" smtClean="0">
              <a:solidFill>
                <a:srgbClr val="C00000"/>
              </a:solidFill>
            </a:endParaRPr>
          </a:p>
          <a:p>
            <a:pPr marL="0" indent="0">
              <a:buNone/>
            </a:pPr>
            <a:endParaRPr lang="fr-FR" sz="2400" u="sng" dirty="0">
              <a:solidFill>
                <a:srgbClr val="C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574370020"/>
              </p:ext>
            </p:extLst>
          </p:nvPr>
        </p:nvGraphicFramePr>
        <p:xfrm>
          <a:off x="872134" y="2276872"/>
          <a:ext cx="8119811" cy="3142852"/>
        </p:xfrm>
        <a:graphic>
          <a:graphicData uri="http://schemas.openxmlformats.org/drawingml/2006/table">
            <a:tbl>
              <a:tblPr/>
              <a:tblGrid>
                <a:gridCol w="1920555">
                  <a:extLst>
                    <a:ext uri="{9D8B030D-6E8A-4147-A177-3AD203B41FA5}">
                      <a16:colId xmlns:a16="http://schemas.microsoft.com/office/drawing/2014/main" val="3420869125"/>
                    </a:ext>
                  </a:extLst>
                </a:gridCol>
                <a:gridCol w="923811">
                  <a:extLst>
                    <a:ext uri="{9D8B030D-6E8A-4147-A177-3AD203B41FA5}">
                      <a16:colId xmlns:a16="http://schemas.microsoft.com/office/drawing/2014/main" val="974121490"/>
                    </a:ext>
                  </a:extLst>
                </a:gridCol>
                <a:gridCol w="753635">
                  <a:extLst>
                    <a:ext uri="{9D8B030D-6E8A-4147-A177-3AD203B41FA5}">
                      <a16:colId xmlns:a16="http://schemas.microsoft.com/office/drawing/2014/main" val="469300331"/>
                    </a:ext>
                  </a:extLst>
                </a:gridCol>
                <a:gridCol w="753635">
                  <a:extLst>
                    <a:ext uri="{9D8B030D-6E8A-4147-A177-3AD203B41FA5}">
                      <a16:colId xmlns:a16="http://schemas.microsoft.com/office/drawing/2014/main" val="1817103878"/>
                    </a:ext>
                  </a:extLst>
                </a:gridCol>
                <a:gridCol w="753635">
                  <a:extLst>
                    <a:ext uri="{9D8B030D-6E8A-4147-A177-3AD203B41FA5}">
                      <a16:colId xmlns:a16="http://schemas.microsoft.com/office/drawing/2014/main" val="4240881329"/>
                    </a:ext>
                  </a:extLst>
                </a:gridCol>
                <a:gridCol w="753635">
                  <a:extLst>
                    <a:ext uri="{9D8B030D-6E8A-4147-A177-3AD203B41FA5}">
                      <a16:colId xmlns:a16="http://schemas.microsoft.com/office/drawing/2014/main" val="3157474897"/>
                    </a:ext>
                  </a:extLst>
                </a:gridCol>
                <a:gridCol w="753635">
                  <a:extLst>
                    <a:ext uri="{9D8B030D-6E8A-4147-A177-3AD203B41FA5}">
                      <a16:colId xmlns:a16="http://schemas.microsoft.com/office/drawing/2014/main" val="3870868351"/>
                    </a:ext>
                  </a:extLst>
                </a:gridCol>
                <a:gridCol w="753635">
                  <a:extLst>
                    <a:ext uri="{9D8B030D-6E8A-4147-A177-3AD203B41FA5}">
                      <a16:colId xmlns:a16="http://schemas.microsoft.com/office/drawing/2014/main" val="33849545"/>
                    </a:ext>
                  </a:extLst>
                </a:gridCol>
                <a:gridCol w="753635">
                  <a:extLst>
                    <a:ext uri="{9D8B030D-6E8A-4147-A177-3AD203B41FA5}">
                      <a16:colId xmlns:a16="http://schemas.microsoft.com/office/drawing/2014/main" val="3737929250"/>
                    </a:ext>
                  </a:extLst>
                </a:gridCol>
              </a:tblGrid>
              <a:tr h="178978">
                <a:tc rowSpan="2">
                  <a:txBody>
                    <a:bodyPr/>
                    <a:lstStyle/>
                    <a:p>
                      <a:pPr algn="ctr" fontAlgn="t"/>
                      <a:r>
                        <a:rPr lang="fr-FR" sz="900" b="0" i="0" u="none" strike="noStrike" dirty="0">
                          <a:solidFill>
                            <a:srgbClr val="000000"/>
                          </a:solidFill>
                          <a:effectLst/>
                          <a:latin typeface="Calibri" panose="020F0502020204030204" pitchFamily="34" charset="0"/>
                        </a:rPr>
                        <a:t> </a:t>
                      </a:r>
                    </a:p>
                  </a:txBody>
                  <a:tcPr marL="7084" marR="7084" marT="708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fr-FR" sz="900" b="0" i="0" u="none" strike="noStrike">
                          <a:solidFill>
                            <a:srgbClr val="000000"/>
                          </a:solidFill>
                          <a:effectLst/>
                          <a:latin typeface="Calibri" panose="020F0502020204030204" pitchFamily="34" charset="0"/>
                        </a:rPr>
                        <a:t>2018</a:t>
                      </a:r>
                    </a:p>
                  </a:txBody>
                  <a:tcPr marL="7084" marR="7084" marT="708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gridSpan="3">
                  <a:txBody>
                    <a:bodyPr/>
                    <a:lstStyle/>
                    <a:p>
                      <a:pPr algn="ctr" fontAlgn="ctr"/>
                      <a:r>
                        <a:rPr lang="fr-FR" sz="800" b="1" i="0" u="none" strike="noStrike">
                          <a:solidFill>
                            <a:srgbClr val="000000"/>
                          </a:solidFill>
                          <a:effectLst/>
                          <a:latin typeface="Calibri Light" panose="020F0302020204030204" pitchFamily="34" charset="0"/>
                        </a:rPr>
                        <a:t>2019</a:t>
                      </a:r>
                    </a:p>
                  </a:txBody>
                  <a:tcPr marL="7084" marR="7084" marT="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800" b="1" i="0" u="none" strike="noStrike">
                          <a:solidFill>
                            <a:srgbClr val="000000"/>
                          </a:solidFill>
                          <a:effectLst/>
                          <a:latin typeface="Calibri Light" panose="020F0302020204030204" pitchFamily="34" charset="0"/>
                        </a:rPr>
                        <a:t>2020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2021</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2022</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2023</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3291118593"/>
                  </a:ext>
                </a:extLst>
              </a:tr>
              <a:tr h="264888">
                <a:tc vMerge="1">
                  <a:txBody>
                    <a:bodyPr/>
                    <a:lstStyle/>
                    <a:p>
                      <a:endParaRPr lang="fr-FR"/>
                    </a:p>
                  </a:txBody>
                  <a:tcPr/>
                </a:tc>
                <a:tc>
                  <a:txBody>
                    <a:bodyPr/>
                    <a:lstStyle/>
                    <a:p>
                      <a:pPr algn="ctr" fontAlgn="ctr"/>
                      <a:r>
                        <a:rPr lang="fr-FR" sz="800" b="0" i="0" u="none" strike="noStrike">
                          <a:solidFill>
                            <a:srgbClr val="000000"/>
                          </a:solidFill>
                          <a:effectLst/>
                          <a:latin typeface="Calibri Light" panose="020F0302020204030204" pitchFamily="34" charset="0"/>
                        </a:rPr>
                        <a:t>Réalisés</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0" i="0" u="none" strike="noStrike">
                          <a:solidFill>
                            <a:srgbClr val="000000"/>
                          </a:solidFill>
                          <a:effectLst/>
                          <a:latin typeface="Calibri Light" panose="020F0302020204030204" pitchFamily="34" charset="0"/>
                        </a:rPr>
                        <a:t>Prévus </a:t>
                      </a:r>
                      <a:br>
                        <a:rPr lang="fr-FR" sz="800" b="0" i="0" u="none" strike="noStrike">
                          <a:solidFill>
                            <a:srgbClr val="000000"/>
                          </a:solidFill>
                          <a:effectLst/>
                          <a:latin typeface="Calibri Light" panose="020F0302020204030204" pitchFamily="34" charset="0"/>
                        </a:rPr>
                      </a:br>
                      <a:r>
                        <a:rPr lang="fr-FR" sz="800" b="0" i="0" u="none" strike="noStrike">
                          <a:solidFill>
                            <a:srgbClr val="000000"/>
                          </a:solidFill>
                          <a:effectLst/>
                          <a:latin typeface="Calibri Light" panose="020F0302020204030204" pitchFamily="34" charset="0"/>
                        </a:rPr>
                        <a:t>avenant</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Réalisés</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effectLst/>
                          <a:latin typeface="Calibri Light" panose="020F0302020204030204" pitchFamily="34" charset="0"/>
                        </a:rPr>
                        <a:t>% réalisés / Prévus avenant</a:t>
                      </a:r>
                    </a:p>
                  </a:txBody>
                  <a:tcPr marL="7084" marR="7084" marT="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Prévus conv</a:t>
                      </a:r>
                    </a:p>
                  </a:txBody>
                  <a:tcPr marL="7084" marR="7084" marT="708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0" i="0" u="none" strike="noStrike">
                          <a:solidFill>
                            <a:srgbClr val="000000"/>
                          </a:solidFill>
                          <a:effectLst/>
                          <a:latin typeface="Calibri Light" panose="020F0302020204030204" pitchFamily="34" charset="0"/>
                        </a:rPr>
                        <a:t>Prévus conv</a:t>
                      </a:r>
                    </a:p>
                  </a:txBody>
                  <a:tcPr marL="7084" marR="7084" marT="708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0" i="0" u="none" strike="noStrike">
                          <a:solidFill>
                            <a:srgbClr val="000000"/>
                          </a:solidFill>
                          <a:effectLst/>
                          <a:latin typeface="Calibri Light" panose="020F0302020204030204" pitchFamily="34" charset="0"/>
                        </a:rPr>
                        <a:t>Prévus conv</a:t>
                      </a:r>
                    </a:p>
                  </a:txBody>
                  <a:tcPr marL="7084" marR="7084" marT="708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0" i="0" u="none" strike="noStrike">
                          <a:solidFill>
                            <a:srgbClr val="000000"/>
                          </a:solidFill>
                          <a:effectLst/>
                          <a:latin typeface="Calibri Light" panose="020F0302020204030204" pitchFamily="34" charset="0"/>
                        </a:rPr>
                        <a:t>Prévus conv</a:t>
                      </a:r>
                    </a:p>
                  </a:txBody>
                  <a:tcPr marL="7084" marR="7084" marT="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517117773"/>
                  </a:ext>
                </a:extLst>
              </a:tr>
              <a:tr h="186137">
                <a:tc>
                  <a:txBody>
                    <a:bodyPr/>
                    <a:lstStyle/>
                    <a:p>
                      <a:pPr algn="l" fontAlgn="ctr"/>
                      <a:r>
                        <a:rPr lang="fr-FR" sz="800" b="1" i="0" u="none" strike="noStrike">
                          <a:solidFill>
                            <a:srgbClr val="000000"/>
                          </a:solidFill>
                          <a:effectLst/>
                          <a:latin typeface="Calibri Light" panose="020F0302020204030204" pitchFamily="34" charset="0"/>
                        </a:rPr>
                        <a:t>PARC PRIVE</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704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1061</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1102</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104%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620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620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620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620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518529139"/>
                  </a:ext>
                </a:extLst>
              </a:tr>
              <a:tr h="250569">
                <a:tc>
                  <a:txBody>
                    <a:bodyPr/>
                    <a:lstStyle/>
                    <a:p>
                      <a:pPr algn="l" fontAlgn="ctr"/>
                      <a:r>
                        <a:rPr lang="fr-FR" sz="800" b="0" i="0" u="none" strike="noStrike">
                          <a:solidFill>
                            <a:srgbClr val="000000"/>
                          </a:solidFill>
                          <a:effectLst/>
                          <a:latin typeface="Calibri Light" panose="020F0302020204030204" pitchFamily="34" charset="0"/>
                        </a:rPr>
                        <a:t>Dont logement PO</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676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945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1076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114%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extLst>
                  <a:ext uri="{0D108BD9-81ED-4DB2-BD59-A6C34878D82A}">
                    <a16:rowId xmlns:a16="http://schemas.microsoft.com/office/drawing/2014/main" val="4169101458"/>
                  </a:ext>
                </a:extLst>
              </a:tr>
              <a:tr h="236250">
                <a:tc>
                  <a:txBody>
                    <a:bodyPr/>
                    <a:lstStyle/>
                    <a:p>
                      <a:pPr algn="l" fontAlgn="ctr"/>
                      <a:r>
                        <a:rPr lang="fr-FR" sz="800" b="0" i="0" u="none" strike="noStrike">
                          <a:solidFill>
                            <a:srgbClr val="000000"/>
                          </a:solidFill>
                          <a:effectLst/>
                          <a:latin typeface="Calibri Light" panose="020F0302020204030204" pitchFamily="34" charset="0"/>
                        </a:rPr>
                        <a:t>Dont logement PB</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12</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7DEE8"/>
                    </a:solidFill>
                  </a:tcPr>
                </a:tc>
                <a:tc>
                  <a:txBody>
                    <a:bodyPr/>
                    <a:lstStyle/>
                    <a:p>
                      <a:pPr algn="ctr" fontAlgn="ctr"/>
                      <a:r>
                        <a:rPr lang="fr-FR" sz="800" b="1" i="0" u="none" strike="noStrike" dirty="0">
                          <a:solidFill>
                            <a:srgbClr val="000000"/>
                          </a:solidFill>
                          <a:effectLst/>
                          <a:latin typeface="Calibri Light" panose="020F0302020204030204" pitchFamily="34" charset="0"/>
                        </a:rPr>
                        <a:t>93</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25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27%</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50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extLst>
                  <a:ext uri="{0D108BD9-81ED-4DB2-BD59-A6C34878D82A}">
                    <a16:rowId xmlns:a16="http://schemas.microsoft.com/office/drawing/2014/main" val="3546151326"/>
                  </a:ext>
                </a:extLst>
              </a:tr>
              <a:tr h="236250">
                <a:tc>
                  <a:txBody>
                    <a:bodyPr/>
                    <a:lstStyle/>
                    <a:p>
                      <a:pPr algn="l" fontAlgn="ctr"/>
                      <a:r>
                        <a:rPr lang="fr-FR" sz="800" b="0" i="0" u="none" strike="noStrike">
                          <a:solidFill>
                            <a:srgbClr val="000000"/>
                          </a:solidFill>
                          <a:effectLst/>
                          <a:latin typeface="Calibri Light" panose="020F0302020204030204" pitchFamily="34" charset="0"/>
                        </a:rPr>
                        <a:t>Dont logements syndic.copro.</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16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23</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14</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14</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14</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14</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2400234939"/>
                  </a:ext>
                </a:extLst>
              </a:tr>
              <a:tr h="178978">
                <a:tc>
                  <a:txBody>
                    <a:bodyPr/>
                    <a:lstStyle/>
                    <a:p>
                      <a:pPr algn="l" fontAlgn="ctr"/>
                      <a:r>
                        <a:rPr lang="fr-FR" sz="800" b="1" i="0" u="none" strike="noStrike">
                          <a:solidFill>
                            <a:srgbClr val="000000"/>
                          </a:solidFill>
                          <a:effectLst/>
                          <a:latin typeface="Calibri Light" panose="020F0302020204030204" pitchFamily="34" charset="0"/>
                        </a:rPr>
                        <a:t>Logement PO</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676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945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1076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114%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556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3562566989"/>
                  </a:ext>
                </a:extLst>
              </a:tr>
              <a:tr h="272047">
                <a:tc>
                  <a:txBody>
                    <a:bodyPr/>
                    <a:lstStyle/>
                    <a:p>
                      <a:pPr algn="l" fontAlgn="ctr"/>
                      <a:r>
                        <a:rPr lang="fr-FR" sz="800" b="0" i="0" u="none" strike="noStrike">
                          <a:solidFill>
                            <a:srgbClr val="000000"/>
                          </a:solidFill>
                          <a:effectLst/>
                          <a:latin typeface="Calibri Light" panose="020F0302020204030204" pitchFamily="34" charset="0"/>
                        </a:rPr>
                        <a:t>Dont logements indignes et très dégradés PO</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18</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75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19%</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20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extLst>
                  <a:ext uri="{0D108BD9-81ED-4DB2-BD59-A6C34878D82A}">
                    <a16:rowId xmlns:a16="http://schemas.microsoft.com/office/drawing/2014/main" val="1129699880"/>
                  </a:ext>
                </a:extLst>
              </a:tr>
              <a:tr h="286364">
                <a:tc>
                  <a:txBody>
                    <a:bodyPr/>
                    <a:lstStyle/>
                    <a:p>
                      <a:pPr algn="l" fontAlgn="ctr"/>
                      <a:r>
                        <a:rPr lang="fr-FR" sz="800" b="0" i="0" u="none" strike="noStrike">
                          <a:solidFill>
                            <a:srgbClr val="000000"/>
                          </a:solidFill>
                          <a:effectLst/>
                          <a:latin typeface="Calibri Light" panose="020F0302020204030204" pitchFamily="34" charset="0"/>
                        </a:rPr>
                        <a:t>Dont travaux d'amélioration de la performance énergétique</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474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530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883</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167%</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400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400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400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400</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extLst>
                  <a:ext uri="{0D108BD9-81ED-4DB2-BD59-A6C34878D82A}">
                    <a16:rowId xmlns:a16="http://schemas.microsoft.com/office/drawing/2014/main" val="905318874"/>
                  </a:ext>
                </a:extLst>
              </a:tr>
              <a:tr h="171819">
                <a:tc>
                  <a:txBody>
                    <a:bodyPr/>
                    <a:lstStyle/>
                    <a:p>
                      <a:pPr algn="l" fontAlgn="ctr"/>
                      <a:r>
                        <a:rPr lang="fr-FR" sz="800" b="0" i="0" u="none" strike="noStrike">
                          <a:solidFill>
                            <a:srgbClr val="000000"/>
                          </a:solidFill>
                          <a:effectLst/>
                          <a:latin typeface="Calibri Light" panose="020F0302020204030204" pitchFamily="34" charset="0"/>
                        </a:rPr>
                        <a:t>Dont pour l'autonomie de la personne</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178</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340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179</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53%</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136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136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136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136</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B6DDE8"/>
                    </a:solidFill>
                  </a:tcPr>
                </a:tc>
                <a:extLst>
                  <a:ext uri="{0D108BD9-81ED-4DB2-BD59-A6C34878D82A}">
                    <a16:rowId xmlns:a16="http://schemas.microsoft.com/office/drawing/2014/main" val="2493546200"/>
                  </a:ext>
                </a:extLst>
              </a:tr>
              <a:tr h="178978">
                <a:tc>
                  <a:txBody>
                    <a:bodyPr/>
                    <a:lstStyle/>
                    <a:p>
                      <a:pPr algn="l" fontAlgn="ctr"/>
                      <a:r>
                        <a:rPr lang="fr-FR" sz="800" b="0" i="0" u="none" strike="noStrike">
                          <a:solidFill>
                            <a:srgbClr val="000000"/>
                          </a:solidFill>
                          <a:effectLst/>
                          <a:latin typeface="Calibri Light" panose="020F0302020204030204" pitchFamily="34" charset="0"/>
                        </a:rPr>
                        <a:t>Dont complément ASE</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 </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 </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 </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b"/>
                      <a:r>
                        <a:rPr lang="fr-FR" sz="800" b="1" i="0" u="none" strike="noStrike">
                          <a:solidFill>
                            <a:srgbClr val="000000"/>
                          </a:solidFill>
                          <a:effectLst/>
                          <a:latin typeface="Calibri Light" panose="020F0302020204030204" pitchFamily="34" charset="0"/>
                        </a:rPr>
                        <a:t> </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 </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 </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 </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334236106"/>
                  </a:ext>
                </a:extLst>
              </a:tr>
              <a:tr h="178978">
                <a:tc>
                  <a:txBody>
                    <a:bodyPr/>
                    <a:lstStyle/>
                    <a:p>
                      <a:pPr algn="ctr" fontAlgn="ctr"/>
                      <a:r>
                        <a:rPr lang="fr-FR" sz="800" b="1" i="0" u="none" strike="noStrike">
                          <a:solidFill>
                            <a:srgbClr val="000000"/>
                          </a:solidFill>
                          <a:effectLst/>
                          <a:latin typeface="Calibri Light" panose="020F0302020204030204" pitchFamily="34" charset="0"/>
                        </a:rPr>
                        <a:t>Logements Habiter Mieux *</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517</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684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517</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76%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485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485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485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485</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427160733"/>
                  </a:ext>
                </a:extLst>
              </a:tr>
              <a:tr h="171819">
                <a:tc>
                  <a:txBody>
                    <a:bodyPr/>
                    <a:lstStyle/>
                    <a:p>
                      <a:pPr algn="l" fontAlgn="ctr"/>
                      <a:r>
                        <a:rPr lang="fr-FR" sz="800" b="0" i="0" u="none" strike="noStrike">
                          <a:solidFill>
                            <a:srgbClr val="000000"/>
                          </a:solidFill>
                          <a:effectLst/>
                          <a:latin typeface="Calibri Light" panose="020F0302020204030204" pitchFamily="34" charset="0"/>
                        </a:rPr>
                        <a:t>Dont PO</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491</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590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491</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83%</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fr-FR" sz="800" b="1" i="0" u="none" strike="noStrike">
                          <a:solidFill>
                            <a:srgbClr val="000000"/>
                          </a:solidFill>
                          <a:effectLst/>
                          <a:latin typeface="Calibri Light" panose="020F0302020204030204" pitchFamily="34" charset="0"/>
                        </a:rPr>
                        <a:t>445</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445</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445</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b"/>
                      <a:r>
                        <a:rPr lang="fr-FR" sz="800" b="1" i="0" u="none" strike="noStrike">
                          <a:solidFill>
                            <a:srgbClr val="000000"/>
                          </a:solidFill>
                          <a:effectLst/>
                          <a:latin typeface="Calibri Light" panose="020F0302020204030204" pitchFamily="34" charset="0"/>
                        </a:rPr>
                        <a:t>445</a:t>
                      </a:r>
                    </a:p>
                  </a:txBody>
                  <a:tcPr marL="7084" marR="7084" marT="70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extLst>
                  <a:ext uri="{0D108BD9-81ED-4DB2-BD59-A6C34878D82A}">
                    <a16:rowId xmlns:a16="http://schemas.microsoft.com/office/drawing/2014/main" val="1003602869"/>
                  </a:ext>
                </a:extLst>
              </a:tr>
              <a:tr h="171819">
                <a:tc>
                  <a:txBody>
                    <a:bodyPr/>
                    <a:lstStyle/>
                    <a:p>
                      <a:pPr algn="l" fontAlgn="ctr"/>
                      <a:r>
                        <a:rPr lang="fr-FR" sz="800" b="0" i="0" u="none" strike="noStrike">
                          <a:solidFill>
                            <a:srgbClr val="000000"/>
                          </a:solidFill>
                          <a:effectLst/>
                          <a:latin typeface="Calibri Light" panose="020F0302020204030204" pitchFamily="34" charset="0"/>
                        </a:rPr>
                        <a:t>Dont PB</a:t>
                      </a:r>
                    </a:p>
                  </a:txBody>
                  <a:tcPr marL="85006"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6DDE8"/>
                    </a:solidFill>
                  </a:tcPr>
                </a:tc>
                <a:tc>
                  <a:txBody>
                    <a:bodyPr/>
                    <a:lstStyle/>
                    <a:p>
                      <a:pPr algn="ctr" fontAlgn="ctr"/>
                      <a:r>
                        <a:rPr lang="fr-FR" sz="800" b="1" i="0" u="none" strike="noStrike">
                          <a:solidFill>
                            <a:srgbClr val="000000"/>
                          </a:solidFill>
                          <a:effectLst/>
                          <a:latin typeface="Calibri Light" panose="020F0302020204030204" pitchFamily="34" charset="0"/>
                        </a:rPr>
                        <a:t>10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71</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fr-FR" sz="800" b="1" i="0" u="none" strike="noStrike">
                          <a:solidFill>
                            <a:srgbClr val="000000"/>
                          </a:solidFill>
                          <a:effectLst/>
                          <a:latin typeface="Calibri Light" panose="020F0302020204030204" pitchFamily="34" charset="0"/>
                        </a:rPr>
                        <a:t>40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rowSpan="2">
                  <a:txBody>
                    <a:bodyPr/>
                    <a:lstStyle/>
                    <a:p>
                      <a:pPr algn="ctr" fontAlgn="ctr"/>
                      <a:r>
                        <a:rPr lang="fr-FR" sz="800" b="1" i="0" u="none" strike="noStrike">
                          <a:solidFill>
                            <a:srgbClr val="000000"/>
                          </a:solidFill>
                          <a:effectLst/>
                          <a:latin typeface="Calibri Light" panose="020F0302020204030204" pitchFamily="34" charset="0"/>
                        </a:rPr>
                        <a:t>40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rowSpan="2">
                  <a:txBody>
                    <a:bodyPr/>
                    <a:lstStyle/>
                    <a:p>
                      <a:pPr algn="ctr" fontAlgn="ctr"/>
                      <a:r>
                        <a:rPr lang="fr-FR" sz="800" b="1" i="0" u="none" strike="noStrike">
                          <a:solidFill>
                            <a:srgbClr val="000000"/>
                          </a:solidFill>
                          <a:effectLst/>
                          <a:latin typeface="Calibri Light" panose="020F0302020204030204" pitchFamily="34" charset="0"/>
                        </a:rPr>
                        <a:t>40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rowSpan="2">
                  <a:txBody>
                    <a:bodyPr/>
                    <a:lstStyle/>
                    <a:p>
                      <a:pPr algn="ctr" fontAlgn="ctr"/>
                      <a:r>
                        <a:rPr lang="fr-FR" sz="800" b="1" i="0" u="none" strike="noStrike">
                          <a:solidFill>
                            <a:srgbClr val="000000"/>
                          </a:solidFill>
                          <a:effectLst/>
                          <a:latin typeface="Calibri Light" panose="020F0302020204030204" pitchFamily="34" charset="0"/>
                        </a:rPr>
                        <a:t>40</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2471525205"/>
                  </a:ext>
                </a:extLst>
              </a:tr>
              <a:tr h="178978">
                <a:tc>
                  <a:txBody>
                    <a:bodyPr/>
                    <a:lstStyle/>
                    <a:p>
                      <a:pPr algn="l" fontAlgn="ctr"/>
                      <a:r>
                        <a:rPr lang="fr-FR" sz="800" b="0" i="0" u="none" strike="noStrike">
                          <a:solidFill>
                            <a:srgbClr val="000000"/>
                          </a:solidFill>
                          <a:effectLst/>
                          <a:latin typeface="Calibri Light" panose="020F0302020204030204" pitchFamily="34" charset="0"/>
                        </a:rPr>
                        <a:t>IM Syndicat de copropriétés frag.</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16</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fr-FR" sz="800" b="1" i="0" u="none" strike="noStrike">
                          <a:solidFill>
                            <a:srgbClr val="000000"/>
                          </a:solidFill>
                          <a:effectLst/>
                          <a:latin typeface="Calibri Light" panose="020F0302020204030204" pitchFamily="34" charset="0"/>
                        </a:rPr>
                        <a:t>23</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00000"/>
                          </a:solidFill>
                          <a:effectLst/>
                          <a:latin typeface="Calibri Light" panose="020F0302020204030204" pitchFamily="34" charset="0"/>
                        </a:rPr>
                        <a:t>1</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dirty="0">
                          <a:solidFill>
                            <a:srgbClr val="000000"/>
                          </a:solidFill>
                          <a:effectLst/>
                          <a:latin typeface="Calibri Light" panose="020F0302020204030204" pitchFamily="34" charset="0"/>
                        </a:rPr>
                        <a:t>4%</a:t>
                      </a:r>
                    </a:p>
                  </a:txBody>
                  <a:tcPr marL="7084" marR="7084" marT="70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443314739"/>
                  </a:ext>
                </a:extLst>
              </a:tr>
            </a:tbl>
          </a:graphicData>
        </a:graphic>
      </p:graphicFrame>
      <p:sp>
        <p:nvSpPr>
          <p:cNvPr id="5" name="Titre 4"/>
          <p:cNvSpPr>
            <a:spLocks noGrp="1"/>
          </p:cNvSpPr>
          <p:nvPr>
            <p:ph type="title"/>
          </p:nvPr>
        </p:nvSpPr>
        <p:spPr/>
        <p:txBody>
          <a:bodyPr/>
          <a:lstStyle/>
          <a:p>
            <a:pPr algn="ctr"/>
            <a:r>
              <a:rPr lang="fr-FR" altLang="fr-FR" sz="2400" b="1" dirty="0">
                <a:solidFill>
                  <a:srgbClr val="C0504D"/>
                </a:solidFill>
                <a:latin typeface="Calibri Light" panose="020F0302020204030204" pitchFamily="34" charset="0"/>
              </a:rPr>
              <a:t>Délégation de compétence des aides à la pierre – Bilan 2019</a:t>
            </a:r>
            <a:endParaRPr lang="fr-FR" sz="2400" b="1" dirty="0">
              <a:latin typeface="Calibri Light" panose="020F0302020204030204" pitchFamily="34" charset="0"/>
            </a:endParaRPr>
          </a:p>
        </p:txBody>
      </p:sp>
    </p:spTree>
    <p:extLst>
      <p:ext uri="{BB962C8B-B14F-4D97-AF65-F5344CB8AC3E}">
        <p14:creationId xmlns:p14="http://schemas.microsoft.com/office/powerpoint/2010/main" val="1771462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Rappel des enveloppes 2019 pour le parc privé prévues et réalisées :</a:t>
            </a:r>
          </a:p>
          <a:p>
            <a:pPr marL="0" indent="0">
              <a:buNone/>
            </a:pP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691277886"/>
              </p:ext>
            </p:extLst>
          </p:nvPr>
        </p:nvGraphicFramePr>
        <p:xfrm>
          <a:off x="1043608" y="2447722"/>
          <a:ext cx="7886701" cy="2394603"/>
        </p:xfrm>
        <a:graphic>
          <a:graphicData uri="http://schemas.openxmlformats.org/drawingml/2006/table">
            <a:tbl>
              <a:tblPr/>
              <a:tblGrid>
                <a:gridCol w="1503331">
                  <a:extLst>
                    <a:ext uri="{9D8B030D-6E8A-4147-A177-3AD203B41FA5}">
                      <a16:colId xmlns:a16="http://schemas.microsoft.com/office/drawing/2014/main" val="1071959584"/>
                    </a:ext>
                  </a:extLst>
                </a:gridCol>
                <a:gridCol w="716973">
                  <a:extLst>
                    <a:ext uri="{9D8B030D-6E8A-4147-A177-3AD203B41FA5}">
                      <a16:colId xmlns:a16="http://schemas.microsoft.com/office/drawing/2014/main" val="2106437401"/>
                    </a:ext>
                  </a:extLst>
                </a:gridCol>
                <a:gridCol w="578204">
                  <a:extLst>
                    <a:ext uri="{9D8B030D-6E8A-4147-A177-3AD203B41FA5}">
                      <a16:colId xmlns:a16="http://schemas.microsoft.com/office/drawing/2014/main" val="505116069"/>
                    </a:ext>
                  </a:extLst>
                </a:gridCol>
                <a:gridCol w="578204">
                  <a:extLst>
                    <a:ext uri="{9D8B030D-6E8A-4147-A177-3AD203B41FA5}">
                      <a16:colId xmlns:a16="http://schemas.microsoft.com/office/drawing/2014/main" val="1702355740"/>
                    </a:ext>
                  </a:extLst>
                </a:gridCol>
                <a:gridCol w="578204">
                  <a:extLst>
                    <a:ext uri="{9D8B030D-6E8A-4147-A177-3AD203B41FA5}">
                      <a16:colId xmlns:a16="http://schemas.microsoft.com/office/drawing/2014/main" val="730956040"/>
                    </a:ext>
                  </a:extLst>
                </a:gridCol>
                <a:gridCol w="578204">
                  <a:extLst>
                    <a:ext uri="{9D8B030D-6E8A-4147-A177-3AD203B41FA5}">
                      <a16:colId xmlns:a16="http://schemas.microsoft.com/office/drawing/2014/main" val="3728707409"/>
                    </a:ext>
                  </a:extLst>
                </a:gridCol>
                <a:gridCol w="393178">
                  <a:extLst>
                    <a:ext uri="{9D8B030D-6E8A-4147-A177-3AD203B41FA5}">
                      <a16:colId xmlns:a16="http://schemas.microsoft.com/office/drawing/2014/main" val="604319203"/>
                    </a:ext>
                  </a:extLst>
                </a:gridCol>
                <a:gridCol w="393178">
                  <a:extLst>
                    <a:ext uri="{9D8B030D-6E8A-4147-A177-3AD203B41FA5}">
                      <a16:colId xmlns:a16="http://schemas.microsoft.com/office/drawing/2014/main" val="4037922054"/>
                    </a:ext>
                  </a:extLst>
                </a:gridCol>
                <a:gridCol w="450999">
                  <a:extLst>
                    <a:ext uri="{9D8B030D-6E8A-4147-A177-3AD203B41FA5}">
                      <a16:colId xmlns:a16="http://schemas.microsoft.com/office/drawing/2014/main" val="3884834126"/>
                    </a:ext>
                  </a:extLst>
                </a:gridCol>
                <a:gridCol w="450999">
                  <a:extLst>
                    <a:ext uri="{9D8B030D-6E8A-4147-A177-3AD203B41FA5}">
                      <a16:colId xmlns:a16="http://schemas.microsoft.com/office/drawing/2014/main" val="2939577198"/>
                    </a:ext>
                  </a:extLst>
                </a:gridCol>
                <a:gridCol w="462563">
                  <a:extLst>
                    <a:ext uri="{9D8B030D-6E8A-4147-A177-3AD203B41FA5}">
                      <a16:colId xmlns:a16="http://schemas.microsoft.com/office/drawing/2014/main" val="3062034401"/>
                    </a:ext>
                  </a:extLst>
                </a:gridCol>
                <a:gridCol w="601332">
                  <a:extLst>
                    <a:ext uri="{9D8B030D-6E8A-4147-A177-3AD203B41FA5}">
                      <a16:colId xmlns:a16="http://schemas.microsoft.com/office/drawing/2014/main" val="277084576"/>
                    </a:ext>
                  </a:extLst>
                </a:gridCol>
                <a:gridCol w="601332">
                  <a:extLst>
                    <a:ext uri="{9D8B030D-6E8A-4147-A177-3AD203B41FA5}">
                      <a16:colId xmlns:a16="http://schemas.microsoft.com/office/drawing/2014/main" val="1294661546"/>
                    </a:ext>
                  </a:extLst>
                </a:gridCol>
              </a:tblGrid>
              <a:tr h="271627">
                <a:tc rowSpan="4">
                  <a:txBody>
                    <a:bodyPr/>
                    <a:lstStyle/>
                    <a:p>
                      <a:pPr algn="ctr" fontAlgn="t"/>
                      <a:endParaRPr lang="fr-FR" sz="1700" b="0" i="0" u="none" strike="noStrike">
                        <a:solidFill>
                          <a:srgbClr val="000000"/>
                        </a:solidFill>
                        <a:effectLst/>
                        <a:latin typeface="Arial" panose="020B0604020202020204" pitchFamily="34" charset="0"/>
                      </a:endParaRPr>
                    </a:p>
                  </a:txBody>
                  <a:tcPr marL="7148" marR="7148" marT="7148"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fontAlgn="ctr"/>
                      <a:r>
                        <a:rPr lang="fr-FR" sz="900" b="1" i="0" u="none" strike="noStrike">
                          <a:solidFill>
                            <a:srgbClr val="000000"/>
                          </a:solidFill>
                          <a:effectLst/>
                          <a:latin typeface="Calibri Light" panose="020F0302020204030204" pitchFamily="34" charset="0"/>
                        </a:rPr>
                        <a:t>2018</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gridSpan="4">
                  <a:txBody>
                    <a:bodyPr/>
                    <a:lstStyle/>
                    <a:p>
                      <a:pPr algn="ctr" rtl="0" fontAlgn="ctr"/>
                      <a:r>
                        <a:rPr lang="fr-FR" sz="1000" b="1" i="0" u="none" strike="noStrike">
                          <a:solidFill>
                            <a:srgbClr val="000000"/>
                          </a:solidFill>
                          <a:effectLst/>
                          <a:latin typeface="Calibri Light" panose="020F0302020204030204" pitchFamily="34" charset="0"/>
                        </a:rPr>
                        <a:t>2019</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a:txBody>
                    <a:bodyPr/>
                    <a:lstStyle/>
                    <a:p>
                      <a:pPr algn="ctr" rtl="0" fontAlgn="ctr"/>
                      <a:r>
                        <a:rPr lang="fr-FR" sz="1000" b="1" i="0" u="none" strike="noStrike">
                          <a:solidFill>
                            <a:srgbClr val="000000"/>
                          </a:solidFill>
                          <a:effectLst/>
                          <a:latin typeface="Calibri Light" panose="020F0302020204030204" pitchFamily="34" charset="0"/>
                        </a:rPr>
                        <a:t>2020</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1" i="0" u="none" strike="noStrike">
                          <a:solidFill>
                            <a:srgbClr val="000000"/>
                          </a:solidFill>
                          <a:effectLst/>
                          <a:latin typeface="Calibri Light" panose="020F0302020204030204" pitchFamily="34" charset="0"/>
                        </a:rPr>
                        <a:t>2021</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1" i="0" u="none" strike="noStrike">
                          <a:solidFill>
                            <a:srgbClr val="000000"/>
                          </a:solidFill>
                          <a:effectLst/>
                          <a:latin typeface="Calibri Light" panose="020F0302020204030204" pitchFamily="34" charset="0"/>
                        </a:rPr>
                        <a:t>2022</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1" i="0" u="none" strike="noStrike">
                          <a:solidFill>
                            <a:srgbClr val="000000"/>
                          </a:solidFill>
                          <a:effectLst/>
                          <a:latin typeface="Calibri Light" panose="020F0302020204030204" pitchFamily="34" charset="0"/>
                        </a:rPr>
                        <a:t>2023</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1" i="0" u="none" strike="noStrike">
                          <a:solidFill>
                            <a:srgbClr val="000000"/>
                          </a:solidFill>
                          <a:effectLst/>
                          <a:latin typeface="Calibri Light" panose="020F0302020204030204" pitchFamily="34" charset="0"/>
                        </a:rPr>
                        <a:t>Total 2018/2023</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gridSpan="2">
                  <a:txBody>
                    <a:bodyPr/>
                    <a:lstStyle/>
                    <a:p>
                      <a:pPr algn="ctr" rtl="0" fontAlgn="ctr"/>
                      <a:r>
                        <a:rPr lang="fr-FR" sz="1000" b="1" i="0" u="none" strike="noStrike">
                          <a:solidFill>
                            <a:srgbClr val="000000"/>
                          </a:solidFill>
                          <a:effectLst/>
                          <a:latin typeface="Calibri Light" panose="020F0302020204030204" pitchFamily="34" charset="0"/>
                        </a:rPr>
                        <a:t>Total au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5B3D7"/>
                    </a:solidFill>
                  </a:tcPr>
                </a:tc>
                <a:tc hMerge="1">
                  <a:txBody>
                    <a:bodyPr/>
                    <a:lstStyle/>
                    <a:p>
                      <a:endParaRPr lang="fr-FR"/>
                    </a:p>
                  </a:txBody>
                  <a:tcPr/>
                </a:tc>
                <a:extLst>
                  <a:ext uri="{0D108BD9-81ED-4DB2-BD59-A6C34878D82A}">
                    <a16:rowId xmlns:a16="http://schemas.microsoft.com/office/drawing/2014/main" val="4234838715"/>
                  </a:ext>
                </a:extLst>
              </a:tr>
              <a:tr h="243034">
                <a:tc vMerge="1">
                  <a:txBody>
                    <a:bodyPr/>
                    <a:lstStyle/>
                    <a:p>
                      <a:endParaRPr lang="fr-FR"/>
                    </a:p>
                  </a:txBody>
                  <a:tcPr/>
                </a:tc>
                <a:tc v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2">
                  <a:txBody>
                    <a:bodyPr/>
                    <a:lstStyle/>
                    <a:p>
                      <a:pPr algn="ctr" rtl="0" fontAlgn="ctr"/>
                      <a:r>
                        <a:rPr lang="fr-FR" sz="1000" b="1" i="0" u="none" strike="noStrike">
                          <a:solidFill>
                            <a:srgbClr val="000000"/>
                          </a:solidFill>
                          <a:effectLst/>
                          <a:latin typeface="Calibri Light" panose="020F0302020204030204" pitchFamily="34" charset="0"/>
                        </a:rPr>
                        <a:t>01/01/2023</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fr-FR"/>
                    </a:p>
                  </a:txBody>
                  <a:tcPr/>
                </a:tc>
                <a:extLst>
                  <a:ext uri="{0D108BD9-81ED-4DB2-BD59-A6C34878D82A}">
                    <a16:rowId xmlns:a16="http://schemas.microsoft.com/office/drawing/2014/main" val="2779640611"/>
                  </a:ext>
                </a:extLst>
              </a:tr>
              <a:tr h="335959">
                <a:tc vMerge="1">
                  <a:txBody>
                    <a:bodyPr/>
                    <a:lstStyle/>
                    <a:p>
                      <a:endParaRPr lang="fr-FR"/>
                    </a:p>
                  </a:txBody>
                  <a:tcPr/>
                </a:tc>
                <a:tc rowSpan="2">
                  <a:txBody>
                    <a:bodyPr/>
                    <a:lstStyle/>
                    <a:p>
                      <a:pPr algn="ctr" rtl="0" fontAlgn="ctr"/>
                      <a:r>
                        <a:rPr lang="fr-FR" sz="1000" b="0" i="0" u="none" strike="noStrike">
                          <a:solidFill>
                            <a:srgbClr val="000000"/>
                          </a:solidFill>
                          <a:effectLst/>
                          <a:latin typeface="Calibri Light" panose="020F0302020204030204" pitchFamily="34" charset="0"/>
                        </a:rPr>
                        <a:t>Réalisés</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Prévus conv</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0" i="0" u="none" strike="noStrike">
                          <a:solidFill>
                            <a:srgbClr val="000000"/>
                          </a:solidFill>
                          <a:effectLst/>
                          <a:latin typeface="Calibri Light" panose="020F0302020204030204" pitchFamily="34" charset="0"/>
                        </a:rPr>
                        <a:t>Prévus</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Réalisés</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 réalisés / Prévus avenant</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Prévus </a:t>
                      </a:r>
                      <a:br>
                        <a:rPr lang="fr-FR" sz="1000" b="0" i="0" u="none" strike="noStrike">
                          <a:solidFill>
                            <a:srgbClr val="000000"/>
                          </a:solidFill>
                          <a:effectLst/>
                          <a:latin typeface="Calibri Light" panose="020F0302020204030204" pitchFamily="34" charset="0"/>
                        </a:rPr>
                      </a:br>
                      <a:r>
                        <a:rPr lang="fr-FR" sz="1000" b="0" i="0" u="none" strike="noStrike">
                          <a:solidFill>
                            <a:srgbClr val="000000"/>
                          </a:solidFill>
                          <a:effectLst/>
                          <a:latin typeface="Calibri Light" panose="020F0302020204030204" pitchFamily="34" charset="0"/>
                        </a:rPr>
                        <a:t>conv.</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Prévus </a:t>
                      </a:r>
                      <a:br>
                        <a:rPr lang="fr-FR" sz="1000" b="0" i="0" u="none" strike="noStrike">
                          <a:solidFill>
                            <a:srgbClr val="000000"/>
                          </a:solidFill>
                          <a:effectLst/>
                          <a:latin typeface="Calibri Light" panose="020F0302020204030204" pitchFamily="34" charset="0"/>
                        </a:rPr>
                      </a:br>
                      <a:r>
                        <a:rPr lang="fr-FR" sz="1000" b="0" i="0" u="none" strike="noStrike">
                          <a:solidFill>
                            <a:srgbClr val="000000"/>
                          </a:solidFill>
                          <a:effectLst/>
                          <a:latin typeface="Calibri Light" panose="020F0302020204030204" pitchFamily="34" charset="0"/>
                        </a:rPr>
                        <a:t>conv.</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Prévus </a:t>
                      </a:r>
                      <a:br>
                        <a:rPr lang="fr-FR" sz="1000" b="0" i="0" u="none" strike="noStrike">
                          <a:solidFill>
                            <a:srgbClr val="000000"/>
                          </a:solidFill>
                          <a:effectLst/>
                          <a:latin typeface="Calibri Light" panose="020F0302020204030204" pitchFamily="34" charset="0"/>
                        </a:rPr>
                      </a:br>
                      <a:r>
                        <a:rPr lang="fr-FR" sz="1000" b="0" i="0" u="none" strike="noStrike">
                          <a:solidFill>
                            <a:srgbClr val="000000"/>
                          </a:solidFill>
                          <a:effectLst/>
                          <a:latin typeface="Calibri Light" panose="020F0302020204030204" pitchFamily="34" charset="0"/>
                        </a:rPr>
                        <a:t>conv.</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Prévus </a:t>
                      </a:r>
                      <a:br>
                        <a:rPr lang="fr-FR" sz="1000" b="0" i="0" u="none" strike="noStrike">
                          <a:solidFill>
                            <a:srgbClr val="000000"/>
                          </a:solidFill>
                          <a:effectLst/>
                          <a:latin typeface="Calibri Light" panose="020F0302020204030204" pitchFamily="34" charset="0"/>
                        </a:rPr>
                      </a:br>
                      <a:r>
                        <a:rPr lang="fr-FR" sz="1000" b="0" i="0" u="none" strike="noStrike">
                          <a:solidFill>
                            <a:srgbClr val="000000"/>
                          </a:solidFill>
                          <a:effectLst/>
                          <a:latin typeface="Calibri Light" panose="020F0302020204030204" pitchFamily="34" charset="0"/>
                        </a:rPr>
                        <a:t>conv.</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Prévus </a:t>
                      </a:r>
                      <a:br>
                        <a:rPr lang="fr-FR" sz="1000" b="0" i="0" u="none" strike="noStrike">
                          <a:solidFill>
                            <a:srgbClr val="000000"/>
                          </a:solidFill>
                          <a:effectLst/>
                          <a:latin typeface="Calibri Light" panose="020F0302020204030204" pitchFamily="34" charset="0"/>
                        </a:rPr>
                      </a:br>
                      <a:r>
                        <a:rPr lang="fr-FR" sz="1000" b="0" i="0" u="none" strike="noStrike">
                          <a:solidFill>
                            <a:srgbClr val="000000"/>
                          </a:solidFill>
                          <a:effectLst/>
                          <a:latin typeface="Calibri Light" panose="020F0302020204030204" pitchFamily="34" charset="0"/>
                        </a:rPr>
                        <a:t>conv.</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Réalisés</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a:txBody>
                    <a:bodyPr/>
                    <a:lstStyle/>
                    <a:p>
                      <a:pPr algn="ctr" rtl="0" fontAlgn="ctr"/>
                      <a:r>
                        <a:rPr lang="fr-FR" sz="1000" b="0" i="0" u="none" strike="noStrike">
                          <a:solidFill>
                            <a:srgbClr val="000000"/>
                          </a:solidFill>
                          <a:effectLst/>
                          <a:latin typeface="Calibri Light" panose="020F0302020204030204" pitchFamily="34" charset="0"/>
                        </a:rPr>
                        <a:t>en %</a:t>
                      </a:r>
                    </a:p>
                  </a:txBody>
                  <a:tcPr marL="7148" marR="7148" marT="714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745811040"/>
                  </a:ext>
                </a:extLst>
              </a:tr>
              <a:tr h="178702">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rtl="0" fontAlgn="ctr"/>
                      <a:r>
                        <a:rPr lang="fr-FR" sz="1000" b="0" i="0" u="none" strike="noStrike">
                          <a:solidFill>
                            <a:srgbClr val="000000"/>
                          </a:solidFill>
                          <a:effectLst/>
                          <a:latin typeface="Calibri Light" panose="020F0302020204030204" pitchFamily="34" charset="0"/>
                        </a:rPr>
                        <a:t>Avenant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564398537"/>
                  </a:ext>
                </a:extLst>
              </a:tr>
              <a:tr h="185850">
                <a:tc>
                  <a:txBody>
                    <a:bodyPr/>
                    <a:lstStyle/>
                    <a:p>
                      <a:pPr algn="l" rtl="0" fontAlgn="ctr"/>
                      <a:r>
                        <a:rPr lang="fr-FR" sz="1000" b="1" i="0" u="none" strike="noStrike">
                          <a:solidFill>
                            <a:srgbClr val="000000"/>
                          </a:solidFill>
                          <a:effectLst/>
                          <a:latin typeface="Calibri Light" panose="020F0302020204030204" pitchFamily="34" charset="0"/>
                        </a:rPr>
                        <a:t>PARC PRIVE</a:t>
                      </a:r>
                    </a:p>
                  </a:txBody>
                  <a:tcPr marL="7148" marR="7148" marT="714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704</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ctr" rtl="0" fontAlgn="ctr"/>
                      <a:r>
                        <a:rPr lang="fr-FR" sz="1000" b="1" i="0" u="none" strike="noStrike">
                          <a:solidFill>
                            <a:srgbClr val="000000"/>
                          </a:solidFill>
                          <a:effectLst/>
                          <a:latin typeface="Calibri Light" panose="020F0302020204030204" pitchFamily="34" charset="0"/>
                        </a:rPr>
                        <a:t>898</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dirty="0">
                          <a:solidFill>
                            <a:srgbClr val="000000"/>
                          </a:solidFill>
                          <a:effectLst/>
                          <a:latin typeface="Calibri Light" panose="020F0302020204030204" pitchFamily="34" charset="0"/>
                        </a:rPr>
                        <a:t>898</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dirty="0" smtClean="0">
                          <a:solidFill>
                            <a:srgbClr val="000000"/>
                          </a:solidFill>
                          <a:effectLst/>
                          <a:latin typeface="Calibri Light" panose="020F0302020204030204" pitchFamily="34" charset="0"/>
                        </a:rPr>
                        <a:t>1102</a:t>
                      </a:r>
                      <a:endParaRPr lang="fr-FR" sz="1000" b="1" i="0" u="none" strike="noStrike" dirty="0">
                        <a:solidFill>
                          <a:srgbClr val="000000"/>
                        </a:solidFill>
                        <a:effectLst/>
                        <a:latin typeface="Calibri Light" panose="020F0302020204030204" pitchFamily="34" charset="0"/>
                      </a:endParaRP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dirty="0" smtClean="0">
                          <a:solidFill>
                            <a:srgbClr val="000000"/>
                          </a:solidFill>
                          <a:effectLst/>
                          <a:latin typeface="Calibri Light" panose="020F0302020204030204" pitchFamily="34" charset="0"/>
                        </a:rPr>
                        <a:t>123</a:t>
                      </a:r>
                      <a:r>
                        <a:rPr lang="fr-FR" sz="1000" b="1" i="0" u="none" strike="noStrike" baseline="0" dirty="0" smtClean="0">
                          <a:solidFill>
                            <a:srgbClr val="000000"/>
                          </a:solidFill>
                          <a:effectLst/>
                          <a:latin typeface="Calibri Light" panose="020F0302020204030204" pitchFamily="34" charset="0"/>
                        </a:rPr>
                        <a:t> </a:t>
                      </a:r>
                      <a:r>
                        <a:rPr lang="fr-FR" sz="1000" b="1" i="0" u="none" strike="noStrike" dirty="0" smtClean="0">
                          <a:solidFill>
                            <a:srgbClr val="000000"/>
                          </a:solidFill>
                          <a:effectLst/>
                          <a:latin typeface="Calibri Light" panose="020F0302020204030204" pitchFamily="34" charset="0"/>
                        </a:rPr>
                        <a:t>%</a:t>
                      </a:r>
                      <a:endParaRPr lang="fr-FR" sz="1000" b="1" i="0" u="none" strike="noStrike" dirty="0">
                        <a:solidFill>
                          <a:srgbClr val="000000"/>
                        </a:solidFill>
                        <a:effectLst/>
                        <a:latin typeface="Calibri Light" panose="020F0302020204030204" pitchFamily="34" charset="0"/>
                      </a:endParaRP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10728448"/>
                  </a:ext>
                </a:extLst>
              </a:tr>
              <a:tr h="550401">
                <a:tc>
                  <a:txBody>
                    <a:bodyPr/>
                    <a:lstStyle/>
                    <a:p>
                      <a:pPr algn="l" rtl="0" fontAlgn="ctr"/>
                      <a:r>
                        <a:rPr lang="fr-FR" sz="1000" b="0" i="0" u="none" strike="noStrike">
                          <a:solidFill>
                            <a:srgbClr val="000000"/>
                          </a:solidFill>
                          <a:effectLst/>
                          <a:latin typeface="Calibri Light" panose="020F0302020204030204" pitchFamily="34" charset="0"/>
                        </a:rPr>
                        <a:t>Droits à engagements Anah en millions d’euros</a:t>
                      </a:r>
                    </a:p>
                  </a:txBody>
                  <a:tcPr marL="7148" marR="7148" marT="714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5,50</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ctr" rtl="0" fontAlgn="ctr"/>
                      <a:r>
                        <a:rPr lang="fr-FR" sz="1000" b="1" i="0" u="none" strike="noStrike">
                          <a:solidFill>
                            <a:srgbClr val="000000"/>
                          </a:solidFill>
                          <a:effectLst/>
                          <a:latin typeface="Calibri Light" panose="020F0302020204030204" pitchFamily="34" charset="0"/>
                        </a:rPr>
                        <a:t>9,12</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smtClean="0">
                          <a:solidFill>
                            <a:srgbClr val="000000"/>
                          </a:solidFill>
                          <a:effectLst/>
                          <a:latin typeface="Calibri Light" panose="020F0302020204030204" pitchFamily="34" charset="0"/>
                        </a:rPr>
                        <a:t>9,13</a:t>
                      </a:r>
                      <a:endParaRPr lang="fr-FR" sz="1000" b="1" i="0" u="none" strike="noStrike">
                        <a:solidFill>
                          <a:srgbClr val="000000"/>
                        </a:solidFill>
                        <a:effectLst/>
                        <a:latin typeface="Calibri Light" panose="020F0302020204030204" pitchFamily="34" charset="0"/>
                      </a:endParaRP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a:solidFill>
                            <a:srgbClr val="000000"/>
                          </a:solidFill>
                          <a:effectLst/>
                          <a:latin typeface="Calibri Light" panose="020F0302020204030204" pitchFamily="34" charset="0"/>
                        </a:rPr>
                        <a:t>8,05</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dirty="0" smtClean="0">
                          <a:solidFill>
                            <a:srgbClr val="000000"/>
                          </a:solidFill>
                          <a:effectLst/>
                          <a:latin typeface="Calibri Light" panose="020F0302020204030204" pitchFamily="34" charset="0"/>
                        </a:rPr>
                        <a:t>88 %</a:t>
                      </a:r>
                      <a:endParaRPr lang="fr-FR" sz="1000" b="1" i="0" u="none" strike="noStrike" dirty="0">
                        <a:solidFill>
                          <a:srgbClr val="000000"/>
                        </a:solidFill>
                        <a:effectLst/>
                        <a:latin typeface="Calibri Light" panose="020F0302020204030204" pitchFamily="34" charset="0"/>
                      </a:endParaRP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3835953787"/>
                  </a:ext>
                </a:extLst>
              </a:tr>
              <a:tr h="629030">
                <a:tc>
                  <a:txBody>
                    <a:bodyPr/>
                    <a:lstStyle/>
                    <a:p>
                      <a:pPr algn="l" rtl="0" fontAlgn="ctr"/>
                      <a:r>
                        <a:rPr lang="fr-FR" sz="1000" b="0" i="0" u="none" strike="noStrike">
                          <a:solidFill>
                            <a:srgbClr val="000000"/>
                          </a:solidFill>
                          <a:effectLst/>
                          <a:latin typeface="Calibri Light" panose="020F0302020204030204" pitchFamily="34" charset="0"/>
                        </a:rPr>
                        <a:t>Droits à engagements du Délégataire pour le parc privé en millions d’euros</a:t>
                      </a:r>
                    </a:p>
                  </a:txBody>
                  <a:tcPr marL="7148" marR="7148" marT="714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0,83</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4E2"/>
                    </a:solidFill>
                  </a:tcPr>
                </a:tc>
                <a:tc>
                  <a:txBody>
                    <a:bodyPr/>
                    <a:lstStyle/>
                    <a:p>
                      <a:pPr algn="ctr" rtl="0" fontAlgn="ctr"/>
                      <a:r>
                        <a:rPr lang="fr-FR" sz="1000" b="1" i="0" u="none" strike="noStrike">
                          <a:solidFill>
                            <a:srgbClr val="000000"/>
                          </a:solidFill>
                          <a:effectLst/>
                          <a:latin typeface="Calibri Light" panose="020F0302020204030204" pitchFamily="34" charset="0"/>
                        </a:rPr>
                        <a:t>0,99</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a:solidFill>
                            <a:srgbClr val="000000"/>
                          </a:solidFill>
                          <a:effectLst/>
                          <a:latin typeface="Calibri Light" panose="020F0302020204030204" pitchFamily="34" charset="0"/>
                        </a:rPr>
                        <a:t>0,99</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a:solidFill>
                            <a:srgbClr val="000000"/>
                          </a:solidFill>
                          <a:effectLst/>
                          <a:latin typeface="Calibri Light" panose="020F0302020204030204" pitchFamily="34" charset="0"/>
                        </a:rPr>
                        <a:t>0,86</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dirty="0" smtClean="0">
                          <a:solidFill>
                            <a:srgbClr val="000000"/>
                          </a:solidFill>
                          <a:effectLst/>
                          <a:latin typeface="Calibri Light" panose="020F0302020204030204" pitchFamily="34" charset="0"/>
                        </a:rPr>
                        <a:t>87 %</a:t>
                      </a:r>
                      <a:endParaRPr lang="fr-FR" sz="1000" b="1" i="0" u="none" strike="noStrike" dirty="0">
                        <a:solidFill>
                          <a:srgbClr val="000000"/>
                        </a:solidFill>
                        <a:effectLst/>
                        <a:latin typeface="Calibri Light" panose="020F0302020204030204" pitchFamily="34" charset="0"/>
                      </a:endParaRP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rtl="0" fontAlgn="ctr"/>
                      <a:r>
                        <a:rPr lang="fr-FR" sz="1000" b="1" i="0" u="none" strike="noStrike" dirty="0">
                          <a:solidFill>
                            <a:srgbClr val="000000"/>
                          </a:solidFill>
                          <a:effectLst/>
                          <a:latin typeface="Calibri Light" panose="020F0302020204030204" pitchFamily="34" charset="0"/>
                        </a:rPr>
                        <a:t> </a:t>
                      </a:r>
                    </a:p>
                  </a:txBody>
                  <a:tcPr marL="7148" marR="7148" marT="714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271628695"/>
                  </a:ext>
                </a:extLst>
              </a:tr>
            </a:tbl>
          </a:graphicData>
        </a:graphic>
      </p:graphicFrame>
      <p:sp>
        <p:nvSpPr>
          <p:cNvPr id="5" name="Titre 4"/>
          <p:cNvSpPr>
            <a:spLocks noGrp="1"/>
          </p:cNvSpPr>
          <p:nvPr>
            <p:ph type="title"/>
          </p:nvPr>
        </p:nvSpPr>
        <p:spPr>
          <a:xfrm>
            <a:off x="1403350" y="115889"/>
            <a:ext cx="7489825" cy="648816"/>
          </a:xfrm>
        </p:spPr>
        <p:txBody>
          <a:bodyPr/>
          <a:lstStyle/>
          <a:p>
            <a:pPr algn="ctr"/>
            <a:r>
              <a:rPr lang="fr-FR" altLang="fr-FR" sz="2400" b="1" dirty="0">
                <a:solidFill>
                  <a:srgbClr val="C0504D"/>
                </a:solidFill>
                <a:latin typeface="Calibri Light" panose="020F0302020204030204" pitchFamily="34" charset="0"/>
              </a:rPr>
              <a:t>Délégation de compétence des aides à la pierre – Bilan 2019</a:t>
            </a:r>
            <a:endParaRPr lang="fr-FR" sz="2400" b="1" dirty="0">
              <a:latin typeface="Calibri Light" panose="020F0302020204030204" pitchFamily="34" charset="0"/>
            </a:endParaRPr>
          </a:p>
        </p:txBody>
      </p:sp>
    </p:spTree>
    <p:extLst>
      <p:ext uri="{BB962C8B-B14F-4D97-AF65-F5344CB8AC3E}">
        <p14:creationId xmlns:p14="http://schemas.microsoft.com/office/powerpoint/2010/main" val="1647918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dirty="0"/>
          </a:p>
        </p:txBody>
      </p:sp>
      <p:sp>
        <p:nvSpPr>
          <p:cNvPr id="3" name="Espace réservé du contenu 2"/>
          <p:cNvSpPr>
            <a:spLocks noGrp="1"/>
          </p:cNvSpPr>
          <p:nvPr>
            <p:ph idx="1"/>
          </p:nvPr>
        </p:nvSpPr>
        <p:spPr/>
        <p:txBody>
          <a:bodyPr/>
          <a:lstStyle/>
          <a:p>
            <a:pPr marL="0" lvl="0" indent="0">
              <a:buNone/>
            </a:pPr>
            <a:r>
              <a:rPr lang="fr-FR" sz="2400" b="1" dirty="0">
                <a:solidFill>
                  <a:srgbClr val="C0504D"/>
                </a:solidFill>
                <a:latin typeface="Calibri Light" panose="020F0302020204030204" pitchFamily="34" charset="0"/>
                <a:cs typeface="Arial" panose="020B0604020202020204" pitchFamily="34" charset="0"/>
              </a:rPr>
              <a:t>Les résultats en Parc privé :</a:t>
            </a:r>
          </a:p>
          <a:p>
            <a:pPr marL="0" lvl="0" indent="0" algn="just">
              <a:buNone/>
            </a:pPr>
            <a:r>
              <a:rPr lang="fr-FR" sz="1600" b="1" u="sng" dirty="0">
                <a:solidFill>
                  <a:prstClr val="black"/>
                </a:solidFill>
                <a:latin typeface="Calibri Light" panose="020F0302020204030204" pitchFamily="34" charset="0"/>
                <a:cs typeface="Arial" panose="020B0604020202020204" pitchFamily="34" charset="0"/>
              </a:rPr>
              <a:t>Objectifs </a:t>
            </a:r>
            <a:r>
              <a:rPr lang="fr-FR" sz="1600" b="1" u="sng" dirty="0" smtClean="0">
                <a:solidFill>
                  <a:prstClr val="black"/>
                </a:solidFill>
                <a:latin typeface="Calibri Light" panose="020F0302020204030204" pitchFamily="34" charset="0"/>
                <a:cs typeface="Arial" panose="020B0604020202020204" pitchFamily="34" charset="0"/>
              </a:rPr>
              <a:t>2019 </a:t>
            </a:r>
            <a:r>
              <a:rPr lang="fr-FR" sz="1600" b="1" u="sng" dirty="0">
                <a:solidFill>
                  <a:prstClr val="black"/>
                </a:solidFill>
                <a:latin typeface="Calibri Light" panose="020F0302020204030204" pitchFamily="34" charset="0"/>
                <a:cs typeface="Arial" panose="020B0604020202020204" pitchFamily="34" charset="0"/>
              </a:rPr>
              <a:t>:</a:t>
            </a:r>
            <a:r>
              <a:rPr lang="fr-FR" sz="1600" b="1" dirty="0">
                <a:solidFill>
                  <a:prstClr val="black"/>
                </a:solidFill>
                <a:latin typeface="Calibri Light" panose="020F0302020204030204" pitchFamily="34" charset="0"/>
                <a:cs typeface="Arial" panose="020B0604020202020204" pitchFamily="34" charset="0"/>
              </a:rPr>
              <a:t> </a:t>
            </a:r>
          </a:p>
          <a:p>
            <a:pPr marL="0" lvl="0" indent="0" algn="just">
              <a:buNone/>
            </a:pPr>
            <a:r>
              <a:rPr lang="fr-FR" sz="1600" b="1" dirty="0" smtClean="0">
                <a:solidFill>
                  <a:prstClr val="black"/>
                </a:solidFill>
                <a:latin typeface="Calibri Light" panose="020F0302020204030204" pitchFamily="34" charset="0"/>
                <a:cs typeface="Arial" panose="020B0604020202020204" pitchFamily="34" charset="0"/>
              </a:rPr>
              <a:t>1038 </a:t>
            </a:r>
            <a:r>
              <a:rPr lang="fr-FR" sz="1600" b="1" dirty="0">
                <a:solidFill>
                  <a:prstClr val="black"/>
                </a:solidFill>
                <a:latin typeface="Calibri Light" panose="020F0302020204030204" pitchFamily="34" charset="0"/>
                <a:cs typeface="Arial" panose="020B0604020202020204" pitchFamily="34" charset="0"/>
              </a:rPr>
              <a:t>logements </a:t>
            </a:r>
            <a:r>
              <a:rPr lang="fr-FR" sz="1600" dirty="0">
                <a:solidFill>
                  <a:prstClr val="black"/>
                </a:solidFill>
                <a:latin typeface="Calibri Light" panose="020F0302020204030204" pitchFamily="34" charset="0"/>
                <a:cs typeface="Arial" panose="020B0604020202020204" pitchFamily="34" charset="0"/>
              </a:rPr>
              <a:t>dont </a:t>
            </a:r>
            <a:r>
              <a:rPr lang="fr-FR" sz="1600" b="1" dirty="0" smtClean="0">
                <a:solidFill>
                  <a:prstClr val="black"/>
                </a:solidFill>
                <a:latin typeface="Calibri Light" panose="020F0302020204030204" pitchFamily="34" charset="0"/>
                <a:cs typeface="Arial" panose="020B0604020202020204" pitchFamily="34" charset="0"/>
              </a:rPr>
              <a:t>23</a:t>
            </a:r>
            <a:r>
              <a:rPr lang="fr-FR" sz="1600" dirty="0" smtClean="0">
                <a:solidFill>
                  <a:prstClr val="black"/>
                </a:solidFill>
                <a:latin typeface="Calibri Light" panose="020F0302020204030204" pitchFamily="34" charset="0"/>
                <a:cs typeface="Arial" panose="020B0604020202020204" pitchFamily="34" charset="0"/>
              </a:rPr>
              <a:t> </a:t>
            </a:r>
            <a:r>
              <a:rPr lang="fr-FR" sz="1600" dirty="0">
                <a:solidFill>
                  <a:prstClr val="black"/>
                </a:solidFill>
                <a:latin typeface="Calibri Light" panose="020F0302020204030204" pitchFamily="34" charset="0"/>
                <a:cs typeface="Arial" panose="020B0604020202020204" pitchFamily="34" charset="0"/>
              </a:rPr>
              <a:t>logements syndicat de copropriété répartis en :</a:t>
            </a:r>
          </a:p>
          <a:p>
            <a:pPr lvl="0" algn="just">
              <a:buFontTx/>
              <a:buChar char="-"/>
            </a:pPr>
            <a:r>
              <a:rPr lang="fr-FR" sz="1600" b="1" dirty="0" smtClean="0">
                <a:solidFill>
                  <a:prstClr val="black"/>
                </a:solidFill>
                <a:latin typeface="Calibri Light" panose="020F0302020204030204" pitchFamily="34" charset="0"/>
                <a:cs typeface="Arial" panose="020B0604020202020204" pitchFamily="34" charset="0"/>
              </a:rPr>
              <a:t>945 </a:t>
            </a:r>
            <a:r>
              <a:rPr lang="fr-FR" sz="1600" dirty="0">
                <a:solidFill>
                  <a:prstClr val="black"/>
                </a:solidFill>
                <a:latin typeface="Calibri Light" panose="020F0302020204030204" pitchFamily="34" charset="0"/>
                <a:cs typeface="Arial" panose="020B0604020202020204" pitchFamily="34" charset="0"/>
              </a:rPr>
              <a:t>logements de Propriétaires Occupants </a:t>
            </a:r>
          </a:p>
          <a:p>
            <a:pPr lvl="0" algn="just">
              <a:buFontTx/>
              <a:buChar char="-"/>
            </a:pPr>
            <a:r>
              <a:rPr lang="fr-FR" sz="1600" b="1" dirty="0" smtClean="0">
                <a:solidFill>
                  <a:prstClr val="black"/>
                </a:solidFill>
                <a:latin typeface="Calibri Light" panose="020F0302020204030204" pitchFamily="34" charset="0"/>
                <a:cs typeface="Arial" panose="020B0604020202020204" pitchFamily="34" charset="0"/>
              </a:rPr>
              <a:t>93</a:t>
            </a:r>
            <a:r>
              <a:rPr lang="fr-FR" sz="1600" dirty="0" smtClean="0">
                <a:solidFill>
                  <a:prstClr val="black"/>
                </a:solidFill>
                <a:latin typeface="Calibri Light" panose="020F0302020204030204" pitchFamily="34" charset="0"/>
                <a:cs typeface="Arial" panose="020B0604020202020204" pitchFamily="34" charset="0"/>
              </a:rPr>
              <a:t> </a:t>
            </a:r>
            <a:r>
              <a:rPr lang="fr-FR" sz="1600" dirty="0">
                <a:solidFill>
                  <a:prstClr val="black"/>
                </a:solidFill>
                <a:latin typeface="Calibri Light" panose="020F0302020204030204" pitchFamily="34" charset="0"/>
                <a:cs typeface="Arial" panose="020B0604020202020204" pitchFamily="34" charset="0"/>
              </a:rPr>
              <a:t>logements de Propriétaires Bailleurs </a:t>
            </a:r>
          </a:p>
          <a:p>
            <a:pPr marL="0" lvl="0" indent="0" algn="just">
              <a:buNone/>
            </a:pPr>
            <a:r>
              <a:rPr lang="fr-FR" sz="1600" dirty="0" smtClean="0">
                <a:solidFill>
                  <a:prstClr val="black"/>
                </a:solidFill>
                <a:latin typeface="Calibri Light" panose="020F0302020204030204" pitchFamily="34" charset="0"/>
                <a:cs typeface="Arial" panose="020B0604020202020204" pitchFamily="34" charset="0"/>
              </a:rPr>
              <a:t>Pour </a:t>
            </a:r>
            <a:r>
              <a:rPr lang="fr-FR" sz="1600" dirty="0">
                <a:solidFill>
                  <a:prstClr val="black"/>
                </a:solidFill>
                <a:latin typeface="Calibri Light" panose="020F0302020204030204" pitchFamily="34" charset="0"/>
                <a:cs typeface="Arial" panose="020B0604020202020204" pitchFamily="34" charset="0"/>
              </a:rPr>
              <a:t>atteindre ces objectifs la dotation notifiée était de </a:t>
            </a:r>
            <a:r>
              <a:rPr lang="fr-FR" sz="1600" b="1" dirty="0" smtClean="0">
                <a:solidFill>
                  <a:prstClr val="black"/>
                </a:solidFill>
                <a:latin typeface="Calibri Light" panose="020F0302020204030204" pitchFamily="34" charset="0"/>
                <a:cs typeface="Arial" panose="020B0604020202020204" pitchFamily="34" charset="0"/>
              </a:rPr>
              <a:t>8.045.065 </a:t>
            </a:r>
            <a:r>
              <a:rPr lang="fr-FR" sz="1600" b="1" dirty="0">
                <a:solidFill>
                  <a:prstClr val="black"/>
                </a:solidFill>
                <a:latin typeface="Calibri Light" panose="020F0302020204030204" pitchFamily="34" charset="0"/>
                <a:cs typeface="Arial" panose="020B0604020202020204" pitchFamily="34" charset="0"/>
              </a:rPr>
              <a:t>€</a:t>
            </a:r>
            <a:r>
              <a:rPr lang="fr-FR" sz="1600" dirty="0">
                <a:solidFill>
                  <a:prstClr val="black"/>
                </a:solidFill>
                <a:latin typeface="Calibri Light" panose="020F0302020204030204" pitchFamily="34" charset="0"/>
                <a:cs typeface="Arial" panose="020B0604020202020204" pitchFamily="34" charset="0"/>
              </a:rPr>
              <a:t>.</a:t>
            </a:r>
          </a:p>
          <a:p>
            <a:pPr marL="0" lvl="0" indent="0" algn="just">
              <a:buNone/>
            </a:pPr>
            <a:r>
              <a:rPr lang="fr-FR" sz="1800" b="1" u="sng" dirty="0" smtClean="0">
                <a:solidFill>
                  <a:prstClr val="black"/>
                </a:solidFill>
                <a:latin typeface="Calibri Light" panose="020F0302020204030204" pitchFamily="34" charset="0"/>
                <a:cs typeface="Arial" panose="020B0604020202020204" pitchFamily="34" charset="0"/>
              </a:rPr>
              <a:t>Les résultats 2019 </a:t>
            </a:r>
            <a:r>
              <a:rPr lang="fr-FR" sz="1800" u="sng" dirty="0" smtClean="0">
                <a:solidFill>
                  <a:prstClr val="black"/>
                </a:solidFill>
                <a:latin typeface="Calibri Light" panose="020F0302020204030204" pitchFamily="34" charset="0"/>
                <a:cs typeface="Arial" panose="020B0604020202020204" pitchFamily="34" charset="0"/>
              </a:rPr>
              <a:t>au travers de ces objectifs et dotation sont :</a:t>
            </a:r>
          </a:p>
          <a:p>
            <a:pPr marL="0" lvl="0" indent="0" algn="just">
              <a:buNone/>
            </a:pPr>
            <a:endParaRPr lang="fr-FR" sz="1800" u="sng" dirty="0">
              <a:solidFill>
                <a:prstClr val="black"/>
              </a:solidFill>
              <a:latin typeface="Calibri Light" panose="020F0302020204030204" pitchFamily="34" charset="0"/>
              <a:cs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1542272724"/>
              </p:ext>
            </p:extLst>
          </p:nvPr>
        </p:nvGraphicFramePr>
        <p:xfrm>
          <a:off x="2699792" y="3573016"/>
          <a:ext cx="4241800" cy="2421255"/>
        </p:xfrm>
        <a:graphic>
          <a:graphicData uri="http://schemas.openxmlformats.org/drawingml/2006/table">
            <a:tbl>
              <a:tblPr/>
              <a:tblGrid>
                <a:gridCol w="1778000">
                  <a:extLst>
                    <a:ext uri="{9D8B030D-6E8A-4147-A177-3AD203B41FA5}">
                      <a16:colId xmlns:a16="http://schemas.microsoft.com/office/drawing/2014/main" val="1928255339"/>
                    </a:ext>
                  </a:extLst>
                </a:gridCol>
                <a:gridCol w="736600">
                  <a:extLst>
                    <a:ext uri="{9D8B030D-6E8A-4147-A177-3AD203B41FA5}">
                      <a16:colId xmlns:a16="http://schemas.microsoft.com/office/drawing/2014/main" val="2821576773"/>
                    </a:ext>
                  </a:extLst>
                </a:gridCol>
                <a:gridCol w="876300">
                  <a:extLst>
                    <a:ext uri="{9D8B030D-6E8A-4147-A177-3AD203B41FA5}">
                      <a16:colId xmlns:a16="http://schemas.microsoft.com/office/drawing/2014/main" val="3355665119"/>
                    </a:ext>
                  </a:extLst>
                </a:gridCol>
                <a:gridCol w="850900">
                  <a:extLst>
                    <a:ext uri="{9D8B030D-6E8A-4147-A177-3AD203B41FA5}">
                      <a16:colId xmlns:a16="http://schemas.microsoft.com/office/drawing/2014/main" val="1666126373"/>
                    </a:ext>
                  </a:extLst>
                </a:gridCol>
              </a:tblGrid>
              <a:tr h="784860">
                <a:tc>
                  <a:txBody>
                    <a:bodyPr/>
                    <a:lstStyle/>
                    <a:p>
                      <a:pPr algn="ctr" fontAlgn="ctr"/>
                      <a:r>
                        <a:rPr lang="fr-FR" sz="1800" b="0" i="0" u="none" strike="noStrike">
                          <a:solidFill>
                            <a:srgbClr val="000000"/>
                          </a:solidFill>
                          <a:effectLst/>
                          <a:latin typeface="Arial" panose="020B0604020202020204" pitchFamily="34" charset="0"/>
                        </a:rPr>
                        <a:t>2019</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Nbre de logements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Subvention Anah engagée en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Subvention moyenne/</a:t>
                      </a:r>
                      <a:br>
                        <a:rPr lang="fr-FR" sz="1200" b="0" i="0" u="none" strike="noStrike">
                          <a:solidFill>
                            <a:srgbClr val="000000"/>
                          </a:solidFill>
                          <a:effectLst/>
                          <a:latin typeface="Calibri Light" panose="020F0302020204030204" pitchFamily="34" charset="0"/>
                        </a:rPr>
                      </a:br>
                      <a:r>
                        <a:rPr lang="fr-FR" sz="1200" b="0" i="0" u="none" strike="noStrike">
                          <a:solidFill>
                            <a:srgbClr val="000000"/>
                          </a:solidFill>
                          <a:effectLst/>
                          <a:latin typeface="Calibri Light" panose="020F0302020204030204" pitchFamily="34" charset="0"/>
                        </a:rPr>
                        <a:t>logt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068185"/>
                  </a:ext>
                </a:extLst>
              </a:tr>
              <a:tr h="358140">
                <a:tc>
                  <a:txBody>
                    <a:bodyPr/>
                    <a:lstStyle/>
                    <a:p>
                      <a:pPr algn="l" rtl="0" fontAlgn="ctr"/>
                      <a:r>
                        <a:rPr lang="fr-FR" sz="1200" b="1" i="0" u="none" strike="noStrike">
                          <a:solidFill>
                            <a:srgbClr val="000000"/>
                          </a:solidFill>
                          <a:effectLst/>
                          <a:latin typeface="Calibri Light" panose="020F0302020204030204" pitchFamily="34" charset="0"/>
                        </a:rPr>
                        <a:t>Propriétaires occupants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1076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7 016 316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6 521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46811928"/>
                  </a:ext>
                </a:extLst>
              </a:tr>
              <a:tr h="352425">
                <a:tc>
                  <a:txBody>
                    <a:bodyPr/>
                    <a:lstStyle/>
                    <a:p>
                      <a:pPr algn="l" rtl="0" fontAlgn="ctr"/>
                      <a:r>
                        <a:rPr lang="fr-FR" sz="1200" b="1" i="0" u="none" strike="noStrike">
                          <a:solidFill>
                            <a:srgbClr val="000000"/>
                          </a:solidFill>
                          <a:effectLst/>
                          <a:latin typeface="Calibri Light" panose="020F0302020204030204" pitchFamily="34" charset="0"/>
                        </a:rPr>
                        <a:t>Propriétaires bailleurs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483 701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19 348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54324303"/>
                  </a:ext>
                </a:extLst>
              </a:tr>
              <a:tr h="352425">
                <a:tc>
                  <a:txBody>
                    <a:bodyPr/>
                    <a:lstStyle/>
                    <a:p>
                      <a:pPr algn="l" rtl="0" fontAlgn="ctr"/>
                      <a:r>
                        <a:rPr lang="fr-FR" sz="1200" b="1" i="0" u="none" strike="noStrike">
                          <a:solidFill>
                            <a:srgbClr val="000000"/>
                          </a:solidFill>
                          <a:effectLst/>
                          <a:latin typeface="Calibri Light" panose="020F0302020204030204" pitchFamily="34" charset="0"/>
                        </a:rPr>
                        <a:t>Syndic. de copro</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4 765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86018432"/>
                  </a:ext>
                </a:extLst>
              </a:tr>
              <a:tr h="297180">
                <a:tc>
                  <a:txBody>
                    <a:bodyPr/>
                    <a:lstStyle/>
                    <a:p>
                      <a:pPr algn="l" rtl="0" fontAlgn="ctr"/>
                      <a:r>
                        <a:rPr lang="fr-FR" sz="1200" b="1" i="0" u="none" strike="noStrike">
                          <a:solidFill>
                            <a:srgbClr val="000000"/>
                          </a:solidFill>
                          <a:effectLst/>
                          <a:latin typeface="Calibri Light" panose="020F0302020204030204" pitchFamily="34" charset="0"/>
                        </a:rPr>
                        <a:t>Ingénierie des OPAH/PIG</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fr-FR" sz="1200" b="0" i="0" u="none" strike="noStrike">
                          <a:solidFill>
                            <a:srgbClr val="000000"/>
                          </a:solidFill>
                          <a:effectLst/>
                          <a:latin typeface="Calibri Light" panose="020F03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200" b="0" i="0" u="none" strike="noStrike">
                          <a:solidFill>
                            <a:srgbClr val="000000"/>
                          </a:solidFill>
                          <a:effectLst/>
                          <a:latin typeface="Calibri Light" panose="020F0302020204030204" pitchFamily="34" charset="0"/>
                        </a:rPr>
                        <a:t>540 782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fr-FR" sz="1200" b="0" i="0" u="none" strike="noStrike">
                          <a:solidFill>
                            <a:srgbClr val="000000"/>
                          </a:solidFill>
                          <a:effectLst/>
                          <a:latin typeface="Calibri Light" panose="020F03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6623501"/>
                  </a:ext>
                </a:extLst>
              </a:tr>
              <a:tr h="276225">
                <a:tc>
                  <a:txBody>
                    <a:bodyPr/>
                    <a:lstStyle/>
                    <a:p>
                      <a:pPr algn="l" rtl="0" fontAlgn="ctr"/>
                      <a:r>
                        <a:rPr lang="fr-FR" sz="1200" b="1" i="0" u="none" strike="noStrike">
                          <a:solidFill>
                            <a:srgbClr val="000000"/>
                          </a:solidFill>
                          <a:effectLst/>
                          <a:latin typeface="Calibri Light" panose="020F03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a:solidFill>
                            <a:srgbClr val="000000"/>
                          </a:solidFill>
                          <a:effectLst/>
                          <a:latin typeface="Calibri Light" panose="020F0302020204030204" pitchFamily="34" charset="0"/>
                        </a:rPr>
                        <a:t>1102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a:solidFill>
                            <a:srgbClr val="000000"/>
                          </a:solidFill>
                          <a:effectLst/>
                          <a:latin typeface="Calibri Light" panose="020F0302020204030204" pitchFamily="34" charset="0"/>
                        </a:rPr>
                        <a:t>8 045 564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fr-FR" sz="1200" b="1" i="0" u="none" strike="noStrike" dirty="0">
                        <a:solidFill>
                          <a:srgbClr val="000000"/>
                        </a:solidFill>
                        <a:effectLst/>
                        <a:latin typeface="Calibri Light" panose="020F03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8415201"/>
                  </a:ext>
                </a:extLst>
              </a:tr>
            </a:tbl>
          </a:graphicData>
        </a:graphic>
      </p:graphicFrame>
      <p:sp>
        <p:nvSpPr>
          <p:cNvPr id="7" name="Titre 4"/>
          <p:cNvSpPr txBox="1">
            <a:spLocks/>
          </p:cNvSpPr>
          <p:nvPr/>
        </p:nvSpPr>
        <p:spPr>
          <a:xfrm>
            <a:off x="1259632" y="116632"/>
            <a:ext cx="7776864" cy="504056"/>
          </a:xfrm>
          <a:prstGeom prst="rect">
            <a:avLst/>
          </a:prstGeom>
        </p:spPr>
        <p:txBody>
          <a:bodyPr anchor="ctr"/>
          <a:lstStyle>
            <a:lvl1pPr algn="l" rtl="0" eaLnBrk="1" fontAlgn="base" hangingPunct="1">
              <a:spcBef>
                <a:spcPct val="0"/>
              </a:spcBef>
              <a:spcAft>
                <a:spcPct val="0"/>
              </a:spcAft>
              <a:defRPr sz="3600" kern="12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Calibri" pitchFamily="34" charset="0"/>
              </a:defRPr>
            </a:lvl2pPr>
            <a:lvl3pPr algn="ctr" rtl="0" eaLnBrk="1" fontAlgn="base" hangingPunct="1">
              <a:spcBef>
                <a:spcPct val="0"/>
              </a:spcBef>
              <a:spcAft>
                <a:spcPct val="0"/>
              </a:spcAft>
              <a:defRPr sz="4400">
                <a:solidFill>
                  <a:schemeClr val="accent2"/>
                </a:solidFill>
                <a:latin typeface="Calibri" pitchFamily="34" charset="0"/>
              </a:defRPr>
            </a:lvl3pPr>
            <a:lvl4pPr algn="ctr" rtl="0" eaLnBrk="1" fontAlgn="base" hangingPunct="1">
              <a:spcBef>
                <a:spcPct val="0"/>
              </a:spcBef>
              <a:spcAft>
                <a:spcPct val="0"/>
              </a:spcAft>
              <a:defRPr sz="4400">
                <a:solidFill>
                  <a:schemeClr val="accent2"/>
                </a:solidFill>
                <a:latin typeface="Calibri" pitchFamily="34" charset="0"/>
              </a:defRPr>
            </a:lvl4pPr>
            <a:lvl5pPr algn="ctr" rtl="0" eaLnBrk="1" fontAlgn="base" hangingPunct="1">
              <a:spcBef>
                <a:spcPct val="0"/>
              </a:spcBef>
              <a:spcAft>
                <a:spcPct val="0"/>
              </a:spcAft>
              <a:defRPr sz="4400">
                <a:solidFill>
                  <a:schemeClr val="accent2"/>
                </a:solidFill>
                <a:latin typeface="Calibri" pitchFamily="34" charset="0"/>
              </a:defRPr>
            </a:lvl5pPr>
            <a:lvl6pPr marL="457200" algn="ctr" rtl="0" eaLnBrk="1" fontAlgn="base" hangingPunct="1">
              <a:spcBef>
                <a:spcPct val="0"/>
              </a:spcBef>
              <a:spcAft>
                <a:spcPct val="0"/>
              </a:spcAft>
              <a:defRPr sz="4400">
                <a:solidFill>
                  <a:schemeClr val="accent2"/>
                </a:solidFill>
                <a:latin typeface="Calibri" pitchFamily="34" charset="0"/>
              </a:defRPr>
            </a:lvl6pPr>
            <a:lvl7pPr marL="914400" algn="ctr" rtl="0" eaLnBrk="1" fontAlgn="base" hangingPunct="1">
              <a:spcBef>
                <a:spcPct val="0"/>
              </a:spcBef>
              <a:spcAft>
                <a:spcPct val="0"/>
              </a:spcAft>
              <a:defRPr sz="4400">
                <a:solidFill>
                  <a:schemeClr val="accent2"/>
                </a:solidFill>
                <a:latin typeface="Calibri" pitchFamily="34" charset="0"/>
              </a:defRPr>
            </a:lvl7pPr>
            <a:lvl8pPr marL="1371600" algn="ctr" rtl="0" eaLnBrk="1" fontAlgn="base" hangingPunct="1">
              <a:spcBef>
                <a:spcPct val="0"/>
              </a:spcBef>
              <a:spcAft>
                <a:spcPct val="0"/>
              </a:spcAft>
              <a:defRPr sz="4400">
                <a:solidFill>
                  <a:schemeClr val="accent2"/>
                </a:solidFill>
                <a:latin typeface="Calibri" pitchFamily="34" charset="0"/>
              </a:defRPr>
            </a:lvl8pPr>
            <a:lvl9pPr marL="1828800" algn="ctr" rtl="0" eaLnBrk="1" fontAlgn="base" hangingPunct="1">
              <a:spcBef>
                <a:spcPct val="0"/>
              </a:spcBef>
              <a:spcAft>
                <a:spcPct val="0"/>
              </a:spcAft>
              <a:defRPr sz="4400">
                <a:solidFill>
                  <a:schemeClr val="accent2"/>
                </a:solidFill>
                <a:latin typeface="Calibri" pitchFamily="34" charset="0"/>
              </a:defRPr>
            </a:lvl9pPr>
          </a:lstStyle>
          <a:p>
            <a:pPr algn="ctr"/>
            <a:r>
              <a:rPr lang="fr-FR" altLang="fr-FR" sz="2400" b="1" dirty="0" smtClean="0">
                <a:solidFill>
                  <a:srgbClr val="C0504D"/>
                </a:solidFill>
                <a:latin typeface="Calibri Light" panose="020F0302020204030204" pitchFamily="34" charset="0"/>
              </a:rPr>
              <a:t>Délégation de compétence des aides à la pierre – Bilan 2019</a:t>
            </a:r>
            <a:endParaRPr lang="fr-FR" sz="2400" b="1" dirty="0">
              <a:latin typeface="Calibri Light" panose="020F0302020204030204" pitchFamily="34" charset="0"/>
            </a:endParaRPr>
          </a:p>
        </p:txBody>
      </p:sp>
    </p:spTree>
    <p:extLst>
      <p:ext uri="{BB962C8B-B14F-4D97-AF65-F5344CB8AC3E}">
        <p14:creationId xmlns:p14="http://schemas.microsoft.com/office/powerpoint/2010/main" val="4029934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type="body" idx="1"/>
          </p:nvPr>
        </p:nvSpPr>
        <p:spPr>
          <a:xfrm>
            <a:off x="871495" y="640767"/>
            <a:ext cx="3816424" cy="391889"/>
          </a:xfrm>
        </p:spPr>
        <p:txBody>
          <a:bodyPr/>
          <a:lstStyle/>
          <a:p>
            <a:pPr marL="160338" indent="-160338"/>
            <a:r>
              <a:rPr lang="fr-FR" sz="1600" u="sng" dirty="0" smtClean="0">
                <a:solidFill>
                  <a:srgbClr val="C00000"/>
                </a:solidFill>
                <a:latin typeface="Calibri Light" panose="020F0302020204030204" pitchFamily="34" charset="0"/>
              </a:rPr>
              <a:t>Comparatif des objectifs et réalisations</a:t>
            </a:r>
          </a:p>
          <a:p>
            <a:pPr marL="0" indent="0">
              <a:buNone/>
            </a:pPr>
            <a:endParaRPr lang="fr-FR" sz="1800" u="sng" dirty="0">
              <a:solidFill>
                <a:srgbClr val="C00000"/>
              </a:solidFill>
            </a:endParaRPr>
          </a:p>
        </p:txBody>
      </p:sp>
      <p:sp>
        <p:nvSpPr>
          <p:cNvPr id="6" name="Espace réservé du texte 5"/>
          <p:cNvSpPr>
            <a:spLocks noGrp="1"/>
          </p:cNvSpPr>
          <p:nvPr>
            <p:ph type="body" sz="quarter" idx="3"/>
          </p:nvPr>
        </p:nvSpPr>
        <p:spPr>
          <a:xfrm>
            <a:off x="4499993" y="490378"/>
            <a:ext cx="4536504" cy="716306"/>
          </a:xfrm>
        </p:spPr>
        <p:txBody>
          <a:bodyPr/>
          <a:lstStyle/>
          <a:p>
            <a:pPr algn="ctr"/>
            <a:r>
              <a:rPr lang="fr-FR" sz="1600" u="sng" dirty="0" smtClean="0">
                <a:solidFill>
                  <a:srgbClr val="C00000"/>
                </a:solidFill>
                <a:latin typeface="Calibri Light" panose="020F0302020204030204" pitchFamily="34" charset="0"/>
              </a:rPr>
              <a:t>Comparatif des objectifs et réalisations en €</a:t>
            </a:r>
            <a:endParaRPr lang="fr-FR" sz="1600" u="sng" dirty="0">
              <a:solidFill>
                <a:srgbClr val="C00000"/>
              </a:solidFill>
              <a:latin typeface="Calibri Light" panose="020F0302020204030204" pitchFamily="34" charset="0"/>
            </a:endParaRPr>
          </a:p>
        </p:txBody>
      </p:sp>
      <p:sp>
        <p:nvSpPr>
          <p:cNvPr id="5" name="Titre 4"/>
          <p:cNvSpPr>
            <a:spLocks noGrp="1"/>
          </p:cNvSpPr>
          <p:nvPr>
            <p:ph type="title"/>
          </p:nvPr>
        </p:nvSpPr>
        <p:spPr>
          <a:xfrm>
            <a:off x="1259632" y="116632"/>
            <a:ext cx="7776864" cy="504056"/>
          </a:xfrm>
        </p:spPr>
        <p:txBody>
          <a:bodyPr/>
          <a:lstStyle/>
          <a:p>
            <a:pPr algn="ctr"/>
            <a:r>
              <a:rPr lang="fr-FR" altLang="fr-FR" sz="2400" b="1" dirty="0">
                <a:solidFill>
                  <a:srgbClr val="C0504D"/>
                </a:solidFill>
                <a:latin typeface="Calibri Light" panose="020F0302020204030204" pitchFamily="34" charset="0"/>
              </a:rPr>
              <a:t>Délégation de compétence des aides à la pierre – Bilan 2019</a:t>
            </a:r>
            <a:endParaRPr lang="fr-FR" sz="2400" b="1" dirty="0">
              <a:latin typeface="Calibri Light" panose="020F0302020204030204" pitchFamily="34" charset="0"/>
            </a:endParaRPr>
          </a:p>
        </p:txBody>
      </p:sp>
      <p:sp>
        <p:nvSpPr>
          <p:cNvPr id="11" name="Flèche vers le bas 10"/>
          <p:cNvSpPr/>
          <p:nvPr/>
        </p:nvSpPr>
        <p:spPr>
          <a:xfrm>
            <a:off x="2555707" y="1041831"/>
            <a:ext cx="216024" cy="23610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aphicFrame>
        <p:nvGraphicFramePr>
          <p:cNvPr id="23" name="Espace réservé du contenu 22"/>
          <p:cNvGraphicFramePr>
            <a:graphicFrameLocks noGrp="1"/>
          </p:cNvGraphicFramePr>
          <p:nvPr>
            <p:ph sz="half" idx="2"/>
            <p:extLst>
              <p:ext uri="{D42A27DB-BD31-4B8C-83A1-F6EECF244321}">
                <p14:modId xmlns:p14="http://schemas.microsoft.com/office/powerpoint/2010/main" val="49914659"/>
              </p:ext>
            </p:extLst>
          </p:nvPr>
        </p:nvGraphicFramePr>
        <p:xfrm>
          <a:off x="971233" y="1482852"/>
          <a:ext cx="3384742" cy="4754465"/>
        </p:xfrm>
        <a:graphic>
          <a:graphicData uri="http://schemas.openxmlformats.org/drawingml/2006/table">
            <a:tbl>
              <a:tblPr/>
              <a:tblGrid>
                <a:gridCol w="1669315">
                  <a:extLst>
                    <a:ext uri="{9D8B030D-6E8A-4147-A177-3AD203B41FA5}">
                      <a16:colId xmlns:a16="http://schemas.microsoft.com/office/drawing/2014/main" val="715149900"/>
                    </a:ext>
                  </a:extLst>
                </a:gridCol>
                <a:gridCol w="571809">
                  <a:extLst>
                    <a:ext uri="{9D8B030D-6E8A-4147-A177-3AD203B41FA5}">
                      <a16:colId xmlns:a16="http://schemas.microsoft.com/office/drawing/2014/main" val="4268138463"/>
                    </a:ext>
                  </a:extLst>
                </a:gridCol>
                <a:gridCol w="571809">
                  <a:extLst>
                    <a:ext uri="{9D8B030D-6E8A-4147-A177-3AD203B41FA5}">
                      <a16:colId xmlns:a16="http://schemas.microsoft.com/office/drawing/2014/main" val="2090243045"/>
                    </a:ext>
                  </a:extLst>
                </a:gridCol>
                <a:gridCol w="571809">
                  <a:extLst>
                    <a:ext uri="{9D8B030D-6E8A-4147-A177-3AD203B41FA5}">
                      <a16:colId xmlns:a16="http://schemas.microsoft.com/office/drawing/2014/main" val="2374430745"/>
                    </a:ext>
                  </a:extLst>
                </a:gridCol>
              </a:tblGrid>
              <a:tr h="300038">
                <a:tc>
                  <a:txBody>
                    <a:bodyPr/>
                    <a:lstStyle/>
                    <a:p>
                      <a:pPr algn="ctr" fontAlgn="ctr"/>
                      <a:r>
                        <a:rPr lang="fr-FR" sz="800" b="1" i="0" u="none" strike="noStrike">
                          <a:solidFill>
                            <a:srgbClr val="000000"/>
                          </a:solidFill>
                          <a:effectLst/>
                          <a:latin typeface="Calibri Light" panose="020F0302020204030204" pitchFamily="34" charset="0"/>
                        </a:rPr>
                        <a:t>2019</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Objectifs</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Réalisés</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 de </a:t>
                      </a:r>
                      <a:br>
                        <a:rPr lang="fr-FR" sz="800" b="0" i="0" u="none" strike="noStrike">
                          <a:solidFill>
                            <a:srgbClr val="000000"/>
                          </a:solidFill>
                          <a:effectLst/>
                          <a:latin typeface="Calibri Light" panose="020F0302020204030204" pitchFamily="34" charset="0"/>
                        </a:rPr>
                      </a:br>
                      <a:r>
                        <a:rPr lang="fr-FR" sz="800" b="0" i="0" u="none" strike="noStrike">
                          <a:solidFill>
                            <a:srgbClr val="000000"/>
                          </a:solidFill>
                          <a:effectLst/>
                          <a:latin typeface="Calibri Light" panose="020F0302020204030204" pitchFamily="34" charset="0"/>
                        </a:rPr>
                        <a:t>réalisations</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815606"/>
                  </a:ext>
                </a:extLst>
              </a:tr>
              <a:tr h="159800">
                <a:tc>
                  <a:txBody>
                    <a:bodyPr/>
                    <a:lstStyle/>
                    <a:p>
                      <a:pPr algn="l" rtl="0" fontAlgn="ctr"/>
                      <a:r>
                        <a:rPr lang="fr-FR" sz="800" b="1" i="0" u="none" strike="noStrike">
                          <a:solidFill>
                            <a:srgbClr val="000000"/>
                          </a:solidFill>
                          <a:effectLst/>
                          <a:latin typeface="Calibri Light" panose="020F0302020204030204" pitchFamily="34" charset="0"/>
                        </a:rPr>
                        <a:t>PARC PRIVÉ</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1075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1102</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effectLst/>
                          <a:latin typeface="Calibri Light" panose="020F0302020204030204" pitchFamily="34" charset="0"/>
                        </a:rPr>
                        <a:t>102,51%</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132280"/>
                  </a:ext>
                </a:extLst>
              </a:tr>
              <a:tr h="166458">
                <a:tc>
                  <a:txBody>
                    <a:bodyPr/>
                    <a:lstStyle/>
                    <a:p>
                      <a:pPr algn="l" rtl="0" fontAlgn="ctr"/>
                      <a:r>
                        <a:rPr lang="fr-FR" sz="800" b="1" i="0" u="none" strike="noStrike">
                          <a:solidFill>
                            <a:srgbClr val="000000"/>
                          </a:solidFill>
                          <a:effectLst/>
                          <a:latin typeface="Calibri Light" panose="020F0302020204030204" pitchFamily="34" charset="0"/>
                        </a:rPr>
                        <a:t>Dont logements PO</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945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1076</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effectLst/>
                          <a:latin typeface="Calibri Light" panose="020F0302020204030204" pitchFamily="34" charset="0"/>
                        </a:rPr>
                        <a:t>113,86%</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3181"/>
                  </a:ext>
                </a:extLst>
              </a:tr>
              <a:tr h="319601">
                <a:tc>
                  <a:txBody>
                    <a:bodyPr/>
                    <a:lstStyle/>
                    <a:p>
                      <a:pPr algn="l" rtl="0" fontAlgn="ctr"/>
                      <a:r>
                        <a:rPr lang="fr-FR" sz="800" b="0" i="1" u="none" strike="noStrike">
                          <a:solidFill>
                            <a:srgbClr val="000000"/>
                          </a:solidFill>
                          <a:effectLst/>
                          <a:latin typeface="Calibri Light" panose="020F0302020204030204" pitchFamily="34" charset="0"/>
                        </a:rPr>
                        <a:t>Dont aide pour l’autonomie de la personne</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340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179</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52,65%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92613476"/>
                  </a:ext>
                </a:extLst>
              </a:tr>
              <a:tr h="319601">
                <a:tc>
                  <a:txBody>
                    <a:bodyPr/>
                    <a:lstStyle/>
                    <a:p>
                      <a:pPr algn="l" rtl="0" fontAlgn="ctr"/>
                      <a:r>
                        <a:rPr lang="fr-FR" sz="800" b="0" i="1" u="none" strike="noStrike">
                          <a:solidFill>
                            <a:srgbClr val="000000"/>
                          </a:solidFill>
                          <a:effectLst/>
                          <a:latin typeface="Calibri Light" panose="020F0302020204030204" pitchFamily="34" charset="0"/>
                        </a:rPr>
                        <a:t>Dont l'amélioration de la performance énergétique</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530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883</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166,60%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181762"/>
                  </a:ext>
                </a:extLst>
              </a:tr>
              <a:tr h="166458">
                <a:tc>
                  <a:txBody>
                    <a:bodyPr/>
                    <a:lstStyle/>
                    <a:p>
                      <a:pPr algn="l" rtl="0" fontAlgn="ctr"/>
                      <a:r>
                        <a:rPr lang="fr-FR" sz="800" b="0" i="1" u="none" strike="noStrike">
                          <a:solidFill>
                            <a:srgbClr val="000000"/>
                          </a:solidFill>
                          <a:effectLst/>
                          <a:latin typeface="Calibri Light" panose="020F0302020204030204" pitchFamily="34" charset="0"/>
                        </a:rPr>
                        <a:t>Dont LHI/TD/MD</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75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14</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18,67%</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548546"/>
                  </a:ext>
                </a:extLst>
              </a:tr>
              <a:tr h="159800">
                <a:tc>
                  <a:txBody>
                    <a:bodyPr/>
                    <a:lstStyle/>
                    <a:p>
                      <a:pPr algn="l" rtl="0" fontAlgn="ctr"/>
                      <a:r>
                        <a:rPr lang="fr-FR" sz="800" b="1" i="0" u="none" strike="noStrike">
                          <a:solidFill>
                            <a:srgbClr val="000000"/>
                          </a:solidFill>
                          <a:effectLst/>
                          <a:latin typeface="Calibri Light" panose="020F0302020204030204" pitchFamily="34" charset="0"/>
                        </a:rPr>
                        <a:t>Dont logements  PB</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4">
                  <a:txBody>
                    <a:bodyPr/>
                    <a:lstStyle/>
                    <a:p>
                      <a:pPr algn="ctr" rtl="0" fontAlgn="ctr"/>
                      <a:r>
                        <a:rPr lang="fr-FR" sz="800" b="1" i="0" u="none" strike="noStrike">
                          <a:solidFill>
                            <a:srgbClr val="000000"/>
                          </a:solidFill>
                          <a:effectLst/>
                          <a:latin typeface="Calibri Light" panose="020F0302020204030204" pitchFamily="34" charset="0"/>
                        </a:rPr>
                        <a:t>93</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25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4">
                  <a:txBody>
                    <a:bodyPr/>
                    <a:lstStyle/>
                    <a:p>
                      <a:pPr algn="ctr" fontAlgn="ctr"/>
                      <a:r>
                        <a:rPr lang="fr-FR" sz="800" b="0" i="0" u="none" strike="noStrike">
                          <a:solidFill>
                            <a:srgbClr val="000000"/>
                          </a:solidFill>
                          <a:effectLst/>
                          <a:latin typeface="Calibri Light" panose="020F0302020204030204" pitchFamily="34" charset="0"/>
                        </a:rPr>
                        <a:t>26,88%</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35204364"/>
                  </a:ext>
                </a:extLst>
              </a:tr>
              <a:tr h="159800">
                <a:tc>
                  <a:txBody>
                    <a:bodyPr/>
                    <a:lstStyle/>
                    <a:p>
                      <a:pPr algn="l" rtl="0" fontAlgn="ctr"/>
                      <a:r>
                        <a:rPr lang="fr-FR" sz="800" b="0" i="1" u="none" strike="noStrike">
                          <a:solidFill>
                            <a:srgbClr val="000000"/>
                          </a:solidFill>
                          <a:effectLst/>
                          <a:latin typeface="Calibri Light" panose="020F0302020204030204" pitchFamily="34" charset="0"/>
                        </a:rPr>
                        <a:t>Dont LHI/TD/MD</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800" b="0" i="0" u="none" strike="noStrike">
                          <a:solidFill>
                            <a:srgbClr val="000000"/>
                          </a:solidFill>
                          <a:effectLst/>
                          <a:latin typeface="Calibri Light" panose="020F0302020204030204" pitchFamily="34" charset="0"/>
                        </a:rPr>
                        <a:t>25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1951999569"/>
                  </a:ext>
                </a:extLst>
              </a:tr>
              <a:tr h="319601">
                <a:tc>
                  <a:txBody>
                    <a:bodyPr/>
                    <a:lstStyle/>
                    <a:p>
                      <a:pPr algn="l" rtl="0" fontAlgn="ctr"/>
                      <a:r>
                        <a:rPr lang="fr-FR" sz="800" b="0" i="1" u="none" strike="noStrike">
                          <a:solidFill>
                            <a:srgbClr val="000000"/>
                          </a:solidFill>
                          <a:effectLst/>
                          <a:latin typeface="Calibri Light" panose="020F0302020204030204" pitchFamily="34" charset="0"/>
                        </a:rPr>
                        <a:t>Dont amélioration de la performance énergétique</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800" b="0" i="0" u="none" strike="noStrike">
                          <a:solidFill>
                            <a:srgbClr val="000000"/>
                          </a:solidFill>
                          <a:effectLst/>
                          <a:latin typeface="Calibri Light" panose="020F0302020204030204" pitchFamily="34" charset="0"/>
                        </a:rPr>
                        <a:t>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962276575"/>
                  </a:ext>
                </a:extLst>
              </a:tr>
              <a:tr h="166458">
                <a:tc>
                  <a:txBody>
                    <a:bodyPr/>
                    <a:lstStyle/>
                    <a:p>
                      <a:pPr algn="l" rtl="0" fontAlgn="ctr"/>
                      <a:r>
                        <a:rPr lang="fr-FR" sz="800" b="0" i="1" u="none" strike="noStrike">
                          <a:solidFill>
                            <a:srgbClr val="000000"/>
                          </a:solidFill>
                          <a:effectLst/>
                          <a:latin typeface="Calibri Light" panose="020F0302020204030204" pitchFamily="34" charset="0"/>
                        </a:rPr>
                        <a:t>Dont logements non prioritaires</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ctr" rtl="0" fontAlgn="ctr"/>
                      <a:r>
                        <a:rPr lang="fr-FR" sz="800" b="0" i="0" u="none" strike="noStrike">
                          <a:solidFill>
                            <a:srgbClr val="000000"/>
                          </a:solidFill>
                          <a:effectLst/>
                          <a:latin typeface="Calibri Light" panose="020F0302020204030204" pitchFamily="34" charset="0"/>
                        </a:rPr>
                        <a:t>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72305000"/>
                  </a:ext>
                </a:extLst>
              </a:tr>
              <a:tr h="186433">
                <a:tc>
                  <a:txBody>
                    <a:bodyPr/>
                    <a:lstStyle/>
                    <a:p>
                      <a:pPr algn="l" rtl="0" fontAlgn="ctr"/>
                      <a:r>
                        <a:rPr lang="fr-FR" sz="800" b="1" i="0" u="none" strike="noStrike">
                          <a:solidFill>
                            <a:srgbClr val="000000"/>
                          </a:solidFill>
                          <a:effectLst/>
                          <a:latin typeface="Calibri Light" panose="020F0302020204030204" pitchFamily="34" charset="0"/>
                        </a:rPr>
                        <a:t>Dont IML Synd de copropriétés frag.</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14</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1</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7,14%</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974580"/>
                  </a:ext>
                </a:extLst>
              </a:tr>
              <a:tr h="166458">
                <a:tc>
                  <a:txBody>
                    <a:bodyPr/>
                    <a:lstStyle/>
                    <a:p>
                      <a:pPr algn="l" rtl="0" fontAlgn="ctr"/>
                      <a:r>
                        <a:rPr lang="fr-FR" sz="800" b="1" i="0" u="none" strike="noStrike">
                          <a:solidFill>
                            <a:srgbClr val="000000"/>
                          </a:solidFill>
                          <a:effectLst/>
                          <a:latin typeface="Calibri Light" panose="020F0302020204030204" pitchFamily="34" charset="0"/>
                        </a:rPr>
                        <a:t>Dont copropriétés fragiles</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23</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0,00%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143296"/>
                  </a:ext>
                </a:extLst>
              </a:tr>
              <a:tr h="159800">
                <a:tc>
                  <a:txBody>
                    <a:bodyPr/>
                    <a:lstStyle/>
                    <a:p>
                      <a:pPr algn="l" rtl="0" fontAlgn="ctr"/>
                      <a:r>
                        <a:rPr lang="fr-FR" sz="800" b="1" i="0" u="none" strike="noStrike">
                          <a:solidFill>
                            <a:srgbClr val="000000"/>
                          </a:solidFill>
                          <a:effectLst/>
                          <a:latin typeface="Calibri Light" panose="020F0302020204030204" pitchFamily="34" charset="0"/>
                        </a:rPr>
                        <a:t>HABITER MIEUX</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684</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922</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800" b="1" i="0" u="none" strike="noStrike">
                          <a:solidFill>
                            <a:srgbClr val="000000"/>
                          </a:solidFill>
                          <a:effectLst/>
                          <a:latin typeface="Calibri Light" panose="020F0302020204030204" pitchFamily="34" charset="0"/>
                        </a:rPr>
                        <a:t>134,80%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52802080"/>
                  </a:ext>
                </a:extLst>
              </a:tr>
              <a:tr h="159800">
                <a:tc>
                  <a:txBody>
                    <a:bodyPr/>
                    <a:lstStyle/>
                    <a:p>
                      <a:pPr algn="l" rtl="0" fontAlgn="ctr"/>
                      <a:r>
                        <a:rPr lang="fr-FR" sz="800" b="0" i="1" u="none" strike="noStrike">
                          <a:solidFill>
                            <a:srgbClr val="000000"/>
                          </a:solidFill>
                          <a:effectLst/>
                          <a:latin typeface="Calibri Light" panose="020F0302020204030204" pitchFamily="34" charset="0"/>
                        </a:rPr>
                        <a:t>Dont logements PO </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590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897</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152,03%</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19133633"/>
                  </a:ext>
                </a:extLst>
              </a:tr>
              <a:tr h="159800">
                <a:tc>
                  <a:txBody>
                    <a:bodyPr/>
                    <a:lstStyle/>
                    <a:p>
                      <a:pPr algn="ctr" rtl="0" fontAlgn="ctr"/>
                      <a:r>
                        <a:rPr lang="fr-FR" sz="800" b="0" i="1" u="none" strike="noStrike">
                          <a:solidFill>
                            <a:srgbClr val="000000"/>
                          </a:solidFill>
                          <a:effectLst/>
                          <a:latin typeface="Calibri Light" panose="020F0302020204030204" pitchFamily="34" charset="0"/>
                        </a:rPr>
                        <a:t>dont PO Sérénité</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rtl="0" fontAlgn="ctr"/>
                      <a:r>
                        <a:rPr lang="fr-FR" sz="800" b="0" i="1" u="none" strike="noStrike">
                          <a:solidFill>
                            <a:srgbClr val="000000"/>
                          </a:solidFill>
                          <a:effectLst/>
                          <a:latin typeface="Calibri Light" panose="020F0302020204030204" pitchFamily="34" charset="0"/>
                        </a:rPr>
                        <a:t> </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rtl="0" fontAlgn="ctr"/>
                      <a:r>
                        <a:rPr lang="fr-FR" sz="800" b="0" i="1" u="none" strike="noStrike">
                          <a:solidFill>
                            <a:srgbClr val="000000"/>
                          </a:solidFill>
                          <a:effectLst/>
                          <a:latin typeface="Calibri Light" panose="020F0302020204030204" pitchFamily="34" charset="0"/>
                        </a:rPr>
                        <a:t>452</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fr-FR" sz="800" b="0" i="1" u="none" strike="noStrike">
                          <a:solidFill>
                            <a:srgbClr val="000000"/>
                          </a:solidFill>
                          <a:effectLst/>
                          <a:latin typeface="Calibri Light" panose="020F0302020204030204" pitchFamily="34" charset="0"/>
                        </a:rPr>
                        <a:t> </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extLst>
                  <a:ext uri="{0D108BD9-81ED-4DB2-BD59-A6C34878D82A}">
                    <a16:rowId xmlns:a16="http://schemas.microsoft.com/office/drawing/2014/main" val="1185978743"/>
                  </a:ext>
                </a:extLst>
              </a:tr>
              <a:tr h="159800">
                <a:tc>
                  <a:txBody>
                    <a:bodyPr/>
                    <a:lstStyle/>
                    <a:p>
                      <a:pPr algn="ctr" rtl="0" fontAlgn="ctr"/>
                      <a:r>
                        <a:rPr lang="fr-FR" sz="800" b="0" i="1" u="none" strike="noStrike">
                          <a:solidFill>
                            <a:srgbClr val="000000"/>
                          </a:solidFill>
                          <a:effectLst/>
                          <a:latin typeface="Calibri Light" panose="020F0302020204030204" pitchFamily="34" charset="0"/>
                        </a:rPr>
                        <a:t>dont PO Agilité</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800" b="0" i="1" u="none" strike="noStrike">
                          <a:solidFill>
                            <a:srgbClr val="000000"/>
                          </a:solidFill>
                          <a:effectLst/>
                          <a:latin typeface="Calibri Light" panose="020F0302020204030204" pitchFamily="34" charset="0"/>
                        </a:rPr>
                        <a:t>445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3150759368"/>
                  </a:ext>
                </a:extLst>
              </a:tr>
              <a:tr h="166458">
                <a:tc>
                  <a:txBody>
                    <a:bodyPr/>
                    <a:lstStyle/>
                    <a:p>
                      <a:pPr algn="l" rtl="0" fontAlgn="ctr"/>
                      <a:r>
                        <a:rPr lang="fr-FR" sz="800" b="0" i="1" u="none" strike="noStrike">
                          <a:solidFill>
                            <a:srgbClr val="000000"/>
                          </a:solidFill>
                          <a:effectLst/>
                          <a:latin typeface="Calibri Light" panose="020F0302020204030204" pitchFamily="34" charset="0"/>
                        </a:rPr>
                        <a:t>Dont logements PB </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71</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25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Light" panose="020F0302020204030204" pitchFamily="34" charset="0"/>
                        </a:rPr>
                        <a:t>35,21%</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1201847"/>
                  </a:ext>
                </a:extLst>
              </a:tr>
              <a:tr h="226384">
                <a:tc gridSpan="4">
                  <a:txBody>
                    <a:bodyPr/>
                    <a:lstStyle/>
                    <a:p>
                      <a:pPr algn="ctr" rtl="0" fontAlgn="ctr"/>
                      <a:r>
                        <a:rPr lang="fr-FR" sz="800" b="1" i="0" u="none" strike="noStrike">
                          <a:solidFill>
                            <a:srgbClr val="000000"/>
                          </a:solidFill>
                          <a:effectLst/>
                          <a:latin typeface="Calibri Light" panose="020F0302020204030204" pitchFamily="34" charset="0"/>
                        </a:rPr>
                        <a:t>Conventions propriétaires bailleurs</a:t>
                      </a:r>
                    </a:p>
                  </a:txBody>
                  <a:tcPr marL="5534" marR="5534" marT="553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87114769"/>
                  </a:ext>
                </a:extLst>
              </a:tr>
              <a:tr h="326259">
                <a:tc>
                  <a:txBody>
                    <a:bodyPr/>
                    <a:lstStyle/>
                    <a:p>
                      <a:pPr algn="ctr" rtl="0" fontAlgn="ctr"/>
                      <a:r>
                        <a:rPr lang="fr-FR" sz="800" b="1" i="0" u="none" strike="noStrike">
                          <a:solidFill>
                            <a:srgbClr val="000000"/>
                          </a:solidFill>
                          <a:effectLst/>
                          <a:latin typeface="Calibri Light" panose="020F0302020204030204" pitchFamily="34" charset="0"/>
                        </a:rPr>
                        <a:t> </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Avec travaux</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Sans travaux</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5534" marR="5534" marT="553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47444333"/>
                  </a:ext>
                </a:extLst>
              </a:tr>
              <a:tr h="159800">
                <a:tc>
                  <a:txBody>
                    <a:bodyPr/>
                    <a:lstStyle/>
                    <a:p>
                      <a:pPr algn="l" rtl="0" fontAlgn="ctr"/>
                      <a:r>
                        <a:rPr lang="fr-FR" sz="800" b="1" i="0" u="none" strike="noStrike">
                          <a:solidFill>
                            <a:srgbClr val="000000"/>
                          </a:solidFill>
                          <a:effectLst/>
                          <a:latin typeface="Calibri Light" panose="020F0302020204030204" pitchFamily="34" charset="0"/>
                        </a:rPr>
                        <a:t>Ensemble loyers maitrisés</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15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1" i="0" u="none" strike="noStrike">
                          <a:solidFill>
                            <a:srgbClr val="000000"/>
                          </a:solidFill>
                          <a:effectLst/>
                          <a:latin typeface="Calibri Light" panose="020F0302020204030204" pitchFamily="34" charset="0"/>
                        </a:rPr>
                        <a:t>15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5534" marR="5534" marT="553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33495334"/>
                  </a:ext>
                </a:extLst>
              </a:tr>
              <a:tr h="159800">
                <a:tc>
                  <a:txBody>
                    <a:bodyPr/>
                    <a:lstStyle/>
                    <a:p>
                      <a:pPr algn="l" rtl="0" fontAlgn="ctr"/>
                      <a:r>
                        <a:rPr lang="fr-FR" sz="800" b="0" i="0" u="none" strike="noStrike">
                          <a:solidFill>
                            <a:srgbClr val="000000"/>
                          </a:solidFill>
                          <a:effectLst/>
                          <a:latin typeface="Calibri Light" panose="020F0302020204030204" pitchFamily="34" charset="0"/>
                        </a:rPr>
                        <a:t>Dont loyer conventionné social</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13</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15</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5534" marR="5534" marT="553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66696769"/>
                  </a:ext>
                </a:extLst>
              </a:tr>
              <a:tr h="159800">
                <a:tc>
                  <a:txBody>
                    <a:bodyPr/>
                    <a:lstStyle/>
                    <a:p>
                      <a:pPr algn="l" rtl="0" fontAlgn="ctr"/>
                      <a:r>
                        <a:rPr lang="fr-FR" sz="800" b="0" i="0" u="none" strike="noStrike">
                          <a:solidFill>
                            <a:srgbClr val="000000"/>
                          </a:solidFill>
                          <a:effectLst/>
                          <a:latin typeface="Calibri Light" panose="020F0302020204030204" pitchFamily="34" charset="0"/>
                        </a:rPr>
                        <a:t>Dont loyer conventionné très social</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800" b="0" i="0" u="none" strike="noStrike">
                          <a:solidFill>
                            <a:srgbClr val="000000"/>
                          </a:solidFill>
                          <a:effectLst/>
                          <a:latin typeface="Calibri Light" panose="020F0302020204030204" pitchFamily="34" charset="0"/>
                        </a:rPr>
                        <a:t>0</a:t>
                      </a:r>
                    </a:p>
                  </a:txBody>
                  <a:tcPr marL="5534" marR="5534" marT="55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5534" marR="5534" marT="553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9654332"/>
                  </a:ext>
                </a:extLst>
              </a:tr>
              <a:tr h="159800">
                <a:tc>
                  <a:txBody>
                    <a:bodyPr/>
                    <a:lstStyle/>
                    <a:p>
                      <a:pPr algn="l" fontAlgn="b"/>
                      <a:r>
                        <a:rPr lang="fr-FR" sz="800" b="0" i="0" u="none" strike="noStrike">
                          <a:solidFill>
                            <a:srgbClr val="000000"/>
                          </a:solidFill>
                          <a:effectLst/>
                          <a:latin typeface="Calibri Light" panose="020F0302020204030204" pitchFamily="34" charset="0"/>
                        </a:rPr>
                        <a:t>Dont conventionnés Intermédiaires</a:t>
                      </a:r>
                    </a:p>
                  </a:txBody>
                  <a:tcPr marL="5534" marR="5534" marT="55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fr-FR" sz="800" b="0" i="0" u="none" strike="noStrike">
                          <a:solidFill>
                            <a:srgbClr val="000000"/>
                          </a:solidFill>
                          <a:effectLst/>
                          <a:latin typeface="Calibri Light" panose="020F0302020204030204" pitchFamily="34" charset="0"/>
                        </a:rPr>
                        <a:t>2</a:t>
                      </a:r>
                    </a:p>
                  </a:txBody>
                  <a:tcPr marL="5534" marR="5534" marT="55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fr-FR" sz="800" b="0" i="0" u="none" strike="noStrike">
                          <a:solidFill>
                            <a:srgbClr val="000000"/>
                          </a:solidFill>
                          <a:effectLst/>
                          <a:latin typeface="Calibri Light" panose="020F0302020204030204" pitchFamily="34" charset="0"/>
                        </a:rPr>
                        <a:t>0</a:t>
                      </a:r>
                    </a:p>
                  </a:txBody>
                  <a:tcPr marL="5534" marR="5534" marT="55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5534" marR="5534" marT="553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94112363"/>
                  </a:ext>
                </a:extLst>
              </a:tr>
              <a:tr h="166458">
                <a:tc>
                  <a:txBody>
                    <a:bodyPr/>
                    <a:lstStyle/>
                    <a:p>
                      <a:pPr algn="l" fontAlgn="b"/>
                      <a:r>
                        <a:rPr lang="fr-FR" sz="800" b="1" i="0" u="none" strike="noStrike">
                          <a:solidFill>
                            <a:srgbClr val="000000"/>
                          </a:solidFill>
                          <a:effectLst/>
                          <a:latin typeface="Calibri Light" panose="020F0302020204030204" pitchFamily="34" charset="0"/>
                        </a:rPr>
                        <a:t>IML intermédiation locative</a:t>
                      </a:r>
                    </a:p>
                  </a:txBody>
                  <a:tcPr marL="5534" marR="5534" marT="55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800" b="1" i="0" u="none" strike="noStrike">
                          <a:solidFill>
                            <a:srgbClr val="000000"/>
                          </a:solidFill>
                          <a:effectLst/>
                          <a:latin typeface="Calibri Light" panose="020F0302020204030204" pitchFamily="34" charset="0"/>
                        </a:rPr>
                        <a:t>0</a:t>
                      </a:r>
                    </a:p>
                  </a:txBody>
                  <a:tcPr marL="5534" marR="5534" marT="55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800" b="1" i="0" u="none" strike="noStrike">
                          <a:solidFill>
                            <a:srgbClr val="000000"/>
                          </a:solidFill>
                          <a:effectLst/>
                          <a:latin typeface="Calibri Light" panose="020F0302020204030204" pitchFamily="34" charset="0"/>
                        </a:rPr>
                        <a:t>5</a:t>
                      </a:r>
                    </a:p>
                  </a:txBody>
                  <a:tcPr marL="5534" marR="5534" marT="55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800" b="0" i="0" u="none" strike="noStrike" dirty="0">
                        <a:solidFill>
                          <a:srgbClr val="000000"/>
                        </a:solidFill>
                        <a:effectLst/>
                        <a:latin typeface="Calibri" panose="020F0502020204030204" pitchFamily="34" charset="0"/>
                      </a:endParaRPr>
                    </a:p>
                  </a:txBody>
                  <a:tcPr marL="5534" marR="5534" marT="5534"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77839461"/>
                  </a:ext>
                </a:extLst>
              </a:tr>
            </a:tbl>
          </a:graphicData>
        </a:graphic>
      </p:graphicFrame>
      <p:graphicFrame>
        <p:nvGraphicFramePr>
          <p:cNvPr id="28" name="Espace réservé du contenu 27"/>
          <p:cNvGraphicFramePr>
            <a:graphicFrameLocks noGrp="1"/>
          </p:cNvGraphicFramePr>
          <p:nvPr>
            <p:ph sz="quarter" idx="4"/>
            <p:extLst>
              <p:ext uri="{D42A27DB-BD31-4B8C-83A1-F6EECF244321}">
                <p14:modId xmlns:p14="http://schemas.microsoft.com/office/powerpoint/2010/main" val="2606816589"/>
              </p:ext>
            </p:extLst>
          </p:nvPr>
        </p:nvGraphicFramePr>
        <p:xfrm>
          <a:off x="4687918" y="1482846"/>
          <a:ext cx="4131340" cy="4754470"/>
        </p:xfrm>
        <a:graphic>
          <a:graphicData uri="http://schemas.openxmlformats.org/drawingml/2006/table">
            <a:tbl>
              <a:tblPr/>
              <a:tblGrid>
                <a:gridCol w="2087644">
                  <a:extLst>
                    <a:ext uri="{9D8B030D-6E8A-4147-A177-3AD203B41FA5}">
                      <a16:colId xmlns:a16="http://schemas.microsoft.com/office/drawing/2014/main" val="741791612"/>
                    </a:ext>
                  </a:extLst>
                </a:gridCol>
                <a:gridCol w="681232">
                  <a:extLst>
                    <a:ext uri="{9D8B030D-6E8A-4147-A177-3AD203B41FA5}">
                      <a16:colId xmlns:a16="http://schemas.microsoft.com/office/drawing/2014/main" val="880094711"/>
                    </a:ext>
                  </a:extLst>
                </a:gridCol>
                <a:gridCol w="681232">
                  <a:extLst>
                    <a:ext uri="{9D8B030D-6E8A-4147-A177-3AD203B41FA5}">
                      <a16:colId xmlns:a16="http://schemas.microsoft.com/office/drawing/2014/main" val="2349725017"/>
                    </a:ext>
                  </a:extLst>
                </a:gridCol>
                <a:gridCol w="681232">
                  <a:extLst>
                    <a:ext uri="{9D8B030D-6E8A-4147-A177-3AD203B41FA5}">
                      <a16:colId xmlns:a16="http://schemas.microsoft.com/office/drawing/2014/main" val="4143572048"/>
                    </a:ext>
                  </a:extLst>
                </a:gridCol>
              </a:tblGrid>
              <a:tr h="407525">
                <a:tc>
                  <a:txBody>
                    <a:bodyPr/>
                    <a:lstStyle/>
                    <a:p>
                      <a:pPr algn="ctr" fontAlgn="ctr"/>
                      <a:r>
                        <a:rPr lang="fr-FR" sz="900" b="1" i="0" u="none" strike="noStrike">
                          <a:solidFill>
                            <a:srgbClr val="000000"/>
                          </a:solidFill>
                          <a:effectLst/>
                          <a:latin typeface="Calibri Light" panose="020F0302020204030204" pitchFamily="34" charset="0"/>
                        </a:rPr>
                        <a:t>2019</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effectLst/>
                          <a:latin typeface="Calibri Light" panose="020F0302020204030204" pitchFamily="34" charset="0"/>
                        </a:rPr>
                        <a:t>Objectifs</a:t>
                      </a:r>
                      <a:br>
                        <a:rPr lang="fr-FR" sz="900" b="0" i="0" u="none" strike="noStrike">
                          <a:solidFill>
                            <a:srgbClr val="000000"/>
                          </a:solidFill>
                          <a:effectLst/>
                          <a:latin typeface="Calibri Light" panose="020F0302020204030204" pitchFamily="34" charset="0"/>
                        </a:rPr>
                      </a:br>
                      <a:r>
                        <a:rPr lang="fr-FR" sz="900" b="0" i="0" u="none" strike="noStrike">
                          <a:solidFill>
                            <a:srgbClr val="000000"/>
                          </a:solidFill>
                          <a:effectLst/>
                          <a:latin typeface="Calibri Light" panose="020F0302020204030204" pitchFamily="34" charset="0"/>
                        </a:rPr>
                        <a:t>en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Réalisés</a:t>
                      </a:r>
                      <a:br>
                        <a:rPr lang="fr-FR" sz="900" b="0" i="0" u="none" strike="noStrike">
                          <a:solidFill>
                            <a:srgbClr val="000000"/>
                          </a:solidFill>
                          <a:effectLst/>
                          <a:latin typeface="Calibri Light" panose="020F0302020204030204" pitchFamily="34" charset="0"/>
                        </a:rPr>
                      </a:br>
                      <a:r>
                        <a:rPr lang="fr-FR" sz="900" b="0" i="0" u="none" strike="noStrike">
                          <a:solidFill>
                            <a:srgbClr val="000000"/>
                          </a:solidFill>
                          <a:effectLst/>
                          <a:latin typeface="Calibri Light" panose="020F0302020204030204" pitchFamily="34" charset="0"/>
                        </a:rPr>
                        <a:t>en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effectLst/>
                          <a:latin typeface="Calibri Light" panose="020F0302020204030204" pitchFamily="34" charset="0"/>
                        </a:rPr>
                        <a:t>% de </a:t>
                      </a:r>
                      <a:br>
                        <a:rPr lang="fr-FR" sz="900" b="0" i="0" u="none" strike="noStrike">
                          <a:solidFill>
                            <a:srgbClr val="000000"/>
                          </a:solidFill>
                          <a:effectLst/>
                          <a:latin typeface="Calibri Light" panose="020F0302020204030204" pitchFamily="34" charset="0"/>
                        </a:rPr>
                      </a:br>
                      <a:r>
                        <a:rPr lang="fr-FR" sz="900" b="0" i="0" u="none" strike="noStrike">
                          <a:solidFill>
                            <a:srgbClr val="000000"/>
                          </a:solidFill>
                          <a:effectLst/>
                          <a:latin typeface="Calibri Light" panose="020F0302020204030204" pitchFamily="34" charset="0"/>
                        </a:rPr>
                        <a:t>réalisations</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280770"/>
                  </a:ext>
                </a:extLst>
              </a:tr>
              <a:tr h="226403">
                <a:tc>
                  <a:txBody>
                    <a:bodyPr/>
                    <a:lstStyle/>
                    <a:p>
                      <a:pPr algn="l" rtl="0" fontAlgn="ctr"/>
                      <a:r>
                        <a:rPr lang="fr-FR" sz="900" b="1" i="0" u="none" strike="noStrike">
                          <a:solidFill>
                            <a:srgbClr val="000000"/>
                          </a:solidFill>
                          <a:effectLst/>
                          <a:latin typeface="Calibri Light" panose="020F0302020204030204" pitchFamily="34" charset="0"/>
                        </a:rPr>
                        <a:t>PARC PRIVÉ</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9 127 221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7 504 782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Light" panose="020F0302020204030204" pitchFamily="34" charset="0"/>
                        </a:rPr>
                        <a:t>82,22%</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298348"/>
                  </a:ext>
                </a:extLst>
              </a:tr>
              <a:tr h="253572">
                <a:tc>
                  <a:txBody>
                    <a:bodyPr/>
                    <a:lstStyle/>
                    <a:p>
                      <a:pPr algn="l" rtl="0" fontAlgn="ctr"/>
                      <a:r>
                        <a:rPr lang="fr-FR" sz="900" b="1" i="0" u="none" strike="noStrike">
                          <a:solidFill>
                            <a:srgbClr val="000000"/>
                          </a:solidFill>
                          <a:effectLst/>
                          <a:latin typeface="Calibri Light" panose="020F0302020204030204" pitchFamily="34" charset="0"/>
                        </a:rPr>
                        <a:t>Dont logements PO</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6 453 720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7 016 316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900" b="1" i="0" u="none" strike="noStrike">
                          <a:solidFill>
                            <a:srgbClr val="000000"/>
                          </a:solidFill>
                          <a:effectLst/>
                          <a:latin typeface="Calibri Light" panose="020F0302020204030204" pitchFamily="34" charset="0"/>
                        </a:rPr>
                        <a:t>108,72%</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52875090"/>
                  </a:ext>
                </a:extLst>
              </a:tr>
              <a:tr h="253572">
                <a:tc>
                  <a:txBody>
                    <a:bodyPr/>
                    <a:lstStyle/>
                    <a:p>
                      <a:pPr algn="l" rtl="0" fontAlgn="ctr"/>
                      <a:r>
                        <a:rPr lang="fr-FR" sz="900" b="0" i="1" u="none" strike="noStrike">
                          <a:solidFill>
                            <a:srgbClr val="000000"/>
                          </a:solidFill>
                          <a:effectLst/>
                          <a:latin typeface="Calibri Light" panose="020F0302020204030204" pitchFamily="34" charset="0"/>
                        </a:rPr>
                        <a:t>Dont aide pour l’autonomie de la personne</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1 133 220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602 881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900" b="0" i="0" u="none" strike="noStrike">
                          <a:solidFill>
                            <a:srgbClr val="000000"/>
                          </a:solidFill>
                          <a:effectLst/>
                          <a:latin typeface="Calibri Light" panose="020F0302020204030204" pitchFamily="34" charset="0"/>
                        </a:rPr>
                        <a:t>53,20%</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15281948"/>
                  </a:ext>
                </a:extLst>
              </a:tr>
              <a:tr h="416581">
                <a:tc>
                  <a:txBody>
                    <a:bodyPr/>
                    <a:lstStyle/>
                    <a:p>
                      <a:pPr algn="l" rtl="0" fontAlgn="ctr"/>
                      <a:r>
                        <a:rPr lang="fr-FR" sz="900" b="0" i="1" u="none" strike="noStrike" dirty="0">
                          <a:solidFill>
                            <a:srgbClr val="000000"/>
                          </a:solidFill>
                          <a:effectLst/>
                          <a:latin typeface="Calibri Light" panose="020F0302020204030204" pitchFamily="34" charset="0"/>
                        </a:rPr>
                        <a:t>Dont l'amélioration de la performance énergétique</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3 657 000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6 056 925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900" b="0" i="0" u="none" strike="noStrike">
                          <a:solidFill>
                            <a:srgbClr val="000000"/>
                          </a:solidFill>
                          <a:effectLst/>
                          <a:latin typeface="Calibri Light" panose="020F0302020204030204" pitchFamily="34" charset="0"/>
                        </a:rPr>
                        <a:t>165,63%</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23904118"/>
                  </a:ext>
                </a:extLst>
              </a:tr>
              <a:tr h="253572">
                <a:tc>
                  <a:txBody>
                    <a:bodyPr/>
                    <a:lstStyle/>
                    <a:p>
                      <a:pPr algn="l" rtl="0" fontAlgn="ctr"/>
                      <a:r>
                        <a:rPr lang="fr-FR" sz="900" b="0" i="1" u="none" strike="noStrike">
                          <a:solidFill>
                            <a:srgbClr val="000000"/>
                          </a:solidFill>
                          <a:effectLst/>
                          <a:latin typeface="Calibri Light" panose="020F0302020204030204" pitchFamily="34" charset="0"/>
                        </a:rPr>
                        <a:t>Dont LHI/TD/MD</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1 663 500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356 510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effectLst/>
                          <a:latin typeface="Calibri Light" panose="020F0302020204030204" pitchFamily="34" charset="0"/>
                        </a:rPr>
                        <a:t>21,43%</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541795"/>
                  </a:ext>
                </a:extLst>
              </a:tr>
              <a:tr h="253572">
                <a:tc>
                  <a:txBody>
                    <a:bodyPr/>
                    <a:lstStyle/>
                    <a:p>
                      <a:pPr algn="l" rtl="0" fontAlgn="ctr"/>
                      <a:r>
                        <a:rPr lang="fr-FR" sz="900" b="1" i="0" u="none" strike="noStrike">
                          <a:solidFill>
                            <a:srgbClr val="000000"/>
                          </a:solidFill>
                          <a:effectLst/>
                          <a:latin typeface="Calibri Light" panose="020F0302020204030204" pitchFamily="34" charset="0"/>
                        </a:rPr>
                        <a:t>Dont logements  PB</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4">
                  <a:txBody>
                    <a:bodyPr/>
                    <a:lstStyle/>
                    <a:p>
                      <a:pPr algn="ctr" rtl="0" fontAlgn="ctr"/>
                      <a:r>
                        <a:rPr lang="fr-FR" sz="900" b="1" i="0" u="none" strike="noStrike">
                          <a:solidFill>
                            <a:srgbClr val="000000"/>
                          </a:solidFill>
                          <a:effectLst/>
                          <a:latin typeface="Calibri Light" panose="020F0302020204030204" pitchFamily="34" charset="0"/>
                        </a:rPr>
                        <a:t>1 742 820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483 701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4">
                  <a:txBody>
                    <a:bodyPr/>
                    <a:lstStyle/>
                    <a:p>
                      <a:pPr algn="ctr" fontAlgn="ctr"/>
                      <a:r>
                        <a:rPr lang="fr-FR" sz="900" b="0" i="0" u="none" strike="noStrike">
                          <a:solidFill>
                            <a:srgbClr val="000000"/>
                          </a:solidFill>
                          <a:effectLst/>
                          <a:latin typeface="Calibri Light" panose="020F0302020204030204" pitchFamily="34" charset="0"/>
                        </a:rPr>
                        <a:t>27,75%</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94152916"/>
                  </a:ext>
                </a:extLst>
              </a:tr>
              <a:tr h="253572">
                <a:tc>
                  <a:txBody>
                    <a:bodyPr/>
                    <a:lstStyle/>
                    <a:p>
                      <a:pPr algn="l" rtl="0" fontAlgn="ctr"/>
                      <a:r>
                        <a:rPr lang="fr-FR" sz="900" b="0" i="1" u="none" strike="noStrike">
                          <a:solidFill>
                            <a:srgbClr val="000000"/>
                          </a:solidFill>
                          <a:effectLst/>
                          <a:latin typeface="Calibri Light" panose="020F0302020204030204" pitchFamily="34" charset="0"/>
                        </a:rPr>
                        <a:t>Dont LHI/TD/MD</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900" b="0" i="0" u="none" strike="noStrike">
                          <a:solidFill>
                            <a:srgbClr val="000000"/>
                          </a:solidFill>
                          <a:effectLst/>
                          <a:latin typeface="Calibri Light" panose="020F0302020204030204" pitchFamily="34" charset="0"/>
                        </a:rPr>
                        <a:t>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319262954"/>
                  </a:ext>
                </a:extLst>
              </a:tr>
              <a:tr h="407525">
                <a:tc>
                  <a:txBody>
                    <a:bodyPr/>
                    <a:lstStyle/>
                    <a:p>
                      <a:pPr algn="l" rtl="0" fontAlgn="ctr"/>
                      <a:r>
                        <a:rPr lang="fr-FR" sz="900" b="0" i="1" u="none" strike="noStrike">
                          <a:solidFill>
                            <a:srgbClr val="000000"/>
                          </a:solidFill>
                          <a:effectLst/>
                          <a:latin typeface="Calibri Light" panose="020F0302020204030204" pitchFamily="34" charset="0"/>
                        </a:rPr>
                        <a:t>Dont amélioration de la performance énergétique</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900" b="0" i="0" u="none" strike="noStrike">
                          <a:solidFill>
                            <a:srgbClr val="000000"/>
                          </a:solidFill>
                          <a:effectLst/>
                          <a:latin typeface="Calibri Light" panose="020F0302020204030204" pitchFamily="34" charset="0"/>
                        </a:rPr>
                        <a:t>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4184419699"/>
                  </a:ext>
                </a:extLst>
              </a:tr>
              <a:tr h="253572">
                <a:tc>
                  <a:txBody>
                    <a:bodyPr/>
                    <a:lstStyle/>
                    <a:p>
                      <a:pPr algn="l" rtl="0" fontAlgn="ctr"/>
                      <a:r>
                        <a:rPr lang="fr-FR" sz="900" b="0" i="1" u="none" strike="noStrike">
                          <a:solidFill>
                            <a:srgbClr val="000000"/>
                          </a:solidFill>
                          <a:effectLst/>
                          <a:latin typeface="Calibri Light" panose="020F0302020204030204" pitchFamily="34" charset="0"/>
                        </a:rPr>
                        <a:t>Dont logements non prioritaires</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ctr" rtl="0" fontAlgn="ctr"/>
                      <a:r>
                        <a:rPr lang="fr-FR" sz="900" b="0" i="0" u="none" strike="noStrike">
                          <a:solidFill>
                            <a:srgbClr val="000000"/>
                          </a:solidFill>
                          <a:effectLst/>
                          <a:latin typeface="Calibri Light" panose="020F0302020204030204" pitchFamily="34" charset="0"/>
                        </a:rPr>
                        <a:t>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3016906737"/>
                  </a:ext>
                </a:extLst>
              </a:tr>
              <a:tr h="253572">
                <a:tc>
                  <a:txBody>
                    <a:bodyPr/>
                    <a:lstStyle/>
                    <a:p>
                      <a:pPr algn="l" rtl="0" fontAlgn="ctr"/>
                      <a:r>
                        <a:rPr lang="fr-FR" sz="900" b="1" i="0" u="none" strike="noStrike">
                          <a:solidFill>
                            <a:srgbClr val="000000"/>
                          </a:solidFill>
                          <a:effectLst/>
                          <a:latin typeface="Calibri Light" panose="020F0302020204030204" pitchFamily="34" charset="0"/>
                        </a:rPr>
                        <a:t>Dont IML Synd de copropriétés frag.</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14 000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4 765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effectLst/>
                          <a:latin typeface="Calibri Light" panose="020F0302020204030204" pitchFamily="34" charset="0"/>
                        </a:rPr>
                        <a:t>34,04%</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2683060"/>
                  </a:ext>
                </a:extLst>
              </a:tr>
              <a:tr h="253572">
                <a:tc>
                  <a:txBody>
                    <a:bodyPr/>
                    <a:lstStyle/>
                    <a:p>
                      <a:pPr algn="l" rtl="0" fontAlgn="ctr"/>
                      <a:r>
                        <a:rPr lang="fr-FR" sz="900" b="1" i="0" u="none" strike="noStrike">
                          <a:solidFill>
                            <a:srgbClr val="000000"/>
                          </a:solidFill>
                          <a:effectLst/>
                          <a:latin typeface="Calibri Light" panose="020F0302020204030204" pitchFamily="34" charset="0"/>
                        </a:rPr>
                        <a:t>Dont copropriétés fragiles</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84 870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a:solidFill>
                            <a:srgbClr val="000000"/>
                          </a:solidFill>
                          <a:effectLst/>
                          <a:latin typeface="Calibri Light" panose="020F0302020204030204" pitchFamily="34" charset="0"/>
                        </a:rPr>
                        <a:t>0,00%</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9229446"/>
                  </a:ext>
                </a:extLst>
              </a:tr>
              <a:tr h="253572">
                <a:tc>
                  <a:txBody>
                    <a:bodyPr/>
                    <a:lstStyle/>
                    <a:p>
                      <a:pPr algn="l" rtl="0" fontAlgn="ctr"/>
                      <a:r>
                        <a:rPr lang="fr-FR" sz="900" b="1" i="0" u="none" strike="noStrike">
                          <a:solidFill>
                            <a:srgbClr val="000000"/>
                          </a:solidFill>
                          <a:effectLst/>
                          <a:latin typeface="Calibri Light" panose="020F0302020204030204" pitchFamily="34" charset="0"/>
                        </a:rPr>
                        <a:t>HABITER MIEUX</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5">
                  <a:txBody>
                    <a:bodyPr/>
                    <a:lstStyle/>
                    <a:p>
                      <a:pPr algn="ctr" rtl="0" fontAlgn="ctr"/>
                      <a:r>
                        <a:rPr lang="fr-FR" sz="900" b="1" i="0" u="none" strike="noStrike">
                          <a:solidFill>
                            <a:srgbClr val="000000"/>
                          </a:solidFill>
                          <a:effectLst/>
                          <a:latin typeface="Calibri Light" panose="020F0302020204030204" pitchFamily="34" charset="0"/>
                        </a:rPr>
                        <a:t>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1" i="0" u="none" strike="noStrike">
                          <a:solidFill>
                            <a:srgbClr val="000000"/>
                          </a:solidFill>
                          <a:effectLst/>
                          <a:latin typeface="Calibri Light" panose="020F0302020204030204" pitchFamily="34" charset="0"/>
                        </a:rPr>
                        <a:t>6 888 136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5">
                  <a:txBody>
                    <a:bodyPr/>
                    <a:lstStyle/>
                    <a:p>
                      <a:pPr algn="ctr" fontAlgn="ctr"/>
                      <a:r>
                        <a:rPr lang="fr-FR" sz="900" b="1" i="0" u="none" strike="noStrike">
                          <a:solidFill>
                            <a:srgbClr val="000000"/>
                          </a:solidFill>
                          <a:effectLst/>
                          <a:latin typeface="Calibri Light" panose="020F0302020204030204" pitchFamily="34" charset="0"/>
                        </a:rPr>
                        <a:t>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157025"/>
                  </a:ext>
                </a:extLst>
              </a:tr>
              <a:tr h="253572">
                <a:tc>
                  <a:txBody>
                    <a:bodyPr/>
                    <a:lstStyle/>
                    <a:p>
                      <a:pPr algn="l" rtl="0" fontAlgn="ctr"/>
                      <a:r>
                        <a:rPr lang="fr-FR" sz="900" b="0" i="1" u="none" strike="noStrike" dirty="0">
                          <a:solidFill>
                            <a:srgbClr val="000000"/>
                          </a:solidFill>
                          <a:effectLst/>
                          <a:latin typeface="Calibri Light" panose="020F0302020204030204" pitchFamily="34" charset="0"/>
                        </a:rPr>
                        <a:t>Dont logements PO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900" b="0" i="0" u="none" strike="noStrike">
                          <a:solidFill>
                            <a:srgbClr val="000000"/>
                          </a:solidFill>
                          <a:effectLst/>
                          <a:latin typeface="Calibri Light" panose="020F0302020204030204" pitchFamily="34" charset="0"/>
                        </a:rPr>
                        <a:t>6 413 435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4005958992"/>
                  </a:ext>
                </a:extLst>
              </a:tr>
              <a:tr h="253572">
                <a:tc>
                  <a:txBody>
                    <a:bodyPr/>
                    <a:lstStyle/>
                    <a:p>
                      <a:pPr algn="ctr" rtl="0" fontAlgn="ctr"/>
                      <a:r>
                        <a:rPr lang="fr-FR" sz="900" b="0" i="1" u="none" strike="noStrike">
                          <a:solidFill>
                            <a:srgbClr val="000000"/>
                          </a:solidFill>
                          <a:effectLst/>
                          <a:latin typeface="Calibri Light" panose="020F0302020204030204" pitchFamily="34" charset="0"/>
                        </a:rPr>
                        <a:t>dont PO Sérénité</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900" b="0" i="1" u="none" strike="noStrike">
                          <a:solidFill>
                            <a:srgbClr val="000000"/>
                          </a:solidFill>
                          <a:effectLst/>
                          <a:latin typeface="Calibri Light" panose="020F0302020204030204" pitchFamily="34" charset="0"/>
                        </a:rPr>
                        <a:t>4 215 020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2379786148"/>
                  </a:ext>
                </a:extLst>
              </a:tr>
              <a:tr h="253572">
                <a:tc>
                  <a:txBody>
                    <a:bodyPr/>
                    <a:lstStyle/>
                    <a:p>
                      <a:pPr algn="ctr" rtl="0" fontAlgn="ctr"/>
                      <a:r>
                        <a:rPr lang="fr-FR" sz="900" b="0" i="1" u="none" strike="noStrike">
                          <a:solidFill>
                            <a:srgbClr val="000000"/>
                          </a:solidFill>
                          <a:effectLst/>
                          <a:latin typeface="Calibri Light" panose="020F0302020204030204" pitchFamily="34" charset="0"/>
                        </a:rPr>
                        <a:t>dont PO Agilité</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tc>
                  <a:txBody>
                    <a:bodyPr/>
                    <a:lstStyle/>
                    <a:p>
                      <a:pPr algn="ctr" rtl="0" fontAlgn="ctr"/>
                      <a:r>
                        <a:rPr lang="fr-FR" sz="900" b="0" i="1" u="none" strike="noStrike">
                          <a:solidFill>
                            <a:srgbClr val="000000"/>
                          </a:solidFill>
                          <a:effectLst/>
                          <a:latin typeface="Calibri Light" panose="020F0302020204030204" pitchFamily="34" charset="0"/>
                        </a:rPr>
                        <a:t>2 198 415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1023953109"/>
                  </a:ext>
                </a:extLst>
              </a:tr>
              <a:tr h="253572">
                <a:tc>
                  <a:txBody>
                    <a:bodyPr/>
                    <a:lstStyle/>
                    <a:p>
                      <a:pPr algn="l" rtl="0" fontAlgn="ctr"/>
                      <a:r>
                        <a:rPr lang="fr-FR" sz="900" b="0" i="1" u="none" strike="noStrike">
                          <a:solidFill>
                            <a:srgbClr val="000000"/>
                          </a:solidFill>
                          <a:effectLst/>
                          <a:latin typeface="Calibri Light" panose="020F0302020204030204" pitchFamily="34" charset="0"/>
                        </a:rPr>
                        <a:t>Dont logements PB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ctr" rtl="0" fontAlgn="ctr"/>
                      <a:r>
                        <a:rPr lang="fr-FR" sz="900" b="0" i="0" u="none" strike="noStrike" dirty="0">
                          <a:solidFill>
                            <a:srgbClr val="000000"/>
                          </a:solidFill>
                          <a:effectLst/>
                          <a:latin typeface="Calibri Light" panose="020F0302020204030204" pitchFamily="34" charset="0"/>
                        </a:rPr>
                        <a:t>474 701  </a:t>
                      </a:r>
                    </a:p>
                  </a:txBody>
                  <a:tcPr marL="6318" marR="6318" marT="6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2685508522"/>
                  </a:ext>
                </a:extLst>
              </a:tr>
            </a:tbl>
          </a:graphicData>
        </a:graphic>
      </p:graphicFrame>
      <p:pic>
        <p:nvPicPr>
          <p:cNvPr id="27" name="Image 26"/>
          <p:cNvPicPr>
            <a:picLocks noChangeAspect="1"/>
          </p:cNvPicPr>
          <p:nvPr/>
        </p:nvPicPr>
        <p:blipFill>
          <a:blip r:embed="rId2"/>
          <a:stretch>
            <a:fillRect/>
          </a:stretch>
        </p:blipFill>
        <p:spPr>
          <a:xfrm>
            <a:off x="6855041" y="1157626"/>
            <a:ext cx="280440" cy="268247"/>
          </a:xfrm>
          <a:prstGeom prst="rect">
            <a:avLst/>
          </a:prstGeom>
        </p:spPr>
      </p:pic>
    </p:spTree>
    <p:extLst>
      <p:ext uri="{BB962C8B-B14F-4D97-AF65-F5344CB8AC3E}">
        <p14:creationId xmlns:p14="http://schemas.microsoft.com/office/powerpoint/2010/main" val="1210988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5"/>
          <p:cNvSpPr>
            <a:spLocks noGrp="1"/>
          </p:cNvSpPr>
          <p:nvPr>
            <p:ph type="title"/>
          </p:nvPr>
        </p:nvSpPr>
        <p:spPr>
          <a:xfrm>
            <a:off x="5436096" y="624589"/>
            <a:ext cx="3008313" cy="643295"/>
          </a:xfrm>
        </p:spPr>
        <p:txBody>
          <a:bodyPr/>
          <a:lstStyle/>
          <a:p>
            <a:pPr algn="ctr"/>
            <a:r>
              <a:rPr lang="fr-FR" sz="1600" u="sng" dirty="0" smtClean="0">
                <a:solidFill>
                  <a:srgbClr val="C00000"/>
                </a:solidFill>
                <a:latin typeface="Calibri Light" panose="020F0302020204030204" pitchFamily="34" charset="0"/>
              </a:rPr>
              <a:t>Répartition des réalisations par secteur programmé et diffus en €</a:t>
            </a:r>
            <a:endParaRPr lang="fr-FR" sz="1600" u="sng" dirty="0">
              <a:solidFill>
                <a:srgbClr val="C00000"/>
              </a:solidFill>
              <a:latin typeface="Calibri Light" panose="020F0302020204030204" pitchFamily="34" charset="0"/>
            </a:endParaRPr>
          </a:p>
        </p:txBody>
      </p:sp>
      <p:sp>
        <p:nvSpPr>
          <p:cNvPr id="6" name="Titre 4"/>
          <p:cNvSpPr txBox="1">
            <a:spLocks/>
          </p:cNvSpPr>
          <p:nvPr/>
        </p:nvSpPr>
        <p:spPr>
          <a:xfrm>
            <a:off x="1259632" y="116632"/>
            <a:ext cx="7776864" cy="504056"/>
          </a:xfrm>
          <a:prstGeom prst="rect">
            <a:avLst/>
          </a:prstGeom>
        </p:spPr>
        <p:txBody>
          <a:bodyPr anchor="b"/>
          <a:lstStyle>
            <a:lvl1pPr algn="l" rtl="0" eaLnBrk="1" fontAlgn="base" hangingPunct="1">
              <a:spcBef>
                <a:spcPct val="0"/>
              </a:spcBef>
              <a:spcAft>
                <a:spcPct val="0"/>
              </a:spcAft>
              <a:defRPr sz="2000" b="1" kern="12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Calibri" pitchFamily="34" charset="0"/>
              </a:defRPr>
            </a:lvl2pPr>
            <a:lvl3pPr algn="ctr" rtl="0" eaLnBrk="1" fontAlgn="base" hangingPunct="1">
              <a:spcBef>
                <a:spcPct val="0"/>
              </a:spcBef>
              <a:spcAft>
                <a:spcPct val="0"/>
              </a:spcAft>
              <a:defRPr sz="4400">
                <a:solidFill>
                  <a:schemeClr val="accent2"/>
                </a:solidFill>
                <a:latin typeface="Calibri" pitchFamily="34" charset="0"/>
              </a:defRPr>
            </a:lvl3pPr>
            <a:lvl4pPr algn="ctr" rtl="0" eaLnBrk="1" fontAlgn="base" hangingPunct="1">
              <a:spcBef>
                <a:spcPct val="0"/>
              </a:spcBef>
              <a:spcAft>
                <a:spcPct val="0"/>
              </a:spcAft>
              <a:defRPr sz="4400">
                <a:solidFill>
                  <a:schemeClr val="accent2"/>
                </a:solidFill>
                <a:latin typeface="Calibri" pitchFamily="34" charset="0"/>
              </a:defRPr>
            </a:lvl4pPr>
            <a:lvl5pPr algn="ctr" rtl="0" eaLnBrk="1" fontAlgn="base" hangingPunct="1">
              <a:spcBef>
                <a:spcPct val="0"/>
              </a:spcBef>
              <a:spcAft>
                <a:spcPct val="0"/>
              </a:spcAft>
              <a:defRPr sz="4400">
                <a:solidFill>
                  <a:schemeClr val="accent2"/>
                </a:solidFill>
                <a:latin typeface="Calibri" pitchFamily="34" charset="0"/>
              </a:defRPr>
            </a:lvl5pPr>
            <a:lvl6pPr marL="457200" algn="ctr" rtl="0" eaLnBrk="1" fontAlgn="base" hangingPunct="1">
              <a:spcBef>
                <a:spcPct val="0"/>
              </a:spcBef>
              <a:spcAft>
                <a:spcPct val="0"/>
              </a:spcAft>
              <a:defRPr sz="4400">
                <a:solidFill>
                  <a:schemeClr val="accent2"/>
                </a:solidFill>
                <a:latin typeface="Calibri" pitchFamily="34" charset="0"/>
              </a:defRPr>
            </a:lvl6pPr>
            <a:lvl7pPr marL="914400" algn="ctr" rtl="0" eaLnBrk="1" fontAlgn="base" hangingPunct="1">
              <a:spcBef>
                <a:spcPct val="0"/>
              </a:spcBef>
              <a:spcAft>
                <a:spcPct val="0"/>
              </a:spcAft>
              <a:defRPr sz="4400">
                <a:solidFill>
                  <a:schemeClr val="accent2"/>
                </a:solidFill>
                <a:latin typeface="Calibri" pitchFamily="34" charset="0"/>
              </a:defRPr>
            </a:lvl7pPr>
            <a:lvl8pPr marL="1371600" algn="ctr" rtl="0" eaLnBrk="1" fontAlgn="base" hangingPunct="1">
              <a:spcBef>
                <a:spcPct val="0"/>
              </a:spcBef>
              <a:spcAft>
                <a:spcPct val="0"/>
              </a:spcAft>
              <a:defRPr sz="4400">
                <a:solidFill>
                  <a:schemeClr val="accent2"/>
                </a:solidFill>
                <a:latin typeface="Calibri" pitchFamily="34" charset="0"/>
              </a:defRPr>
            </a:lvl8pPr>
            <a:lvl9pPr marL="1828800" algn="ctr" rtl="0" eaLnBrk="1" fontAlgn="base" hangingPunct="1">
              <a:spcBef>
                <a:spcPct val="0"/>
              </a:spcBef>
              <a:spcAft>
                <a:spcPct val="0"/>
              </a:spcAft>
              <a:defRPr sz="4400">
                <a:solidFill>
                  <a:schemeClr val="accent2"/>
                </a:solidFill>
                <a:latin typeface="Calibri" pitchFamily="34" charset="0"/>
              </a:defRPr>
            </a:lvl9pPr>
          </a:lstStyle>
          <a:p>
            <a:pPr algn="ctr"/>
            <a:r>
              <a:rPr lang="fr-FR" altLang="fr-FR" sz="2400" smtClean="0">
                <a:solidFill>
                  <a:srgbClr val="C0504D"/>
                </a:solidFill>
                <a:latin typeface="Calibri Light" panose="020F0302020204030204" pitchFamily="34" charset="0"/>
              </a:rPr>
              <a:t>Délégation de compétence des aides à la pierre – Bilan 2019</a:t>
            </a:r>
            <a:endParaRPr lang="fr-FR" sz="2400" dirty="0">
              <a:latin typeface="Calibri Light" panose="020F0302020204030204" pitchFamily="34" charset="0"/>
            </a:endParaRPr>
          </a:p>
        </p:txBody>
      </p:sp>
      <p:sp>
        <p:nvSpPr>
          <p:cNvPr id="9" name="Flèche vers le bas 8"/>
          <p:cNvSpPr/>
          <p:nvPr/>
        </p:nvSpPr>
        <p:spPr>
          <a:xfrm>
            <a:off x="6832240" y="1355147"/>
            <a:ext cx="216024" cy="23610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1350228442"/>
              </p:ext>
            </p:extLst>
          </p:nvPr>
        </p:nvGraphicFramePr>
        <p:xfrm>
          <a:off x="5220071" y="1628874"/>
          <a:ext cx="3816425" cy="4537541"/>
        </p:xfrm>
        <a:graphic>
          <a:graphicData uri="http://schemas.openxmlformats.org/drawingml/2006/table">
            <a:tbl>
              <a:tblPr/>
              <a:tblGrid>
                <a:gridCol w="1983829">
                  <a:extLst>
                    <a:ext uri="{9D8B030D-6E8A-4147-A177-3AD203B41FA5}">
                      <a16:colId xmlns:a16="http://schemas.microsoft.com/office/drawing/2014/main" val="2048552396"/>
                    </a:ext>
                  </a:extLst>
                </a:gridCol>
                <a:gridCol w="578246">
                  <a:extLst>
                    <a:ext uri="{9D8B030D-6E8A-4147-A177-3AD203B41FA5}">
                      <a16:colId xmlns:a16="http://schemas.microsoft.com/office/drawing/2014/main" val="3327413550"/>
                    </a:ext>
                  </a:extLst>
                </a:gridCol>
                <a:gridCol w="622727">
                  <a:extLst>
                    <a:ext uri="{9D8B030D-6E8A-4147-A177-3AD203B41FA5}">
                      <a16:colId xmlns:a16="http://schemas.microsoft.com/office/drawing/2014/main" val="3510082843"/>
                    </a:ext>
                  </a:extLst>
                </a:gridCol>
                <a:gridCol w="631623">
                  <a:extLst>
                    <a:ext uri="{9D8B030D-6E8A-4147-A177-3AD203B41FA5}">
                      <a16:colId xmlns:a16="http://schemas.microsoft.com/office/drawing/2014/main" val="795561551"/>
                    </a:ext>
                  </a:extLst>
                </a:gridCol>
              </a:tblGrid>
              <a:tr h="599863">
                <a:tc>
                  <a:txBody>
                    <a:bodyPr/>
                    <a:lstStyle/>
                    <a:p>
                      <a:pPr algn="ctr" fontAlgn="ctr"/>
                      <a:r>
                        <a:rPr lang="fr-FR" sz="1000" b="1" i="0" u="none" strike="noStrike">
                          <a:solidFill>
                            <a:srgbClr val="000000"/>
                          </a:solidFill>
                          <a:effectLst/>
                          <a:latin typeface="Calibri Light" panose="020F0302020204030204" pitchFamily="34" charset="0"/>
                        </a:rPr>
                        <a:t>2019</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Light" panose="020F0302020204030204" pitchFamily="34" charset="0"/>
                        </a:rPr>
                        <a:t>Réalisés</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Réalisations en secteur programmé</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a:solidFill>
                            <a:srgbClr val="000000"/>
                          </a:solidFill>
                          <a:effectLst/>
                          <a:latin typeface="Calibri Light" panose="020F0302020204030204" pitchFamily="34" charset="0"/>
                        </a:rPr>
                        <a:t>Réalisations en secteur diffus</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4757225"/>
                  </a:ext>
                </a:extLst>
              </a:tr>
              <a:tr h="269854">
                <a:tc>
                  <a:txBody>
                    <a:bodyPr/>
                    <a:lstStyle/>
                    <a:p>
                      <a:pPr algn="l" rtl="0" fontAlgn="ctr"/>
                      <a:r>
                        <a:rPr lang="fr-FR" sz="1000" b="1" i="0" u="none" strike="noStrike">
                          <a:solidFill>
                            <a:srgbClr val="000000"/>
                          </a:solidFill>
                          <a:effectLst/>
                          <a:latin typeface="Calibri Light" panose="020F0302020204030204" pitchFamily="34" charset="0"/>
                        </a:rPr>
                        <a:t>PARC PRIVÉ Sub Anah propriétaires</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8 045 065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4 933 923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3 111 142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594860"/>
                  </a:ext>
                </a:extLst>
              </a:tr>
              <a:tr h="269854">
                <a:tc>
                  <a:txBody>
                    <a:bodyPr/>
                    <a:lstStyle/>
                    <a:p>
                      <a:pPr algn="l" rtl="0" fontAlgn="ctr"/>
                      <a:r>
                        <a:rPr lang="fr-FR" sz="1000" b="1" i="0" u="none" strike="noStrike">
                          <a:solidFill>
                            <a:srgbClr val="000000"/>
                          </a:solidFill>
                          <a:effectLst/>
                          <a:latin typeface="Calibri Light" panose="020F0302020204030204" pitchFamily="34" charset="0"/>
                        </a:rPr>
                        <a:t>Dont logements PO</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7 025 226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3 911 174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3 105 142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83397878"/>
                  </a:ext>
                </a:extLst>
              </a:tr>
              <a:tr h="269854">
                <a:tc>
                  <a:txBody>
                    <a:bodyPr/>
                    <a:lstStyle/>
                    <a:p>
                      <a:pPr algn="l" rtl="0" fontAlgn="ctr"/>
                      <a:r>
                        <a:rPr lang="fr-FR" sz="1000" b="0" i="1" u="none" strike="noStrike">
                          <a:solidFill>
                            <a:srgbClr val="000000"/>
                          </a:solidFill>
                          <a:effectLst/>
                          <a:latin typeface="Calibri Light" panose="020F0302020204030204" pitchFamily="34" charset="0"/>
                        </a:rPr>
                        <a:t>Dont aide pour l’autonomie de la personne</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1 397 201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924 444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472 757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04383063"/>
                  </a:ext>
                </a:extLst>
              </a:tr>
              <a:tr h="269854">
                <a:tc>
                  <a:txBody>
                    <a:bodyPr/>
                    <a:lstStyle/>
                    <a:p>
                      <a:pPr algn="l" rtl="0" fontAlgn="ctr"/>
                      <a:r>
                        <a:rPr lang="fr-FR" sz="1000" b="0" i="1" u="none" strike="noStrike" dirty="0">
                          <a:solidFill>
                            <a:srgbClr val="000000"/>
                          </a:solidFill>
                          <a:effectLst/>
                          <a:latin typeface="Calibri Light" panose="020F0302020204030204" pitchFamily="34" charset="0"/>
                        </a:rPr>
                        <a:t>Dont l'amélioration de la performance énergétique</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5 271 515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2 611 949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2 659 566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25442909"/>
                  </a:ext>
                </a:extLst>
              </a:tr>
              <a:tr h="144301">
                <a:tc>
                  <a:txBody>
                    <a:bodyPr/>
                    <a:lstStyle/>
                    <a:p>
                      <a:pPr algn="l" rtl="0" fontAlgn="ctr"/>
                      <a:r>
                        <a:rPr lang="fr-FR" sz="1000" b="0" i="1" u="none" strike="noStrike">
                          <a:solidFill>
                            <a:srgbClr val="000000"/>
                          </a:solidFill>
                          <a:effectLst/>
                          <a:latin typeface="Calibri Light" panose="020F0302020204030204" pitchFamily="34" charset="0"/>
                        </a:rPr>
                        <a:t>Dont LHI/TD/MD</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356 510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356 510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828864"/>
                  </a:ext>
                </a:extLst>
              </a:tr>
              <a:tr h="138528">
                <a:tc>
                  <a:txBody>
                    <a:bodyPr/>
                    <a:lstStyle/>
                    <a:p>
                      <a:pPr algn="l" rtl="0" fontAlgn="ctr"/>
                      <a:r>
                        <a:rPr lang="fr-FR" sz="1000" b="1" i="0" u="none" strike="noStrike">
                          <a:solidFill>
                            <a:srgbClr val="000000"/>
                          </a:solidFill>
                          <a:effectLst/>
                          <a:latin typeface="Calibri Light" panose="020F0302020204030204" pitchFamily="34" charset="0"/>
                        </a:rPr>
                        <a:t>Dont logements  PB</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483 701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477 701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6 000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65982666"/>
                  </a:ext>
                </a:extLst>
              </a:tr>
              <a:tr h="138528">
                <a:tc>
                  <a:txBody>
                    <a:bodyPr/>
                    <a:lstStyle/>
                    <a:p>
                      <a:pPr algn="l" rtl="0" fontAlgn="ctr"/>
                      <a:r>
                        <a:rPr lang="fr-FR" sz="1000" b="0" i="1" u="none" strike="noStrike">
                          <a:solidFill>
                            <a:srgbClr val="000000"/>
                          </a:solidFill>
                          <a:effectLst/>
                          <a:latin typeface="Calibri Light" panose="020F0302020204030204" pitchFamily="34" charset="0"/>
                        </a:rPr>
                        <a:t>Dont LHI/TD/MD</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483 701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477 701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6 000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75917575"/>
                  </a:ext>
                </a:extLst>
              </a:tr>
              <a:tr h="269854">
                <a:tc>
                  <a:txBody>
                    <a:bodyPr/>
                    <a:lstStyle/>
                    <a:p>
                      <a:pPr algn="l" rtl="0" fontAlgn="ctr"/>
                      <a:r>
                        <a:rPr lang="fr-FR" sz="1000" b="0" i="1" u="none" strike="noStrike">
                          <a:solidFill>
                            <a:srgbClr val="000000"/>
                          </a:solidFill>
                          <a:effectLst/>
                          <a:latin typeface="Calibri Light" panose="020F0302020204030204" pitchFamily="34" charset="0"/>
                        </a:rPr>
                        <a:t>Dont amélioration de la performance énergétique</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88475583"/>
                  </a:ext>
                </a:extLst>
              </a:tr>
              <a:tr h="144301">
                <a:tc>
                  <a:txBody>
                    <a:bodyPr/>
                    <a:lstStyle/>
                    <a:p>
                      <a:pPr algn="l" rtl="0" fontAlgn="ctr"/>
                      <a:r>
                        <a:rPr lang="fr-FR" sz="1000" b="0" i="1" u="none" strike="noStrike">
                          <a:solidFill>
                            <a:srgbClr val="000000"/>
                          </a:solidFill>
                          <a:effectLst/>
                          <a:latin typeface="Calibri Light" panose="020F0302020204030204" pitchFamily="34" charset="0"/>
                        </a:rPr>
                        <a:t>Dont logements non prioritaires</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216269"/>
                  </a:ext>
                </a:extLst>
              </a:tr>
              <a:tr h="269854">
                <a:tc>
                  <a:txBody>
                    <a:bodyPr/>
                    <a:lstStyle/>
                    <a:p>
                      <a:pPr algn="l" rtl="0" fontAlgn="ctr"/>
                      <a:r>
                        <a:rPr lang="fr-FR" sz="1000" b="0" i="0" u="none" strike="noStrike">
                          <a:solidFill>
                            <a:srgbClr val="000000"/>
                          </a:solidFill>
                          <a:effectLst/>
                          <a:latin typeface="Calibri Light" panose="020F0302020204030204" pitchFamily="34" charset="0"/>
                        </a:rPr>
                        <a:t>Dont IM Synd de copropriétés frag.</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4 765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4 765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65659"/>
                  </a:ext>
                </a:extLst>
              </a:tr>
              <a:tr h="144301">
                <a:tc>
                  <a:txBody>
                    <a:bodyPr/>
                    <a:lstStyle/>
                    <a:p>
                      <a:pPr algn="l" rtl="0" fontAlgn="ctr"/>
                      <a:r>
                        <a:rPr lang="fr-FR" sz="1000" b="1" i="0" u="none" strike="noStrike">
                          <a:solidFill>
                            <a:srgbClr val="000000"/>
                          </a:solidFill>
                          <a:effectLst/>
                          <a:latin typeface="Calibri Light" panose="020F0302020204030204" pitchFamily="34" charset="0"/>
                        </a:rPr>
                        <a:t>Dont copropriétés fragiles</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160906636"/>
                  </a:ext>
                </a:extLst>
              </a:tr>
              <a:tr h="144301">
                <a:tc>
                  <a:txBody>
                    <a:bodyPr/>
                    <a:lstStyle/>
                    <a:p>
                      <a:pPr algn="l" rtl="0" fontAlgn="ctr"/>
                      <a:r>
                        <a:rPr lang="fr-FR" sz="1000" b="1" i="0" u="none" strike="noStrike" dirty="0" err="1">
                          <a:solidFill>
                            <a:srgbClr val="000000"/>
                          </a:solidFill>
                          <a:effectLst/>
                          <a:latin typeface="Calibri Light" panose="020F0302020204030204" pitchFamily="34" charset="0"/>
                        </a:rPr>
                        <a:t>Ingénirie</a:t>
                      </a:r>
                      <a:endParaRPr lang="fr-FR" sz="1000" b="1" i="0" u="none" strike="noStrike" dirty="0">
                        <a:solidFill>
                          <a:srgbClr val="000000"/>
                        </a:solidFill>
                        <a:effectLst/>
                        <a:latin typeface="Calibri Light" panose="020F0302020204030204" pitchFamily="34" charset="0"/>
                      </a:endParaRP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540 283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540 283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3085054"/>
                  </a:ext>
                </a:extLst>
              </a:tr>
              <a:tr h="269854">
                <a:tc>
                  <a:txBody>
                    <a:bodyPr/>
                    <a:lstStyle/>
                    <a:p>
                      <a:pPr algn="l" rtl="0" fontAlgn="ctr"/>
                      <a:r>
                        <a:rPr lang="fr-FR" sz="1000" b="1" i="0" u="none" strike="noStrike">
                          <a:solidFill>
                            <a:srgbClr val="000000"/>
                          </a:solidFill>
                          <a:effectLst/>
                          <a:latin typeface="Calibri Light" panose="020F0302020204030204" pitchFamily="34" charset="0"/>
                        </a:rPr>
                        <a:t>HABITER MIEUX</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6 888 136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3 994 543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1" i="0" u="none" strike="noStrike">
                          <a:solidFill>
                            <a:srgbClr val="000000"/>
                          </a:solidFill>
                          <a:effectLst/>
                          <a:latin typeface="Calibri Light" panose="020F0302020204030204" pitchFamily="34" charset="0"/>
                        </a:rPr>
                        <a:t>2 893 593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84449383"/>
                  </a:ext>
                </a:extLst>
              </a:tr>
              <a:tr h="269854">
                <a:tc>
                  <a:txBody>
                    <a:bodyPr/>
                    <a:lstStyle/>
                    <a:p>
                      <a:pPr algn="l" rtl="0" fontAlgn="ctr"/>
                      <a:r>
                        <a:rPr lang="fr-FR" sz="1000" b="0" i="1" u="none" strike="noStrike">
                          <a:solidFill>
                            <a:srgbClr val="000000"/>
                          </a:solidFill>
                          <a:effectLst/>
                          <a:latin typeface="Calibri Light" panose="020F0302020204030204" pitchFamily="34" charset="0"/>
                        </a:rPr>
                        <a:t>Dont logements PO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6 413 435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3 519 842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2 893 593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091749562"/>
                  </a:ext>
                </a:extLst>
              </a:tr>
              <a:tr h="269854">
                <a:tc>
                  <a:txBody>
                    <a:bodyPr/>
                    <a:lstStyle/>
                    <a:p>
                      <a:pPr algn="ctr" rtl="0" fontAlgn="ctr"/>
                      <a:r>
                        <a:rPr lang="fr-FR" sz="1000" b="0" i="1" u="none" strike="noStrike">
                          <a:solidFill>
                            <a:srgbClr val="000000"/>
                          </a:solidFill>
                          <a:effectLst/>
                          <a:latin typeface="Calibri Light" panose="020F0302020204030204" pitchFamily="34" charset="0"/>
                        </a:rPr>
                        <a:t>dont PO Sérénité</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1" u="none" strike="noStrike" dirty="0">
                          <a:solidFill>
                            <a:srgbClr val="000000"/>
                          </a:solidFill>
                          <a:effectLst/>
                          <a:latin typeface="Calibri Light" panose="020F0302020204030204" pitchFamily="34" charset="0"/>
                        </a:rPr>
                        <a:t>4 215 020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1" u="none" strike="noStrike">
                          <a:solidFill>
                            <a:srgbClr val="000000"/>
                          </a:solidFill>
                          <a:effectLst/>
                          <a:latin typeface="Calibri Light" panose="020F0302020204030204" pitchFamily="34" charset="0"/>
                        </a:rPr>
                        <a:t>3 274 178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1" u="none" strike="noStrike">
                          <a:solidFill>
                            <a:srgbClr val="000000"/>
                          </a:solidFill>
                          <a:effectLst/>
                          <a:latin typeface="Calibri Light" panose="020F0302020204030204" pitchFamily="34" charset="0"/>
                        </a:rPr>
                        <a:t>955 831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48522411"/>
                  </a:ext>
                </a:extLst>
              </a:tr>
              <a:tr h="269854">
                <a:tc>
                  <a:txBody>
                    <a:bodyPr/>
                    <a:lstStyle/>
                    <a:p>
                      <a:pPr algn="ctr" rtl="0" fontAlgn="ctr"/>
                      <a:r>
                        <a:rPr lang="fr-FR" sz="1000" b="0" i="1" u="none" strike="noStrike">
                          <a:solidFill>
                            <a:srgbClr val="000000"/>
                          </a:solidFill>
                          <a:effectLst/>
                          <a:latin typeface="Calibri Light" panose="020F0302020204030204" pitchFamily="34" charset="0"/>
                        </a:rPr>
                        <a:t>dont PO Agilité</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1" u="none" strike="noStrike">
                          <a:solidFill>
                            <a:srgbClr val="000000"/>
                          </a:solidFill>
                          <a:effectLst/>
                          <a:latin typeface="Calibri Light" panose="020F0302020204030204" pitchFamily="34" charset="0"/>
                        </a:rPr>
                        <a:t>2 198 415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1" u="none" strike="noStrike">
                          <a:solidFill>
                            <a:srgbClr val="000000"/>
                          </a:solidFill>
                          <a:effectLst/>
                          <a:latin typeface="Calibri Light" panose="020F0302020204030204" pitchFamily="34" charset="0"/>
                        </a:rPr>
                        <a:t>245 664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fr-FR" sz="1000" b="0" i="1" u="none" strike="noStrike">
                          <a:solidFill>
                            <a:srgbClr val="000000"/>
                          </a:solidFill>
                          <a:effectLst/>
                          <a:latin typeface="Calibri Light" panose="020F0302020204030204" pitchFamily="34" charset="0"/>
                        </a:rPr>
                        <a:t>1 937 762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34272661"/>
                  </a:ext>
                </a:extLst>
              </a:tr>
              <a:tr h="144301">
                <a:tc>
                  <a:txBody>
                    <a:bodyPr/>
                    <a:lstStyle/>
                    <a:p>
                      <a:pPr algn="l" rtl="0" fontAlgn="ctr"/>
                      <a:r>
                        <a:rPr lang="fr-FR" sz="1000" b="0" i="1" u="none" strike="noStrike">
                          <a:solidFill>
                            <a:srgbClr val="000000"/>
                          </a:solidFill>
                          <a:effectLst/>
                          <a:latin typeface="Calibri Light" panose="020F0302020204030204" pitchFamily="34" charset="0"/>
                        </a:rPr>
                        <a:t>Dont logements PB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474 701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fr-FR" sz="1000" b="0" i="0" u="none" strike="noStrike">
                          <a:solidFill>
                            <a:srgbClr val="000000"/>
                          </a:solidFill>
                          <a:effectLst/>
                          <a:latin typeface="Calibri Light" panose="020F0302020204030204" pitchFamily="34" charset="0"/>
                        </a:rPr>
                        <a:t>474 701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000" b="0" i="0" u="none" strike="noStrike" dirty="0">
                          <a:solidFill>
                            <a:srgbClr val="000000"/>
                          </a:solidFill>
                          <a:effectLst/>
                          <a:latin typeface="Calibri Light" panose="020F0302020204030204" pitchFamily="34" charset="0"/>
                        </a:rPr>
                        <a:t> </a:t>
                      </a:r>
                    </a:p>
                  </a:txBody>
                  <a:tcPr marL="6750" marR="6750" marT="6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24778788"/>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296174873"/>
              </p:ext>
            </p:extLst>
          </p:nvPr>
        </p:nvGraphicFramePr>
        <p:xfrm>
          <a:off x="827584" y="1611828"/>
          <a:ext cx="4176464" cy="4537545"/>
        </p:xfrm>
        <a:graphic>
          <a:graphicData uri="http://schemas.openxmlformats.org/drawingml/2006/table">
            <a:tbl>
              <a:tblPr/>
              <a:tblGrid>
                <a:gridCol w="2202136">
                  <a:extLst>
                    <a:ext uri="{9D8B030D-6E8A-4147-A177-3AD203B41FA5}">
                      <a16:colId xmlns:a16="http://schemas.microsoft.com/office/drawing/2014/main" val="3504116900"/>
                    </a:ext>
                  </a:extLst>
                </a:gridCol>
                <a:gridCol w="606176">
                  <a:extLst>
                    <a:ext uri="{9D8B030D-6E8A-4147-A177-3AD203B41FA5}">
                      <a16:colId xmlns:a16="http://schemas.microsoft.com/office/drawing/2014/main" val="1933304501"/>
                    </a:ext>
                  </a:extLst>
                </a:gridCol>
                <a:gridCol w="720080">
                  <a:extLst>
                    <a:ext uri="{9D8B030D-6E8A-4147-A177-3AD203B41FA5}">
                      <a16:colId xmlns:a16="http://schemas.microsoft.com/office/drawing/2014/main" val="1129665124"/>
                    </a:ext>
                  </a:extLst>
                </a:gridCol>
                <a:gridCol w="648072">
                  <a:extLst>
                    <a:ext uri="{9D8B030D-6E8A-4147-A177-3AD203B41FA5}">
                      <a16:colId xmlns:a16="http://schemas.microsoft.com/office/drawing/2014/main" val="672903504"/>
                    </a:ext>
                  </a:extLst>
                </a:gridCol>
              </a:tblGrid>
              <a:tr h="794051">
                <a:tc>
                  <a:txBody>
                    <a:bodyPr/>
                    <a:lstStyle/>
                    <a:p>
                      <a:pPr algn="ctr" fontAlgn="ctr"/>
                      <a:r>
                        <a:rPr lang="fr-FR" sz="1100" b="1" i="0" u="none" strike="noStrike" dirty="0">
                          <a:solidFill>
                            <a:srgbClr val="000000"/>
                          </a:solidFill>
                          <a:effectLst/>
                          <a:latin typeface="Calibri Light" panose="020F0302020204030204" pitchFamily="34" charset="0"/>
                        </a:rPr>
                        <a:t>2019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Réalisés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Calibri Light" panose="020F0302020204030204" pitchFamily="34" charset="0"/>
                        </a:rPr>
                        <a:t>Réalisations en secteur programmé</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a:solidFill>
                            <a:srgbClr val="000000"/>
                          </a:solidFill>
                          <a:effectLst/>
                          <a:latin typeface="Calibri Light" panose="020F0302020204030204" pitchFamily="34" charset="0"/>
                        </a:rPr>
                        <a:t>Réalisations en secteur diffus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140606"/>
                  </a:ext>
                </a:extLst>
              </a:tr>
              <a:tr h="193930">
                <a:tc>
                  <a:txBody>
                    <a:bodyPr/>
                    <a:lstStyle/>
                    <a:p>
                      <a:pPr algn="l" rtl="0" fontAlgn="ctr"/>
                      <a:r>
                        <a:rPr lang="fr-FR" sz="1100" b="1" i="0" u="none" strike="noStrike">
                          <a:solidFill>
                            <a:srgbClr val="000000"/>
                          </a:solidFill>
                          <a:effectLst/>
                          <a:latin typeface="Calibri Light" panose="020F0302020204030204" pitchFamily="34" charset="0"/>
                        </a:rPr>
                        <a:t>PARC PRIVÉ</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1103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559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a:solidFill>
                            <a:srgbClr val="000000"/>
                          </a:solidFill>
                          <a:effectLst/>
                          <a:latin typeface="Calibri Light" panose="020F0302020204030204" pitchFamily="34" charset="0"/>
                        </a:rPr>
                        <a:t>543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111237"/>
                  </a:ext>
                </a:extLst>
              </a:tr>
              <a:tr h="193930">
                <a:tc>
                  <a:txBody>
                    <a:bodyPr/>
                    <a:lstStyle/>
                    <a:p>
                      <a:pPr algn="l" rtl="0" fontAlgn="ctr"/>
                      <a:r>
                        <a:rPr lang="fr-FR" sz="1100" b="1" i="0" u="none" strike="noStrike">
                          <a:solidFill>
                            <a:srgbClr val="000000"/>
                          </a:solidFill>
                          <a:effectLst/>
                          <a:latin typeface="Calibri Light" panose="020F0302020204030204" pitchFamily="34" charset="0"/>
                        </a:rPr>
                        <a:t>Dont logements PO</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1076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533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1" i="0" u="none" strike="noStrike">
                          <a:solidFill>
                            <a:srgbClr val="000000"/>
                          </a:solidFill>
                          <a:effectLst/>
                          <a:latin typeface="Calibri Light" panose="020F0302020204030204" pitchFamily="34" charset="0"/>
                        </a:rPr>
                        <a:t>543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2524437"/>
                  </a:ext>
                </a:extLst>
              </a:tr>
              <a:tr h="354183">
                <a:tc>
                  <a:txBody>
                    <a:bodyPr/>
                    <a:lstStyle/>
                    <a:p>
                      <a:pPr algn="l" rtl="0" fontAlgn="ctr"/>
                      <a:r>
                        <a:rPr lang="fr-FR" sz="1100" b="0" i="1" u="none" strike="noStrike">
                          <a:solidFill>
                            <a:srgbClr val="000000"/>
                          </a:solidFill>
                          <a:effectLst/>
                          <a:latin typeface="Calibri Light" panose="020F0302020204030204" pitchFamily="34" charset="0"/>
                        </a:rPr>
                        <a:t>Dont aide pour l’autonomie de la personne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179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145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59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64474093"/>
                  </a:ext>
                </a:extLst>
              </a:tr>
              <a:tr h="354183">
                <a:tc>
                  <a:txBody>
                    <a:bodyPr/>
                    <a:lstStyle/>
                    <a:p>
                      <a:pPr algn="l" rtl="0" fontAlgn="ctr"/>
                      <a:r>
                        <a:rPr lang="fr-FR" sz="1100" b="0" i="1" u="none" strike="noStrike">
                          <a:solidFill>
                            <a:srgbClr val="000000"/>
                          </a:solidFill>
                          <a:effectLst/>
                          <a:latin typeface="Calibri Light" panose="020F0302020204030204" pitchFamily="34" charset="0"/>
                        </a:rPr>
                        <a:t>Dont l'amélioration de la performance énergétique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883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393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490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8781444"/>
                  </a:ext>
                </a:extLst>
              </a:tr>
              <a:tr h="193930">
                <a:tc>
                  <a:txBody>
                    <a:bodyPr/>
                    <a:lstStyle/>
                    <a:p>
                      <a:pPr algn="l" rtl="0" fontAlgn="ctr"/>
                      <a:r>
                        <a:rPr lang="fr-FR" sz="1100" b="0" i="1" u="none" strike="noStrike">
                          <a:solidFill>
                            <a:srgbClr val="000000"/>
                          </a:solidFill>
                          <a:effectLst/>
                          <a:latin typeface="Calibri Light" panose="020F0302020204030204" pitchFamily="34" charset="0"/>
                        </a:rPr>
                        <a:t>Dont LHI/TD/MD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3887718"/>
                  </a:ext>
                </a:extLst>
              </a:tr>
              <a:tr h="193930">
                <a:tc>
                  <a:txBody>
                    <a:bodyPr/>
                    <a:lstStyle/>
                    <a:p>
                      <a:pPr algn="l" rtl="0" fontAlgn="ctr"/>
                      <a:r>
                        <a:rPr lang="fr-FR" sz="1100" b="1" i="0" u="none" strike="noStrike">
                          <a:solidFill>
                            <a:srgbClr val="000000"/>
                          </a:solidFill>
                          <a:effectLst/>
                          <a:latin typeface="Calibri Light" panose="020F0302020204030204" pitchFamily="34" charset="0"/>
                        </a:rPr>
                        <a:t>Dont logements  PB</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25730828"/>
                  </a:ext>
                </a:extLst>
              </a:tr>
              <a:tr h="193930">
                <a:tc>
                  <a:txBody>
                    <a:bodyPr/>
                    <a:lstStyle/>
                    <a:p>
                      <a:pPr algn="l" rtl="0" fontAlgn="ctr"/>
                      <a:r>
                        <a:rPr lang="fr-FR" sz="1100" b="0" i="1" u="none" strike="noStrike" dirty="0">
                          <a:solidFill>
                            <a:srgbClr val="000000"/>
                          </a:solidFill>
                          <a:effectLst/>
                          <a:latin typeface="Calibri Light" panose="020F0302020204030204" pitchFamily="34" charset="0"/>
                        </a:rPr>
                        <a:t>Dont LHI/TD/MD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92936075"/>
                  </a:ext>
                </a:extLst>
              </a:tr>
              <a:tr h="354183">
                <a:tc>
                  <a:txBody>
                    <a:bodyPr/>
                    <a:lstStyle/>
                    <a:p>
                      <a:pPr algn="l" rtl="0" fontAlgn="ctr"/>
                      <a:r>
                        <a:rPr lang="fr-FR" sz="1100" b="0" i="1" u="none" strike="noStrike">
                          <a:solidFill>
                            <a:srgbClr val="000000"/>
                          </a:solidFill>
                          <a:effectLst/>
                          <a:latin typeface="Calibri Light" panose="020F0302020204030204" pitchFamily="34" charset="0"/>
                        </a:rPr>
                        <a:t>Dont amélioration de la performance énergétique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4914246"/>
                  </a:ext>
                </a:extLst>
              </a:tr>
              <a:tr h="193930">
                <a:tc>
                  <a:txBody>
                    <a:bodyPr/>
                    <a:lstStyle/>
                    <a:p>
                      <a:pPr algn="l" rtl="0" fontAlgn="ctr"/>
                      <a:r>
                        <a:rPr lang="fr-FR" sz="1100" b="0" i="1" u="none" strike="noStrike">
                          <a:solidFill>
                            <a:srgbClr val="000000"/>
                          </a:solidFill>
                          <a:effectLst/>
                          <a:latin typeface="Calibri Light" panose="020F0302020204030204" pitchFamily="34" charset="0"/>
                        </a:rPr>
                        <a:t>Dont logements non prioritaires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77187490"/>
                  </a:ext>
                </a:extLst>
              </a:tr>
              <a:tr h="353785">
                <a:tc>
                  <a:txBody>
                    <a:bodyPr/>
                    <a:lstStyle/>
                    <a:p>
                      <a:pPr algn="l" rtl="0" fontAlgn="ctr"/>
                      <a:r>
                        <a:rPr lang="fr-FR" sz="1100" b="1" i="0" u="none" strike="noStrike">
                          <a:solidFill>
                            <a:srgbClr val="000000"/>
                          </a:solidFill>
                          <a:effectLst/>
                          <a:latin typeface="Calibri Light" panose="020F0302020204030204" pitchFamily="34" charset="0"/>
                        </a:rPr>
                        <a:t>Dont IML Synd de copropriétés frag.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015430"/>
                  </a:ext>
                </a:extLst>
              </a:tr>
              <a:tr h="193930">
                <a:tc>
                  <a:txBody>
                    <a:bodyPr/>
                    <a:lstStyle/>
                    <a:p>
                      <a:pPr algn="l" rtl="0" fontAlgn="ctr"/>
                      <a:r>
                        <a:rPr lang="fr-FR" sz="1100" b="1" i="0" u="none" strike="noStrike">
                          <a:solidFill>
                            <a:srgbClr val="000000"/>
                          </a:solidFill>
                          <a:effectLst/>
                          <a:latin typeface="Calibri Light" panose="020F0302020204030204" pitchFamily="34" charset="0"/>
                        </a:rPr>
                        <a:t>Dont copropriétés fragiles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592380"/>
                  </a:ext>
                </a:extLst>
              </a:tr>
              <a:tr h="193930">
                <a:tc>
                  <a:txBody>
                    <a:bodyPr/>
                    <a:lstStyle/>
                    <a:p>
                      <a:pPr algn="l" rtl="0" fontAlgn="ctr"/>
                      <a:r>
                        <a:rPr lang="fr-FR" sz="1100" b="1" i="0" u="none" strike="noStrike">
                          <a:solidFill>
                            <a:srgbClr val="000000"/>
                          </a:solidFill>
                          <a:effectLst/>
                          <a:latin typeface="Calibri Light" panose="020F0302020204030204" pitchFamily="34" charset="0"/>
                        </a:rPr>
                        <a:t>HABITER MIEUX</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922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1" i="0" u="none" strike="noStrike">
                          <a:solidFill>
                            <a:srgbClr val="000000"/>
                          </a:solidFill>
                          <a:effectLst/>
                          <a:latin typeface="Calibri Light" panose="020F0302020204030204" pitchFamily="34" charset="0"/>
                        </a:rPr>
                        <a:t>432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1" i="0" u="none" strike="noStrike">
                          <a:solidFill>
                            <a:srgbClr val="000000"/>
                          </a:solidFill>
                          <a:effectLst/>
                          <a:latin typeface="Calibri Light" panose="020F0302020204030204" pitchFamily="34" charset="0"/>
                        </a:rPr>
                        <a:t>490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88719557"/>
                  </a:ext>
                </a:extLst>
              </a:tr>
              <a:tr h="193930">
                <a:tc>
                  <a:txBody>
                    <a:bodyPr/>
                    <a:lstStyle/>
                    <a:p>
                      <a:pPr algn="l" rtl="0" fontAlgn="ctr"/>
                      <a:r>
                        <a:rPr lang="fr-FR" sz="1100" b="0" i="1" u="none" strike="noStrike">
                          <a:solidFill>
                            <a:srgbClr val="000000"/>
                          </a:solidFill>
                          <a:effectLst/>
                          <a:latin typeface="Calibri Light" panose="020F0302020204030204" pitchFamily="34" charset="0"/>
                        </a:rPr>
                        <a:t>Dont logements PO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897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407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Light" panose="020F0302020204030204" pitchFamily="34" charset="0"/>
                        </a:rPr>
                        <a:t>490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4793275"/>
                  </a:ext>
                </a:extLst>
              </a:tr>
              <a:tr h="193930">
                <a:tc>
                  <a:txBody>
                    <a:bodyPr/>
                    <a:lstStyle/>
                    <a:p>
                      <a:pPr algn="ctr" rtl="0" fontAlgn="ctr"/>
                      <a:r>
                        <a:rPr lang="fr-FR" sz="1100" b="0" i="1" u="none" strike="noStrike">
                          <a:solidFill>
                            <a:srgbClr val="000000"/>
                          </a:solidFill>
                          <a:effectLst/>
                          <a:latin typeface="Calibri Light" panose="020F0302020204030204" pitchFamily="34" charset="0"/>
                        </a:rPr>
                        <a:t>dont PO Sérénité</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1" u="none" strike="noStrike">
                          <a:solidFill>
                            <a:srgbClr val="000000"/>
                          </a:solidFill>
                          <a:effectLst/>
                          <a:latin typeface="Calibri Light" panose="020F0302020204030204" pitchFamily="34" charset="0"/>
                        </a:rPr>
                        <a:t>452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100" b="0" i="1" u="none" strike="noStrike">
                          <a:solidFill>
                            <a:srgbClr val="000000"/>
                          </a:solidFill>
                          <a:effectLst/>
                          <a:latin typeface="Calibri Light" panose="020F0302020204030204" pitchFamily="34" charset="0"/>
                        </a:rPr>
                        <a:t>356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1" u="none" strike="noStrike">
                          <a:solidFill>
                            <a:srgbClr val="000000"/>
                          </a:solidFill>
                          <a:effectLst/>
                          <a:latin typeface="Calibri Light" panose="020F0302020204030204" pitchFamily="34" charset="0"/>
                        </a:rPr>
                        <a:t>96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39892786"/>
                  </a:ext>
                </a:extLst>
              </a:tr>
              <a:tr h="193930">
                <a:tc>
                  <a:txBody>
                    <a:bodyPr/>
                    <a:lstStyle/>
                    <a:p>
                      <a:pPr algn="ctr" rtl="0" fontAlgn="ctr"/>
                      <a:r>
                        <a:rPr lang="fr-FR" sz="1100" b="0" i="1" u="none" strike="noStrike" dirty="0">
                          <a:solidFill>
                            <a:srgbClr val="000000"/>
                          </a:solidFill>
                          <a:effectLst/>
                          <a:latin typeface="Calibri Light" panose="020F0302020204030204" pitchFamily="34" charset="0"/>
                        </a:rPr>
                        <a:t>dont PO Agilité</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1" u="none" strike="noStrike">
                          <a:solidFill>
                            <a:srgbClr val="000000"/>
                          </a:solidFill>
                          <a:effectLst/>
                          <a:latin typeface="Calibri Light" panose="020F0302020204030204" pitchFamily="34" charset="0"/>
                        </a:rPr>
                        <a:t>445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ctr"/>
                      <a:r>
                        <a:rPr lang="fr-FR" sz="1100" b="0" i="1" u="none" strike="noStrike">
                          <a:solidFill>
                            <a:srgbClr val="000000"/>
                          </a:solidFill>
                          <a:effectLst/>
                          <a:latin typeface="Calibri Light" panose="020F0302020204030204" pitchFamily="34" charset="0"/>
                        </a:rPr>
                        <a:t>51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1" u="none" strike="noStrike">
                          <a:solidFill>
                            <a:srgbClr val="000000"/>
                          </a:solidFill>
                          <a:effectLst/>
                          <a:latin typeface="Calibri Light" panose="020F0302020204030204" pitchFamily="34" charset="0"/>
                        </a:rPr>
                        <a:t>394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96558220"/>
                  </a:ext>
                </a:extLst>
              </a:tr>
              <a:tr h="193930">
                <a:tc>
                  <a:txBody>
                    <a:bodyPr/>
                    <a:lstStyle/>
                    <a:p>
                      <a:pPr algn="l" rtl="0" fontAlgn="ctr"/>
                      <a:r>
                        <a:rPr lang="fr-FR" sz="1100" b="0" i="1" u="none" strike="noStrike" dirty="0">
                          <a:solidFill>
                            <a:srgbClr val="000000"/>
                          </a:solidFill>
                          <a:effectLst/>
                          <a:latin typeface="Calibri Light" panose="020F0302020204030204" pitchFamily="34" charset="0"/>
                        </a:rPr>
                        <a:t>Dont logements PB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Light" panose="020F030202020403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Light" panose="020F030202020403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35820"/>
                  </a:ext>
                </a:extLst>
              </a:tr>
            </a:tbl>
          </a:graphicData>
        </a:graphic>
      </p:graphicFrame>
      <p:sp>
        <p:nvSpPr>
          <p:cNvPr id="10" name="Espace réservé du texte 5"/>
          <p:cNvSpPr txBox="1">
            <a:spLocks/>
          </p:cNvSpPr>
          <p:nvPr/>
        </p:nvSpPr>
        <p:spPr>
          <a:xfrm>
            <a:off x="1259632" y="620688"/>
            <a:ext cx="3008313" cy="643295"/>
          </a:xfrm>
          <a:prstGeom prst="rect">
            <a:avLst/>
          </a:prstGeom>
        </p:spPr>
        <p:txBody>
          <a:bodyPr anchor="b"/>
          <a:lstStyle>
            <a:lvl1pPr algn="l" rtl="0" eaLnBrk="1" fontAlgn="base" hangingPunct="1">
              <a:spcBef>
                <a:spcPct val="0"/>
              </a:spcBef>
              <a:spcAft>
                <a:spcPct val="0"/>
              </a:spcAft>
              <a:defRPr sz="2000" b="1" kern="12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Calibri" pitchFamily="34" charset="0"/>
              </a:defRPr>
            </a:lvl2pPr>
            <a:lvl3pPr algn="ctr" rtl="0" eaLnBrk="1" fontAlgn="base" hangingPunct="1">
              <a:spcBef>
                <a:spcPct val="0"/>
              </a:spcBef>
              <a:spcAft>
                <a:spcPct val="0"/>
              </a:spcAft>
              <a:defRPr sz="4400">
                <a:solidFill>
                  <a:schemeClr val="accent2"/>
                </a:solidFill>
                <a:latin typeface="Calibri" pitchFamily="34" charset="0"/>
              </a:defRPr>
            </a:lvl3pPr>
            <a:lvl4pPr algn="ctr" rtl="0" eaLnBrk="1" fontAlgn="base" hangingPunct="1">
              <a:spcBef>
                <a:spcPct val="0"/>
              </a:spcBef>
              <a:spcAft>
                <a:spcPct val="0"/>
              </a:spcAft>
              <a:defRPr sz="4400">
                <a:solidFill>
                  <a:schemeClr val="accent2"/>
                </a:solidFill>
                <a:latin typeface="Calibri" pitchFamily="34" charset="0"/>
              </a:defRPr>
            </a:lvl4pPr>
            <a:lvl5pPr algn="ctr" rtl="0" eaLnBrk="1" fontAlgn="base" hangingPunct="1">
              <a:spcBef>
                <a:spcPct val="0"/>
              </a:spcBef>
              <a:spcAft>
                <a:spcPct val="0"/>
              </a:spcAft>
              <a:defRPr sz="4400">
                <a:solidFill>
                  <a:schemeClr val="accent2"/>
                </a:solidFill>
                <a:latin typeface="Calibri" pitchFamily="34" charset="0"/>
              </a:defRPr>
            </a:lvl5pPr>
            <a:lvl6pPr marL="457200" algn="ctr" rtl="0" eaLnBrk="1" fontAlgn="base" hangingPunct="1">
              <a:spcBef>
                <a:spcPct val="0"/>
              </a:spcBef>
              <a:spcAft>
                <a:spcPct val="0"/>
              </a:spcAft>
              <a:defRPr sz="4400">
                <a:solidFill>
                  <a:schemeClr val="accent2"/>
                </a:solidFill>
                <a:latin typeface="Calibri" pitchFamily="34" charset="0"/>
              </a:defRPr>
            </a:lvl6pPr>
            <a:lvl7pPr marL="914400" algn="ctr" rtl="0" eaLnBrk="1" fontAlgn="base" hangingPunct="1">
              <a:spcBef>
                <a:spcPct val="0"/>
              </a:spcBef>
              <a:spcAft>
                <a:spcPct val="0"/>
              </a:spcAft>
              <a:defRPr sz="4400">
                <a:solidFill>
                  <a:schemeClr val="accent2"/>
                </a:solidFill>
                <a:latin typeface="Calibri" pitchFamily="34" charset="0"/>
              </a:defRPr>
            </a:lvl7pPr>
            <a:lvl8pPr marL="1371600" algn="ctr" rtl="0" eaLnBrk="1" fontAlgn="base" hangingPunct="1">
              <a:spcBef>
                <a:spcPct val="0"/>
              </a:spcBef>
              <a:spcAft>
                <a:spcPct val="0"/>
              </a:spcAft>
              <a:defRPr sz="4400">
                <a:solidFill>
                  <a:schemeClr val="accent2"/>
                </a:solidFill>
                <a:latin typeface="Calibri" pitchFamily="34" charset="0"/>
              </a:defRPr>
            </a:lvl8pPr>
            <a:lvl9pPr marL="1828800" algn="ctr" rtl="0" eaLnBrk="1" fontAlgn="base" hangingPunct="1">
              <a:spcBef>
                <a:spcPct val="0"/>
              </a:spcBef>
              <a:spcAft>
                <a:spcPct val="0"/>
              </a:spcAft>
              <a:defRPr sz="4400">
                <a:solidFill>
                  <a:schemeClr val="accent2"/>
                </a:solidFill>
                <a:latin typeface="Calibri" pitchFamily="34" charset="0"/>
              </a:defRPr>
            </a:lvl9pPr>
          </a:lstStyle>
          <a:p>
            <a:pPr algn="ctr"/>
            <a:r>
              <a:rPr lang="fr-FR" sz="1600" u="sng" dirty="0" smtClean="0">
                <a:solidFill>
                  <a:srgbClr val="C00000"/>
                </a:solidFill>
                <a:latin typeface="Calibri Light" panose="020F0302020204030204" pitchFamily="34" charset="0"/>
              </a:rPr>
              <a:t>Répartition des réalisations par secteur programmé et diffus en</a:t>
            </a:r>
            <a:endParaRPr lang="fr-FR" sz="1600" u="sng" dirty="0">
              <a:solidFill>
                <a:srgbClr val="C00000"/>
              </a:solidFill>
              <a:latin typeface="Calibri Light" panose="020F0302020204030204" pitchFamily="34" charset="0"/>
            </a:endParaRPr>
          </a:p>
        </p:txBody>
      </p:sp>
      <p:sp>
        <p:nvSpPr>
          <p:cNvPr id="11" name="Flèche vers le bas 10"/>
          <p:cNvSpPr/>
          <p:nvPr/>
        </p:nvSpPr>
        <p:spPr>
          <a:xfrm>
            <a:off x="2577508" y="1283010"/>
            <a:ext cx="216024" cy="23610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9541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187624" y="188640"/>
            <a:ext cx="7704856" cy="432048"/>
          </a:xfrm>
        </p:spPr>
        <p:txBody>
          <a:bodyPr/>
          <a:lstStyle/>
          <a:p>
            <a:pPr algn="ctr"/>
            <a:r>
              <a:rPr lang="fr-FR" altLang="fr-FR" sz="2400" dirty="0" smtClean="0">
                <a:solidFill>
                  <a:srgbClr val="C0504D"/>
                </a:solidFill>
              </a:rPr>
              <a:t/>
            </a:r>
            <a:br>
              <a:rPr lang="fr-FR" altLang="fr-FR" sz="2400" dirty="0" smtClean="0">
                <a:solidFill>
                  <a:srgbClr val="C0504D"/>
                </a:solidFill>
              </a:rPr>
            </a:br>
            <a:r>
              <a:rPr lang="fr-FR" altLang="fr-FR" sz="2400" dirty="0" smtClean="0">
                <a:solidFill>
                  <a:srgbClr val="C0504D"/>
                </a:solidFill>
              </a:rPr>
              <a:t/>
            </a:r>
            <a:br>
              <a:rPr lang="fr-FR" altLang="fr-FR" sz="2400" dirty="0" smtClean="0">
                <a:solidFill>
                  <a:srgbClr val="C0504D"/>
                </a:solidFill>
              </a:rPr>
            </a:br>
            <a:r>
              <a:rPr lang="fr-FR" altLang="fr-FR" sz="2400" dirty="0" smtClean="0">
                <a:solidFill>
                  <a:srgbClr val="C0504D"/>
                </a:solidFill>
              </a:rPr>
              <a:t>Délégation </a:t>
            </a:r>
            <a:r>
              <a:rPr lang="fr-FR" altLang="fr-FR" sz="2400" dirty="0">
                <a:solidFill>
                  <a:srgbClr val="C0504D"/>
                </a:solidFill>
              </a:rPr>
              <a:t>de compétence des aides à la pierre </a:t>
            </a:r>
            <a:r>
              <a:rPr lang="fr-FR" altLang="fr-FR" sz="2400" dirty="0" smtClean="0">
                <a:solidFill>
                  <a:srgbClr val="C0504D"/>
                </a:solidFill>
              </a:rPr>
              <a:t>- Bilan 2019</a:t>
            </a:r>
            <a:r>
              <a:rPr lang="fr-FR" dirty="0" smtClean="0"/>
              <a:t/>
            </a:r>
            <a:br>
              <a:rPr lang="fr-FR" dirty="0" smtClean="0"/>
            </a:br>
            <a:endParaRPr lang="fr-FR" dirty="0"/>
          </a:p>
        </p:txBody>
      </p:sp>
      <p:sp>
        <p:nvSpPr>
          <p:cNvPr id="8" name="Espace réservé du contenu 7"/>
          <p:cNvSpPr>
            <a:spLocks noGrp="1"/>
          </p:cNvSpPr>
          <p:nvPr>
            <p:ph idx="1"/>
          </p:nvPr>
        </p:nvSpPr>
        <p:spPr>
          <a:xfrm>
            <a:off x="899592" y="836712"/>
            <a:ext cx="7920880" cy="5616000"/>
          </a:xfrm>
        </p:spPr>
        <p:txBody>
          <a:bodyPr tIns="144000" bIns="0">
            <a:normAutofit fontScale="92500" lnSpcReduction="20000"/>
          </a:bodyPr>
          <a:lstStyle/>
          <a:p>
            <a:pPr marL="0" indent="0">
              <a:buNone/>
            </a:pPr>
            <a:r>
              <a:rPr lang="fr-FR" sz="2400" b="1" dirty="0" smtClean="0">
                <a:latin typeface="Calibri Light" panose="020F0302020204030204" pitchFamily="34" charset="0"/>
              </a:rPr>
              <a:t>Analyse des résultats 2019 :</a:t>
            </a:r>
          </a:p>
          <a:p>
            <a:pPr marL="0" indent="0">
              <a:buNone/>
            </a:pPr>
            <a:endParaRPr lang="fr-FR" sz="1100" b="1" dirty="0" smtClean="0">
              <a:latin typeface="Calibri Light" panose="020F0302020204030204" pitchFamily="34" charset="0"/>
            </a:endParaRPr>
          </a:p>
          <a:p>
            <a:pPr marL="0" indent="0" algn="just">
              <a:buNone/>
            </a:pPr>
            <a:r>
              <a:rPr lang="fr-FR" sz="2200" dirty="0" smtClean="0">
                <a:latin typeface="Calibri Light" panose="020F0302020204030204" pitchFamily="34" charset="0"/>
              </a:rPr>
              <a:t>Les résultats en nombre de dossiers sont très satisfaisants : 1102 logements financés pour un objectif déjà très ambitieux de 1075 logements. </a:t>
            </a:r>
          </a:p>
          <a:p>
            <a:pPr marL="0" indent="0" algn="just">
              <a:buNone/>
            </a:pPr>
            <a:endParaRPr lang="fr-FR" sz="1100" dirty="0" smtClean="0">
              <a:latin typeface="Calibri Light" panose="020F0302020204030204" pitchFamily="34" charset="0"/>
            </a:endParaRPr>
          </a:p>
          <a:p>
            <a:pPr marL="0" indent="0" algn="just">
              <a:buNone/>
            </a:pPr>
            <a:r>
              <a:rPr lang="fr-FR" sz="2200" dirty="0" smtClean="0">
                <a:latin typeface="Calibri Light" panose="020F0302020204030204" pitchFamily="34" charset="0"/>
              </a:rPr>
              <a:t>La consommation des crédits 2019 à hauteur de 8 045 065 € est d’un niveau jamais atteint. Néanmoins elle représente  88 % d’ une enveloppe déléguée de 9 127 221 € qui n’a pas été consommée dans son intégralité du fait :</a:t>
            </a:r>
          </a:p>
          <a:p>
            <a:pPr algn="just">
              <a:buFont typeface="Arial" panose="020B0604020202020204" pitchFamily="34" charset="0"/>
              <a:buChar char="•"/>
            </a:pPr>
            <a:r>
              <a:rPr lang="fr-FR" sz="2200" dirty="0" smtClean="0">
                <a:latin typeface="Calibri Light" panose="020F0302020204030204" pitchFamily="34" charset="0"/>
              </a:rPr>
              <a:t>d’un grand nombre de dossiers HMA (445) peu consommateurs de crédits (2 198 415 €)</a:t>
            </a:r>
          </a:p>
          <a:p>
            <a:pPr algn="just">
              <a:buFont typeface="Arial" panose="020B0604020202020204" pitchFamily="34" charset="0"/>
              <a:buChar char="•"/>
            </a:pPr>
            <a:r>
              <a:rPr lang="fr-FR" sz="2200" dirty="0">
                <a:latin typeface="Calibri Light" panose="020F0302020204030204" pitchFamily="34" charset="0"/>
              </a:rPr>
              <a:t>d</a:t>
            </a:r>
            <a:r>
              <a:rPr lang="fr-FR" sz="2200" dirty="0" smtClean="0">
                <a:latin typeface="Calibri Light" panose="020F0302020204030204" pitchFamily="34" charset="0"/>
              </a:rPr>
              <a:t>e dossiers bailleurs déposés trop tardivement et qui n’ont pas pu être engagés en 2019</a:t>
            </a:r>
          </a:p>
          <a:p>
            <a:pPr algn="just">
              <a:buFont typeface="Arial" panose="020B0604020202020204" pitchFamily="34" charset="0"/>
              <a:buChar char="•"/>
            </a:pPr>
            <a:r>
              <a:rPr lang="fr-FR" sz="2200" dirty="0" smtClean="0">
                <a:latin typeface="Calibri Light" panose="020F0302020204030204" pitchFamily="34" charset="0"/>
              </a:rPr>
              <a:t>d’un afflux de dossiers sur le service en ligne auxquels la délégation locale n’a pas pu faire face</a:t>
            </a:r>
          </a:p>
          <a:p>
            <a:pPr algn="just">
              <a:buFont typeface="Arial" panose="020B0604020202020204" pitchFamily="34" charset="0"/>
              <a:buChar char="•"/>
            </a:pPr>
            <a:r>
              <a:rPr lang="fr-FR" sz="2200" dirty="0" smtClean="0">
                <a:latin typeface="Calibri Light" panose="020F0302020204030204" pitchFamily="34" charset="0"/>
              </a:rPr>
              <a:t>Une grande partie des dossiers déposés incomplets et générant des demandes de pièces complémentaires</a:t>
            </a:r>
          </a:p>
          <a:p>
            <a:pPr algn="just">
              <a:buFont typeface="Arial" panose="020B0604020202020204" pitchFamily="34" charset="0"/>
              <a:buChar char="•"/>
            </a:pPr>
            <a:endParaRPr lang="fr-FR" sz="2000" dirty="0" smtClean="0">
              <a:latin typeface="Calibri Light" panose="020F0302020204030204" pitchFamily="34" charset="0"/>
            </a:endParaRPr>
          </a:p>
          <a:p>
            <a:pPr marL="0" indent="0" algn="just">
              <a:buNone/>
            </a:pPr>
            <a:r>
              <a:rPr lang="fr-FR" sz="2000" dirty="0">
                <a:latin typeface="Calibri Light" panose="020F0302020204030204" pitchFamily="34" charset="0"/>
              </a:rPr>
              <a:t>	</a:t>
            </a:r>
            <a:endParaRPr lang="fr-FR" sz="2000" dirty="0" smtClean="0">
              <a:latin typeface="Calibri Light" panose="020F0302020204030204" pitchFamily="34" charset="0"/>
            </a:endParaRPr>
          </a:p>
          <a:p>
            <a:pPr marL="0" indent="0" algn="just">
              <a:buNone/>
            </a:pPr>
            <a:endParaRPr lang="fr-FR" sz="2000" dirty="0" smtClean="0">
              <a:latin typeface="Calibri Light" panose="020F0302020204030204" pitchFamily="34" charset="0"/>
            </a:endParaRPr>
          </a:p>
          <a:p>
            <a:pPr marL="1055688" algn="just">
              <a:buFontTx/>
              <a:buChar char="-"/>
            </a:pPr>
            <a:endParaRPr lang="fr-FR" sz="2000" dirty="0" smtClean="0">
              <a:latin typeface="Calibri Light" panose="020F0302020204030204" pitchFamily="34" charset="0"/>
            </a:endParaRPr>
          </a:p>
          <a:p>
            <a:pPr>
              <a:buFontTx/>
              <a:buChar char="-"/>
            </a:pPr>
            <a:endParaRPr lang="fr-FR" sz="2000" dirty="0" smtClean="0"/>
          </a:p>
        </p:txBody>
      </p:sp>
    </p:spTree>
    <p:extLst>
      <p:ext uri="{BB962C8B-B14F-4D97-AF65-F5344CB8AC3E}">
        <p14:creationId xmlns:p14="http://schemas.microsoft.com/office/powerpoint/2010/main" val="3620342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187624" y="188640"/>
            <a:ext cx="7704856" cy="432048"/>
          </a:xfrm>
        </p:spPr>
        <p:txBody>
          <a:bodyPr/>
          <a:lstStyle/>
          <a:p>
            <a:pPr algn="ctr"/>
            <a:r>
              <a:rPr lang="fr-FR" altLang="fr-FR" sz="2400" dirty="0" smtClean="0">
                <a:solidFill>
                  <a:srgbClr val="C0504D"/>
                </a:solidFill>
              </a:rPr>
              <a:t/>
            </a:r>
            <a:br>
              <a:rPr lang="fr-FR" altLang="fr-FR" sz="2400" dirty="0" smtClean="0">
                <a:solidFill>
                  <a:srgbClr val="C0504D"/>
                </a:solidFill>
              </a:rPr>
            </a:br>
            <a:r>
              <a:rPr lang="fr-FR" altLang="fr-FR" sz="2400" dirty="0" smtClean="0">
                <a:solidFill>
                  <a:srgbClr val="C0504D"/>
                </a:solidFill>
              </a:rPr>
              <a:t/>
            </a:r>
            <a:br>
              <a:rPr lang="fr-FR" altLang="fr-FR" sz="2400" dirty="0" smtClean="0">
                <a:solidFill>
                  <a:srgbClr val="C0504D"/>
                </a:solidFill>
              </a:rPr>
            </a:br>
            <a:r>
              <a:rPr lang="fr-FR" altLang="fr-FR" sz="2400" dirty="0" smtClean="0">
                <a:solidFill>
                  <a:srgbClr val="C0504D"/>
                </a:solidFill>
              </a:rPr>
              <a:t>Délégation </a:t>
            </a:r>
            <a:r>
              <a:rPr lang="fr-FR" altLang="fr-FR" sz="2400" dirty="0">
                <a:solidFill>
                  <a:srgbClr val="C0504D"/>
                </a:solidFill>
              </a:rPr>
              <a:t>de compétence des aides à la pierre </a:t>
            </a:r>
            <a:r>
              <a:rPr lang="fr-FR" altLang="fr-FR" sz="2400" dirty="0" smtClean="0">
                <a:solidFill>
                  <a:srgbClr val="C0504D"/>
                </a:solidFill>
              </a:rPr>
              <a:t>- Bilan 2019</a:t>
            </a:r>
            <a:r>
              <a:rPr lang="fr-FR" dirty="0" smtClean="0"/>
              <a:t/>
            </a:r>
            <a:br>
              <a:rPr lang="fr-FR" dirty="0" smtClean="0"/>
            </a:br>
            <a:endParaRPr lang="fr-FR" dirty="0"/>
          </a:p>
        </p:txBody>
      </p:sp>
      <p:sp>
        <p:nvSpPr>
          <p:cNvPr id="8" name="Espace réservé du contenu 7"/>
          <p:cNvSpPr>
            <a:spLocks noGrp="1"/>
          </p:cNvSpPr>
          <p:nvPr>
            <p:ph idx="1"/>
          </p:nvPr>
        </p:nvSpPr>
        <p:spPr>
          <a:xfrm>
            <a:off x="971600" y="764704"/>
            <a:ext cx="7920880" cy="5616000"/>
          </a:xfrm>
        </p:spPr>
        <p:txBody>
          <a:bodyPr tIns="144000" bIns="0">
            <a:normAutofit/>
          </a:bodyPr>
          <a:lstStyle/>
          <a:p>
            <a:pPr marL="0" indent="0" algn="just">
              <a:buNone/>
            </a:pPr>
            <a:r>
              <a:rPr lang="fr-FR" sz="2400" b="1" dirty="0" smtClean="0">
                <a:latin typeface="Calibri Light" panose="020F0302020204030204" pitchFamily="34" charset="0"/>
              </a:rPr>
              <a:t>Perspectives 2020 :</a:t>
            </a:r>
          </a:p>
          <a:p>
            <a:pPr algn="just">
              <a:buFont typeface="Arial" panose="020B0604020202020204" pitchFamily="34" charset="0"/>
              <a:buChar char="•"/>
            </a:pPr>
            <a:r>
              <a:rPr lang="fr-FR" sz="2000" dirty="0" smtClean="0">
                <a:latin typeface="Calibri Light" panose="020F0302020204030204" pitchFamily="34" charset="0"/>
              </a:rPr>
              <a:t>Résorber le stock de dossiers HMA (192)</a:t>
            </a:r>
          </a:p>
          <a:p>
            <a:pPr algn="just">
              <a:buFont typeface="Arial" panose="020B0604020202020204" pitchFamily="34" charset="0"/>
              <a:buChar char="•"/>
            </a:pPr>
            <a:r>
              <a:rPr lang="fr-FR" sz="2000" dirty="0" smtClean="0">
                <a:latin typeface="Calibri Light" panose="020F0302020204030204" pitchFamily="34" charset="0"/>
              </a:rPr>
              <a:t>Relancer une campagne de communication dans le journal Sud-Ouest sur les aides de l’Anah</a:t>
            </a:r>
          </a:p>
          <a:p>
            <a:pPr algn="just">
              <a:buFont typeface="Arial" panose="020B0604020202020204" pitchFamily="34" charset="0"/>
              <a:buChar char="•"/>
            </a:pPr>
            <a:r>
              <a:rPr lang="fr-FR" sz="2000" dirty="0" smtClean="0">
                <a:latin typeface="Calibri Light" panose="020F0302020204030204" pitchFamily="34" charset="0"/>
              </a:rPr>
              <a:t>Continuer les animations locales avec les opérateurs de programmes sur des thèmes précis (IML, notion de travaux lourds…) et tenter de limiter le nombre de dossiers incomplets</a:t>
            </a:r>
          </a:p>
          <a:p>
            <a:pPr algn="just">
              <a:buFont typeface="Arial" panose="020B0604020202020204" pitchFamily="34" charset="0"/>
              <a:buChar char="•"/>
            </a:pPr>
            <a:r>
              <a:rPr lang="fr-FR" sz="2000" dirty="0" smtClean="0">
                <a:latin typeface="Calibri Light" panose="020F0302020204030204" pitchFamily="34" charset="0"/>
              </a:rPr>
              <a:t>Finaliser l’étude des loyers du secteur privé menée par le CEREMA afin d’adapter les loyers conventionnés aux besoins des territoires de la Dordogne et les retranscrire dans le programme d’action 2020</a:t>
            </a:r>
          </a:p>
        </p:txBody>
      </p:sp>
    </p:spTree>
    <p:extLst>
      <p:ext uri="{BB962C8B-B14F-4D97-AF65-F5344CB8AC3E}">
        <p14:creationId xmlns:p14="http://schemas.microsoft.com/office/powerpoint/2010/main" val="2687357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852789" y="712535"/>
            <a:ext cx="3850292" cy="456042"/>
          </a:xfrm>
        </p:spPr>
        <p:txBody>
          <a:bodyPr/>
          <a:lstStyle/>
          <a:p>
            <a:pPr algn="ctr"/>
            <a:r>
              <a:rPr lang="fr-FR" dirty="0">
                <a:solidFill>
                  <a:prstClr val="black"/>
                </a:solidFill>
                <a:latin typeface="Calibri Light" panose="020F0302020204030204" pitchFamily="34" charset="0"/>
              </a:rPr>
              <a:t>Les évolutions en </a:t>
            </a:r>
            <a:r>
              <a:rPr lang="fr-FR" dirty="0" smtClean="0">
                <a:solidFill>
                  <a:prstClr val="black"/>
                </a:solidFill>
                <a:latin typeface="Calibri Light" panose="020F0302020204030204" pitchFamily="34" charset="0"/>
              </a:rPr>
              <a:t>2019 :</a:t>
            </a:r>
            <a:endParaRPr lang="fr-FR" dirty="0"/>
          </a:p>
        </p:txBody>
      </p:sp>
      <p:sp>
        <p:nvSpPr>
          <p:cNvPr id="6" name="Espace réservé du contenu 5"/>
          <p:cNvSpPr>
            <a:spLocks noGrp="1"/>
          </p:cNvSpPr>
          <p:nvPr>
            <p:ph sz="half" idx="2"/>
          </p:nvPr>
        </p:nvSpPr>
        <p:spPr>
          <a:xfrm>
            <a:off x="937732" y="1495937"/>
            <a:ext cx="3765349" cy="4830542"/>
          </a:xfrm>
          <a:ln>
            <a:solidFill>
              <a:schemeClr val="accent2"/>
            </a:solidFill>
          </a:ln>
        </p:spPr>
        <p:txBody>
          <a:bodyPr/>
          <a:lstStyle/>
          <a:p>
            <a:pPr marL="0" indent="357188" algn="just">
              <a:buSzPct val="80000"/>
              <a:buNone/>
            </a:pPr>
            <a:r>
              <a:rPr lang="fr-FR" sz="1600" b="1" dirty="0" smtClean="0">
                <a:latin typeface="Calibri Light" panose="020F0302020204030204" pitchFamily="34" charset="0"/>
              </a:rPr>
              <a:t>Plan </a:t>
            </a:r>
            <a:r>
              <a:rPr lang="fr-FR" sz="1600" b="1" dirty="0">
                <a:latin typeface="Calibri Light" panose="020F0302020204030204" pitchFamily="34" charset="0"/>
              </a:rPr>
              <a:t>Action Cœur de Ville (ACV) : </a:t>
            </a:r>
          </a:p>
          <a:p>
            <a:pPr marL="0" indent="0" algn="just">
              <a:buSzPct val="80000"/>
              <a:buNone/>
            </a:pPr>
            <a:r>
              <a:rPr lang="fr-FR" sz="1600" dirty="0">
                <a:latin typeface="Calibri Light" panose="020F0302020204030204" pitchFamily="34" charset="0"/>
              </a:rPr>
              <a:t>Est un programme national visant à la revitalisation de villes moyennes sur la période 2018/2022. </a:t>
            </a:r>
            <a:endParaRPr lang="fr-FR" sz="1600" dirty="0" smtClean="0">
              <a:latin typeface="Calibri Light" panose="020F0302020204030204" pitchFamily="34" charset="0"/>
            </a:endParaRPr>
          </a:p>
          <a:p>
            <a:pPr marL="0" lvl="0" indent="357188" algn="just">
              <a:buSzPct val="80000"/>
              <a:buNone/>
            </a:pPr>
            <a:endParaRPr lang="fr-FR" sz="1600" b="1" dirty="0" smtClean="0">
              <a:solidFill>
                <a:prstClr val="black"/>
              </a:solidFill>
              <a:latin typeface="Calibri Light" panose="020F0302020204030204" pitchFamily="34" charset="0"/>
            </a:endParaRPr>
          </a:p>
          <a:p>
            <a:pPr marL="0" lvl="0" indent="357188" algn="just">
              <a:buSzPct val="80000"/>
              <a:buNone/>
            </a:pPr>
            <a:endParaRPr lang="fr-FR" sz="1600" b="1" dirty="0" smtClean="0">
              <a:solidFill>
                <a:prstClr val="black"/>
              </a:solidFill>
              <a:latin typeface="Calibri Light" panose="020F0302020204030204" pitchFamily="34" charset="0"/>
            </a:endParaRPr>
          </a:p>
          <a:p>
            <a:pPr marL="0" lvl="0" indent="357188" algn="just">
              <a:buSzPct val="80000"/>
              <a:buNone/>
            </a:pPr>
            <a:endParaRPr lang="fr-FR" sz="1600" b="1" dirty="0" smtClean="0">
              <a:solidFill>
                <a:prstClr val="black"/>
              </a:solidFill>
              <a:latin typeface="Calibri Light" panose="020F0302020204030204" pitchFamily="34" charset="0"/>
            </a:endParaRPr>
          </a:p>
          <a:p>
            <a:pPr marL="0" lvl="0" indent="357188" algn="just">
              <a:buSzPct val="80000"/>
              <a:buNone/>
            </a:pPr>
            <a:r>
              <a:rPr lang="fr-FR" sz="1600" b="1" dirty="0" smtClean="0">
                <a:solidFill>
                  <a:prstClr val="black"/>
                </a:solidFill>
                <a:latin typeface="Calibri Light" panose="020F0302020204030204" pitchFamily="34" charset="0"/>
              </a:rPr>
              <a:t>Dématérialisation </a:t>
            </a:r>
            <a:r>
              <a:rPr lang="fr-FR" sz="1600" b="1" dirty="0">
                <a:solidFill>
                  <a:prstClr val="black"/>
                </a:solidFill>
                <a:latin typeface="Calibri Light" panose="020F0302020204030204" pitchFamily="34" charset="0"/>
              </a:rPr>
              <a:t>et simplification des demandes d’aides :</a:t>
            </a:r>
          </a:p>
          <a:p>
            <a:pPr marL="182563" lvl="0" indent="-173038" algn="just">
              <a:buSzPct val="80000"/>
              <a:buFontTx/>
              <a:buChar char="-"/>
            </a:pPr>
            <a:r>
              <a:rPr lang="fr-FR" sz="1600" dirty="0">
                <a:solidFill>
                  <a:prstClr val="black"/>
                </a:solidFill>
                <a:latin typeface="Calibri Light" panose="020F0302020204030204" pitchFamily="34" charset="0"/>
              </a:rPr>
              <a:t>Obligation d’atteindre </a:t>
            </a:r>
            <a:r>
              <a:rPr lang="fr-FR" sz="1600" dirty="0" smtClean="0">
                <a:solidFill>
                  <a:prstClr val="black"/>
                </a:solidFill>
                <a:latin typeface="Calibri Light" panose="020F0302020204030204" pitchFamily="34" charset="0"/>
              </a:rPr>
              <a:t>100 % </a:t>
            </a:r>
            <a:r>
              <a:rPr lang="fr-FR" sz="1600" dirty="0">
                <a:solidFill>
                  <a:prstClr val="black"/>
                </a:solidFill>
                <a:latin typeface="Calibri Light" panose="020F0302020204030204" pitchFamily="34" charset="0"/>
              </a:rPr>
              <a:t>de dématérialisation pour les dossiers de demandeurs accompagnés,</a:t>
            </a:r>
          </a:p>
          <a:p>
            <a:pPr marL="182563" lvl="0" indent="-173038" algn="just">
              <a:buSzPct val="80000"/>
              <a:buFontTx/>
              <a:buChar char="-"/>
            </a:pPr>
            <a:r>
              <a:rPr lang="fr-FR" sz="1600" dirty="0">
                <a:solidFill>
                  <a:prstClr val="black"/>
                </a:solidFill>
                <a:latin typeface="Calibri Light" panose="020F0302020204030204" pitchFamily="34" charset="0"/>
              </a:rPr>
              <a:t>Pérenniser les dispositifs et plans d’action,</a:t>
            </a:r>
          </a:p>
          <a:p>
            <a:pPr marL="182563" lvl="0" indent="-173038" algn="just">
              <a:buSzPct val="80000"/>
              <a:buFontTx/>
              <a:buChar char="-"/>
            </a:pPr>
            <a:r>
              <a:rPr lang="fr-FR" sz="1600" dirty="0">
                <a:solidFill>
                  <a:prstClr val="black"/>
                </a:solidFill>
                <a:latin typeface="Calibri Light" panose="020F0302020204030204" pitchFamily="34" charset="0"/>
              </a:rPr>
              <a:t>Maintenir à jours les données d’orientation des demandeurs en ligne dans le référentiel d’orientation des demandeurs (ROD</a:t>
            </a:r>
            <a:r>
              <a:rPr lang="fr-FR" sz="1400" dirty="0" smtClean="0">
                <a:solidFill>
                  <a:prstClr val="black"/>
                </a:solidFill>
                <a:latin typeface="Calibri Light" panose="020F0302020204030204" pitchFamily="34" charset="0"/>
              </a:rPr>
              <a:t>).</a:t>
            </a:r>
            <a:endParaRPr lang="fr-FR" sz="1400" dirty="0">
              <a:solidFill>
                <a:prstClr val="black"/>
              </a:solidFill>
              <a:latin typeface="Calibri Light" panose="020F0302020204030204" pitchFamily="34" charset="0"/>
            </a:endParaRPr>
          </a:p>
        </p:txBody>
      </p:sp>
      <p:sp>
        <p:nvSpPr>
          <p:cNvPr id="7" name="Espace réservé du texte 6"/>
          <p:cNvSpPr>
            <a:spLocks noGrp="1"/>
          </p:cNvSpPr>
          <p:nvPr>
            <p:ph type="body" sz="quarter" idx="3"/>
          </p:nvPr>
        </p:nvSpPr>
        <p:spPr>
          <a:xfrm>
            <a:off x="4906237" y="610437"/>
            <a:ext cx="3941073" cy="558140"/>
          </a:xfrm>
        </p:spPr>
        <p:txBody>
          <a:bodyPr/>
          <a:lstStyle/>
          <a:p>
            <a:pPr algn="ctr"/>
            <a:r>
              <a:rPr lang="fr-FR" dirty="0">
                <a:latin typeface="Calibri Light" panose="020F0302020204030204" pitchFamily="34" charset="0"/>
              </a:rPr>
              <a:t>Résultats sur notre département </a:t>
            </a:r>
            <a:r>
              <a:rPr lang="fr-FR" dirty="0" smtClean="0">
                <a:latin typeface="Calibri Light" panose="020F0302020204030204" pitchFamily="34" charset="0"/>
              </a:rPr>
              <a:t>:</a:t>
            </a:r>
            <a:endParaRPr lang="fr-FR" dirty="0">
              <a:latin typeface="Calibri Light" panose="020F0302020204030204" pitchFamily="34" charset="0"/>
            </a:endParaRPr>
          </a:p>
        </p:txBody>
      </p:sp>
      <p:sp>
        <p:nvSpPr>
          <p:cNvPr id="8" name="Espace réservé du contenu 7"/>
          <p:cNvSpPr>
            <a:spLocks noGrp="1"/>
          </p:cNvSpPr>
          <p:nvPr>
            <p:ph sz="quarter" idx="4"/>
          </p:nvPr>
        </p:nvSpPr>
        <p:spPr>
          <a:xfrm>
            <a:off x="4951407" y="1523713"/>
            <a:ext cx="3895903" cy="4802765"/>
          </a:xfrm>
          <a:ln>
            <a:solidFill>
              <a:schemeClr val="accent2"/>
            </a:solidFill>
          </a:ln>
        </p:spPr>
        <p:txBody>
          <a:bodyPr tIns="0" bIns="0">
            <a:noAutofit/>
          </a:bodyPr>
          <a:lstStyle/>
          <a:p>
            <a:pPr marL="265113" indent="0" algn="just">
              <a:buSzPct val="53000"/>
              <a:buNone/>
            </a:pPr>
            <a:r>
              <a:rPr lang="fr-FR" sz="1600" dirty="0" smtClean="0">
                <a:latin typeface="Calibri Light" panose="020F0302020204030204" pitchFamily="34" charset="0"/>
              </a:rPr>
              <a:t>Dans le </a:t>
            </a:r>
            <a:r>
              <a:rPr lang="fr-FR" sz="1600" dirty="0">
                <a:latin typeface="Calibri Light" panose="020F0302020204030204" pitchFamily="34" charset="0"/>
              </a:rPr>
              <a:t>territoire de la Dordogne deux OPAH </a:t>
            </a:r>
            <a:r>
              <a:rPr lang="fr-FR" sz="1600" dirty="0" smtClean="0">
                <a:latin typeface="Calibri Light" panose="020F0302020204030204" pitchFamily="34" charset="0"/>
              </a:rPr>
              <a:t>sont concernées </a:t>
            </a:r>
            <a:r>
              <a:rPr lang="fr-FR" sz="1600" dirty="0">
                <a:latin typeface="Calibri Light" panose="020F0302020204030204" pitchFamily="34" charset="0"/>
              </a:rPr>
              <a:t>par l’intégration </a:t>
            </a:r>
            <a:r>
              <a:rPr lang="fr-FR" sz="1600" dirty="0" smtClean="0">
                <a:latin typeface="Calibri Light" panose="020F0302020204030204" pitchFamily="34" charset="0"/>
              </a:rPr>
              <a:t>du </a:t>
            </a:r>
            <a:r>
              <a:rPr lang="fr-FR" sz="1600" dirty="0">
                <a:latin typeface="Calibri Light" panose="020F0302020204030204" pitchFamily="34" charset="0"/>
              </a:rPr>
              <a:t>secteur ACV </a:t>
            </a:r>
            <a:r>
              <a:rPr lang="fr-FR" sz="1600" dirty="0" smtClean="0">
                <a:latin typeface="Calibri Light" panose="020F0302020204030204" pitchFamily="34" charset="0"/>
              </a:rPr>
              <a:t>:</a:t>
            </a:r>
          </a:p>
          <a:p>
            <a:pPr marL="265113" indent="0" algn="just">
              <a:buSzPct val="53000"/>
              <a:buNone/>
            </a:pPr>
            <a:r>
              <a:rPr lang="fr-FR" sz="1600" dirty="0" smtClean="0">
                <a:latin typeface="Calibri Light" panose="020F0302020204030204" pitchFamily="34" charset="0"/>
              </a:rPr>
              <a:t>-  l’OPAH </a:t>
            </a:r>
            <a:r>
              <a:rPr lang="fr-FR" sz="1600" dirty="0">
                <a:latin typeface="Calibri Light" panose="020F0302020204030204" pitchFamily="34" charset="0"/>
              </a:rPr>
              <a:t>RU Amélia du Grand </a:t>
            </a:r>
            <a:r>
              <a:rPr lang="fr-FR" sz="1600" dirty="0" smtClean="0">
                <a:latin typeface="Calibri Light" panose="020F0302020204030204" pitchFamily="34" charset="0"/>
              </a:rPr>
              <a:t>Périgueux,</a:t>
            </a:r>
          </a:p>
          <a:p>
            <a:pPr marL="265113" indent="0" algn="just">
              <a:buSzPct val="53000"/>
              <a:buNone/>
            </a:pPr>
            <a:r>
              <a:rPr lang="fr-FR" sz="1600" dirty="0" smtClean="0">
                <a:latin typeface="Calibri Light" panose="020F0302020204030204" pitchFamily="34" charset="0"/>
              </a:rPr>
              <a:t>- l’OPAH </a:t>
            </a:r>
            <a:r>
              <a:rPr lang="fr-FR" sz="1600" dirty="0">
                <a:latin typeface="Calibri Light" panose="020F0302020204030204" pitchFamily="34" charset="0"/>
              </a:rPr>
              <a:t>RU </a:t>
            </a:r>
            <a:r>
              <a:rPr lang="fr-FR" sz="1600" dirty="0" err="1">
                <a:latin typeface="Calibri Light" panose="020F0302020204030204" pitchFamily="34" charset="0"/>
              </a:rPr>
              <a:t>Roxanna</a:t>
            </a:r>
            <a:r>
              <a:rPr lang="fr-FR" sz="1600" dirty="0">
                <a:latin typeface="Calibri Light" panose="020F0302020204030204" pitchFamily="34" charset="0"/>
              </a:rPr>
              <a:t> de la </a:t>
            </a:r>
            <a:r>
              <a:rPr lang="fr-FR" sz="1600" dirty="0" smtClean="0">
                <a:latin typeface="Calibri Light" panose="020F0302020204030204" pitchFamily="34" charset="0"/>
              </a:rPr>
              <a:t>Communauté d’Agglomération Bergeracoise.</a:t>
            </a:r>
          </a:p>
          <a:p>
            <a:pPr marL="265113" indent="0" algn="just">
              <a:buSzPct val="80000"/>
              <a:buNone/>
            </a:pPr>
            <a:endParaRPr lang="fr-FR" sz="1600" b="1" dirty="0" smtClean="0">
              <a:latin typeface="Calibri Light" panose="020F0302020204030204" pitchFamily="34" charset="0"/>
            </a:endParaRPr>
          </a:p>
          <a:p>
            <a:pPr marL="265113" indent="0" algn="just">
              <a:buSzPct val="80000"/>
              <a:buNone/>
            </a:pPr>
            <a:r>
              <a:rPr lang="fr-FR" sz="1600" dirty="0" smtClean="0">
                <a:latin typeface="Calibri Light" panose="020F0302020204030204" pitchFamily="34" charset="0"/>
              </a:rPr>
              <a:t>Le </a:t>
            </a:r>
            <a:r>
              <a:rPr lang="fr-FR" sz="1600" dirty="0">
                <a:latin typeface="Calibri Light" panose="020F0302020204030204" pitchFamily="34" charset="0"/>
              </a:rPr>
              <a:t>Département de la Dordogne a en 2019 atteint 100 % de demandes dématérialisés et le ROD a </a:t>
            </a:r>
            <a:r>
              <a:rPr lang="fr-FR" sz="1600" dirty="0" smtClean="0">
                <a:latin typeface="Calibri Light" panose="020F0302020204030204" pitchFamily="34" charset="0"/>
              </a:rPr>
              <a:t>été actualisé  en intégrant les nouveaux programmes et les avenants éventuels aux programmes existants.</a:t>
            </a:r>
            <a:endParaRPr lang="fr-FR" sz="1600" dirty="0">
              <a:latin typeface="Calibri Light" panose="020F0302020204030204" pitchFamily="34" charset="0"/>
            </a:endParaRPr>
          </a:p>
          <a:p>
            <a:pPr marL="0" indent="0" algn="just">
              <a:buSzPct val="53000"/>
              <a:buFontTx/>
              <a:buChar char="-"/>
            </a:pPr>
            <a:endParaRPr lang="fr-FR" sz="1400" dirty="0">
              <a:latin typeface="Calibri Light" panose="020F0302020204030204" pitchFamily="34" charset="0"/>
            </a:endParaRPr>
          </a:p>
          <a:p>
            <a:endParaRPr lang="fr-FR" dirty="0"/>
          </a:p>
        </p:txBody>
      </p:sp>
      <p:sp>
        <p:nvSpPr>
          <p:cNvPr id="4" name="Titre 3"/>
          <p:cNvSpPr>
            <a:spLocks noGrp="1"/>
          </p:cNvSpPr>
          <p:nvPr>
            <p:ph type="title"/>
          </p:nvPr>
        </p:nvSpPr>
        <p:spPr>
          <a:xfrm>
            <a:off x="1331640" y="116632"/>
            <a:ext cx="7560840" cy="576064"/>
          </a:xfrm>
        </p:spPr>
        <p:txBody>
          <a:bodyPr/>
          <a:lstStyle/>
          <a:p>
            <a:r>
              <a:rPr lang="fr-FR" altLang="fr-FR" sz="2400" dirty="0">
                <a:solidFill>
                  <a:srgbClr val="C0504D"/>
                </a:solidFill>
              </a:rPr>
              <a:t>Délégation de compétence des aides à la pierre - Bilan 2019</a:t>
            </a:r>
            <a:endParaRPr lang="fr-FR" dirty="0"/>
          </a:p>
        </p:txBody>
      </p:sp>
      <p:sp>
        <p:nvSpPr>
          <p:cNvPr id="9" name="Flèche droite 8"/>
          <p:cNvSpPr/>
          <p:nvPr/>
        </p:nvSpPr>
        <p:spPr>
          <a:xfrm>
            <a:off x="997955" y="1575632"/>
            <a:ext cx="216024" cy="18893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5004048" y="1575632"/>
            <a:ext cx="216024" cy="18893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1007160" y="3466629"/>
            <a:ext cx="216024" cy="18893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a:off x="5010817" y="3484057"/>
            <a:ext cx="216024" cy="18893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6876774" y="1188417"/>
            <a:ext cx="144016" cy="191938"/>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2555776" y="1188417"/>
            <a:ext cx="144016" cy="191938"/>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65898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 conseil départemental.pot [Mode de compatibilité]" id="{775468B3-60A1-4617-9DB2-6BDE340FFC3C}" vid="{42E5452E-D627-4D04-A3EE-53F4534A3FE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dernière version</Template>
  <TotalTime>2064</TotalTime>
  <Words>1706</Words>
  <Application>Microsoft Office PowerPoint</Application>
  <PresentationFormat>Affichage à l'écran (4:3)</PresentationFormat>
  <Paragraphs>563</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Wingdings</vt:lpstr>
      <vt:lpstr>Thème Office</vt:lpstr>
      <vt:lpstr>Délégation de compétence des aides à la pierre – Bilan 2019</vt:lpstr>
      <vt:lpstr>Délégation de compétence des aides à la pierre – Bilan 2019</vt:lpstr>
      <vt:lpstr>Délégation de compétence des aides à la pierre – Bilan 2019</vt:lpstr>
      <vt:lpstr>Présentation PowerPoint</vt:lpstr>
      <vt:lpstr>Délégation de compétence des aides à la pierre – Bilan 2019</vt:lpstr>
      <vt:lpstr>Répartition des réalisations par secteur programmé et diffus en €</vt:lpstr>
      <vt:lpstr>  Délégation de compétence des aides à la pierre - Bilan 2019 </vt:lpstr>
      <vt:lpstr>  Délégation de compétence des aides à la pierre - Bilan 2019 </vt:lpstr>
      <vt:lpstr>Délégation de compétence des aides à la pierre - Bilan 2019</vt:lpstr>
      <vt:lpstr>Délégation de compétence des aides à la pierre - Bilan 2019</vt:lpstr>
      <vt:lpstr>  Délégation de compétence des aides à la pierre –  Bilan 2019 </vt:lpstr>
    </vt:vector>
  </TitlesOfParts>
  <Company>CD24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BOUSSARIE Christine</dc:creator>
  <cp:lastModifiedBy>BOUSSARIE Christine</cp:lastModifiedBy>
  <cp:revision>89</cp:revision>
  <cp:lastPrinted>2020-01-23T16:09:03Z</cp:lastPrinted>
  <dcterms:created xsi:type="dcterms:W3CDTF">2019-01-28T08:55:37Z</dcterms:created>
  <dcterms:modified xsi:type="dcterms:W3CDTF">2020-04-02T09:36:18Z</dcterms:modified>
</cp:coreProperties>
</file>