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417" r:id="rId5"/>
    <p:sldId id="418" r:id="rId6"/>
    <p:sldId id="485" r:id="rId7"/>
    <p:sldId id="419" r:id="rId8"/>
    <p:sldId id="479" r:id="rId9"/>
    <p:sldId id="421" r:id="rId10"/>
    <p:sldId id="459" r:id="rId11"/>
    <p:sldId id="458" r:id="rId12"/>
    <p:sldId id="388" r:id="rId13"/>
    <p:sldId id="387" r:id="rId14"/>
    <p:sldId id="460" r:id="rId15"/>
    <p:sldId id="401" r:id="rId16"/>
    <p:sldId id="431" r:id="rId17"/>
    <p:sldId id="426" r:id="rId18"/>
    <p:sldId id="488" r:id="rId19"/>
    <p:sldId id="461" r:id="rId20"/>
    <p:sldId id="462" r:id="rId21"/>
    <p:sldId id="454" r:id="rId22"/>
    <p:sldId id="476" r:id="rId23"/>
    <p:sldId id="481" r:id="rId24"/>
    <p:sldId id="477" r:id="rId25"/>
    <p:sldId id="463" r:id="rId26"/>
    <p:sldId id="465" r:id="rId27"/>
    <p:sldId id="467" r:id="rId28"/>
    <p:sldId id="468" r:id="rId29"/>
    <p:sldId id="469" r:id="rId30"/>
    <p:sldId id="470" r:id="rId31"/>
    <p:sldId id="471" r:id="rId32"/>
    <p:sldId id="473" r:id="rId33"/>
    <p:sldId id="474" r:id="rId34"/>
    <p:sldId id="475" r:id="rId35"/>
    <p:sldId id="484" r:id="rId36"/>
    <p:sldId id="478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1075B48-A9C5-49A1-A8C3-567362F3AFB5}">
          <p14:sldIdLst>
            <p14:sldId id="417"/>
            <p14:sldId id="418"/>
            <p14:sldId id="485"/>
            <p14:sldId id="419"/>
            <p14:sldId id="479"/>
            <p14:sldId id="421"/>
            <p14:sldId id="459"/>
            <p14:sldId id="458"/>
            <p14:sldId id="388"/>
            <p14:sldId id="387"/>
            <p14:sldId id="460"/>
            <p14:sldId id="401"/>
            <p14:sldId id="431"/>
            <p14:sldId id="426"/>
            <p14:sldId id="488"/>
            <p14:sldId id="461"/>
            <p14:sldId id="462"/>
            <p14:sldId id="454"/>
            <p14:sldId id="476"/>
            <p14:sldId id="481"/>
            <p14:sldId id="477"/>
            <p14:sldId id="463"/>
            <p14:sldId id="465"/>
            <p14:sldId id="467"/>
            <p14:sldId id="468"/>
            <p14:sldId id="469"/>
            <p14:sldId id="470"/>
            <p14:sldId id="471"/>
            <p14:sldId id="473"/>
            <p14:sldId id="474"/>
            <p14:sldId id="475"/>
            <p14:sldId id="484"/>
            <p14:sldId id="4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LLANT Pascale" initials="VP" lastIdx="2" clrIdx="0">
    <p:extLst>
      <p:ext uri="{19B8F6BF-5375-455C-9EA6-DF929625EA0E}">
        <p15:presenceInfo xmlns:p15="http://schemas.microsoft.com/office/powerpoint/2012/main" userId="S-1-5-21-59664488-247625292-1590110664-2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796"/>
    <a:srgbClr val="33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18FBB-7DEA-FDA4-EFBF-BD759C1FDD9A}" v="82" dt="2022-09-14T15:34:22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9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464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tares\DDE\Habitat\0-Bureau%20ODH\2%20AMIplateformeNAV\0%20-%20AMI%202024\Budget,%20bilans%20et%20suivi%20des%20actes\Suivi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TARES\DDE\Habitat\0-Bureau%20ODH\2%20AMIplateformeNAV\0%20-%20AMI%202024\Budget,%20bilans%20et%20suivi%20des%20actes\Exports%20TBS\SARenov_Export_Donnees_BASE%20TOTAL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tares\DDE\Habitat\0-Bureau%20ODH\2%20AMIplateformeNAV\0%20-%20AMI%202024\Budget,%20bilans%20et%20suivi%20des%20actes\MPR%20geste%20et%20MPR%20accompagne%20par%20EP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tares\DDE\Habitat\0-Bureau%20ODH\2%20AMIplateformeNAV\0%20-%20AMI%202024\Animations%202024\suivi%20chiffrage%20des%20animations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comparatif</a:t>
            </a:r>
            <a:r>
              <a:rPr lang="en-US" b="1" baseline="0"/>
              <a:t> de l'</a:t>
            </a:r>
            <a:r>
              <a:rPr lang="en-US" b="1"/>
              <a:t>activité de la plateforme (2022-2024</a:t>
            </a:r>
            <a:r>
              <a:rPr lang="en-US"/>
              <a:t>)  </a:t>
            </a:r>
          </a:p>
        </c:rich>
      </c:tx>
      <c:layout>
        <c:manualLayout>
          <c:xMode val="edge"/>
          <c:yMode val="edge"/>
          <c:x val="0.1500017231242044"/>
          <c:y val="1.979774661020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 comparatif année maj janv 25'!$A$29</c:f>
              <c:strCache>
                <c:ptCount val="1"/>
                <c:pt idx="0">
                  <c:v>Actes A1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CCCCFF"/>
              </a:solidFill>
            </a:ln>
            <a:effectLst/>
            <a:sp3d>
              <a:contourClr>
                <a:srgbClr val="CCCCFF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CCCCFF"/>
                </a:solidFill>
              </a:ln>
              <a:effectLst/>
              <a:sp3d>
                <a:contourClr>
                  <a:srgbClr val="CCCC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98-46DC-A1B8-F233C94A41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comparatif année maj janv 25'!$B$28:$E$28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 comparatif année maj janv 25'!$B$29:$E$29</c:f>
              <c:numCache>
                <c:formatCode>#,##0</c:formatCode>
                <c:ptCount val="4"/>
                <c:pt idx="0">
                  <c:v>3357</c:v>
                </c:pt>
                <c:pt idx="1">
                  <c:v>4079</c:v>
                </c:pt>
                <c:pt idx="2">
                  <c:v>3533</c:v>
                </c:pt>
                <c:pt idx="3">
                  <c:v>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8-46DC-A1B8-F233C94A411E}"/>
            </c:ext>
          </c:extLst>
        </c:ser>
        <c:ser>
          <c:idx val="1"/>
          <c:order val="1"/>
          <c:tx>
            <c:strRef>
              <c:f>' comparatif année maj janv 25'!$A$30</c:f>
              <c:strCache>
                <c:ptCount val="1"/>
                <c:pt idx="0">
                  <c:v>Actes A2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898-46DC-A1B8-F233C94A41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comparatif année maj janv 25'!$B$28:$E$28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 comparatif année maj janv 25'!$B$30:$E$30</c:f>
              <c:numCache>
                <c:formatCode>#,##0</c:formatCode>
                <c:ptCount val="4"/>
                <c:pt idx="0">
                  <c:v>592</c:v>
                </c:pt>
                <c:pt idx="1">
                  <c:v>893</c:v>
                </c:pt>
                <c:pt idx="2">
                  <c:v>818</c:v>
                </c:pt>
                <c:pt idx="3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98-46DC-A1B8-F233C94A411E}"/>
            </c:ext>
          </c:extLst>
        </c:ser>
        <c:ser>
          <c:idx val="2"/>
          <c:order val="2"/>
          <c:tx>
            <c:strRef>
              <c:f>' comparatif année maj janv 25'!$A$31</c:f>
              <c:strCache>
                <c:ptCount val="1"/>
                <c:pt idx="0">
                  <c:v>Actes A4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98-46DC-A1B8-F233C94A411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98-46DC-A1B8-F233C94A411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98-46DC-A1B8-F233C94A411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98-46DC-A1B8-F233C94A411E}"/>
              </c:ext>
            </c:extLst>
          </c:dPt>
          <c:dLbls>
            <c:dLbl>
              <c:idx val="0"/>
              <c:layout>
                <c:manualLayout>
                  <c:x val="3.3586563681975969E-2"/>
                  <c:y val="-6.384038897396053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98-46DC-A1B8-F233C94A411E}"/>
                </c:ext>
              </c:extLst>
            </c:dLbl>
            <c:dLbl>
              <c:idx val="1"/>
              <c:layout>
                <c:manualLayout>
                  <c:x val="5.4616865462099103E-2"/>
                  <c:y val="-7.744448682318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898-46DC-A1B8-F233C94A411E}"/>
                </c:ext>
              </c:extLst>
            </c:dLbl>
            <c:dLbl>
              <c:idx val="2"/>
              <c:layout>
                <c:manualLayout>
                  <c:x val="5.4880268748927832E-2"/>
                  <c:y val="-8.9152851862021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898-46DC-A1B8-F233C94A411E}"/>
                </c:ext>
              </c:extLst>
            </c:dLbl>
            <c:dLbl>
              <c:idx val="3"/>
              <c:layout>
                <c:manualLayout>
                  <c:x val="4.9988266741138924E-2"/>
                  <c:y val="-7.2762020498043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898-46DC-A1B8-F233C94A411E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comparatif année maj janv 25'!$B$28:$E$28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 comparatif année maj janv 25'!$B$31:$E$31</c:f>
              <c:numCache>
                <c:formatCode>#,##0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98-46DC-A1B8-F233C94A4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865896"/>
        <c:axId val="484859992"/>
        <c:axId val="0"/>
      </c:bar3DChart>
      <c:catAx>
        <c:axId val="48486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4859992"/>
        <c:crosses val="autoZero"/>
        <c:auto val="1"/>
        <c:lblAlgn val="ctr"/>
        <c:lblOffset val="100"/>
        <c:noMultiLvlLbl val="0"/>
      </c:catAx>
      <c:valAx>
        <c:axId val="48485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486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49801557182398"/>
          <c:y val="0.90074767400433187"/>
          <c:w val="0.39676468830346595"/>
          <c:h val="7.5312180130432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cOULEUR</a:t>
            </a:r>
            <a:r>
              <a:rPr lang="en-US" sz="1400" dirty="0"/>
              <a:t> </a:t>
            </a:r>
            <a:r>
              <a:rPr lang="en-US" sz="1400" dirty="0" err="1"/>
              <a:t>mpr</a:t>
            </a:r>
            <a:r>
              <a:rPr lang="en-US" sz="1400" dirty="0"/>
              <a:t> DES MENAGES RENSEIGNES</a:t>
            </a:r>
          </a:p>
        </c:rich>
      </c:tx>
      <c:layout>
        <c:manualLayout>
          <c:xMode val="edge"/>
          <c:yMode val="edge"/>
          <c:x val="0.12064330844342332"/>
          <c:y val="7.9069480090630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5979023730591977"/>
          <c:y val="0.17073548026208349"/>
          <c:w val="0.45425138055330677"/>
          <c:h val="0.601271433408507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8-447B-8F09-A238A8EB83B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8-447B-8F09-A238A8EB83B6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A8-447B-8F09-A238A8EB83B6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A8-447B-8F09-A238A8EB83B6}"/>
              </c:ext>
            </c:extLst>
          </c:dPt>
          <c:dPt>
            <c:idx val="4"/>
            <c:bubble3D val="0"/>
            <c:explosion val="15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A8-447B-8F09-A238A8EB8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synthèse!$A$28:$A$32</c:f>
              <c:strCache>
                <c:ptCount val="5"/>
                <c:pt idx="0">
                  <c:v>MPR Bleu (menages TMO)</c:v>
                </c:pt>
                <c:pt idx="1">
                  <c:v>MPR Jaune (ménages MO)</c:v>
                </c:pt>
                <c:pt idx="2">
                  <c:v>MPR Violet (ménages intermédiaires)</c:v>
                </c:pt>
                <c:pt idx="3">
                  <c:v>MPR Rose (ménages aisés)</c:v>
                </c:pt>
                <c:pt idx="4">
                  <c:v>Infos sur le revenus non renseignés</c:v>
                </c:pt>
              </c:strCache>
            </c:strRef>
          </c:cat>
          <c:val>
            <c:numRef>
              <c:f>synthèse!$B$28:$B$32</c:f>
              <c:numCache>
                <c:formatCode>General</c:formatCode>
                <c:ptCount val="5"/>
                <c:pt idx="0">
                  <c:v>652</c:v>
                </c:pt>
                <c:pt idx="1">
                  <c:v>282</c:v>
                </c:pt>
                <c:pt idx="2">
                  <c:v>173</c:v>
                </c:pt>
                <c:pt idx="3">
                  <c:v>146</c:v>
                </c:pt>
                <c:pt idx="4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A8-447B-8F09-A238A8EB83B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A8-447B-8F09-A238A8EB83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A8-447B-8F09-A238A8EB83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1A8-447B-8F09-A238A8EB83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1A8-447B-8F09-A238A8EB83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1A8-447B-8F09-A238A8EB8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synthèse!$A$28:$A$32</c:f>
              <c:strCache>
                <c:ptCount val="5"/>
                <c:pt idx="0">
                  <c:v>MPR Bleu (menages TMO)</c:v>
                </c:pt>
                <c:pt idx="1">
                  <c:v>MPR Jaune (ménages MO)</c:v>
                </c:pt>
                <c:pt idx="2">
                  <c:v>MPR Violet (ménages intermédiaires)</c:v>
                </c:pt>
                <c:pt idx="3">
                  <c:v>MPR Rose (ménages aisés)</c:v>
                </c:pt>
                <c:pt idx="4">
                  <c:v>Infos sur le revenus non renseignés</c:v>
                </c:pt>
              </c:strCache>
            </c:strRef>
          </c:cat>
          <c:val>
            <c:numRef>
              <c:f>synthèse!$C$28:$C$32</c:f>
              <c:numCache>
                <c:formatCode>0%</c:formatCode>
                <c:ptCount val="5"/>
                <c:pt idx="0">
                  <c:v>0.40699126092384519</c:v>
                </c:pt>
                <c:pt idx="1">
                  <c:v>0.17602996254681649</c:v>
                </c:pt>
                <c:pt idx="2">
                  <c:v>0.10799001248439451</c:v>
                </c:pt>
                <c:pt idx="3">
                  <c:v>9.1136079900124844E-2</c:v>
                </c:pt>
                <c:pt idx="4">
                  <c:v>0.21785268414481898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1A8-447B-8F09-A238A8EB8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556508839611594E-2"/>
          <c:y val="0.75938213738549654"/>
          <c:w val="0.86808703478406379"/>
          <c:h val="0.23518644545091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typologie</a:t>
            </a:r>
            <a:r>
              <a:rPr lang="fr-FR" baseline="0"/>
              <a:t> des dossiers 2021/2022/2023/2024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EPCI!$B$32</c:f>
              <c:strCache>
                <c:ptCount val="1"/>
                <c:pt idx="0">
                  <c:v>MPR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3A2-4E8F-A661-546C2AAD46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EPCI!$C$31:$F$31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EPCI!$C$32:$F$32</c:f>
              <c:numCache>
                <c:formatCode>#,##0</c:formatCode>
                <c:ptCount val="4"/>
                <c:pt idx="0">
                  <c:v>5975</c:v>
                </c:pt>
                <c:pt idx="1">
                  <c:v>6576</c:v>
                </c:pt>
                <c:pt idx="2">
                  <c:v>4939</c:v>
                </c:pt>
                <c:pt idx="3">
                  <c:v>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2-4E8F-A661-546C2AAD4621}"/>
            </c:ext>
          </c:extLst>
        </c:ser>
        <c:ser>
          <c:idx val="1"/>
          <c:order val="1"/>
          <c:tx>
            <c:strRef>
              <c:f>EPCI!$B$33</c:f>
              <c:strCache>
                <c:ptCount val="1"/>
                <c:pt idx="0">
                  <c:v>MPRS / parcours accompagné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EPCI!$C$31:$F$31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EPCI!$C$33:$F$33</c:f>
              <c:numCache>
                <c:formatCode>#,##0</c:formatCode>
                <c:ptCount val="4"/>
                <c:pt idx="0">
                  <c:v>905</c:v>
                </c:pt>
                <c:pt idx="1">
                  <c:v>702</c:v>
                </c:pt>
                <c:pt idx="2">
                  <c:v>794</c:v>
                </c:pt>
                <c:pt idx="3">
                  <c:v>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A2-4E8F-A661-546C2AAD4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765384"/>
        <c:axId val="377768336"/>
        <c:axId val="0"/>
      </c:bar3DChart>
      <c:catAx>
        <c:axId val="37776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7768336"/>
        <c:crosses val="autoZero"/>
        <c:auto val="1"/>
        <c:lblAlgn val="ctr"/>
        <c:lblOffset val="100"/>
        <c:noMultiLvlLbl val="0"/>
      </c:catAx>
      <c:valAx>
        <c:axId val="3777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776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Nature des animations</a:t>
            </a:r>
            <a:r>
              <a:rPr lang="fr-FR" baseline="0"/>
              <a:t> 2024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'analyse et stats'!$A$66:$A$78</c:f>
              <c:strCache>
                <c:ptCount val="13"/>
                <c:pt idx="0">
                  <c:v>salon</c:v>
                </c:pt>
                <c:pt idx="1">
                  <c:v>foire expo</c:v>
                </c:pt>
                <c:pt idx="2">
                  <c:v>reunion publique</c:v>
                </c:pt>
                <c:pt idx="3">
                  <c:v>animation d'expo</c:v>
                </c:pt>
                <c:pt idx="4">
                  <c:v>media - radio</c:v>
                </c:pt>
                <c:pt idx="5">
                  <c:v>conférence</c:v>
                </c:pt>
                <c:pt idx="6">
                  <c:v>partenariat</c:v>
                </c:pt>
                <c:pt idx="7">
                  <c:v>stand</c:v>
                </c:pt>
                <c:pt idx="8">
                  <c:v>atelier</c:v>
                </c:pt>
                <c:pt idx="9">
                  <c:v>analyse</c:v>
                </c:pt>
                <c:pt idx="10">
                  <c:v>stratégie territoriale</c:v>
                </c:pt>
                <c:pt idx="11">
                  <c:v>echange avec un pro non-partenaire</c:v>
                </c:pt>
                <c:pt idx="12">
                  <c:v>echange avec un pro partenaire</c:v>
                </c:pt>
              </c:strCache>
            </c:strRef>
          </c:cat>
          <c:val>
            <c:numRef>
              <c:f>'analyse et stats'!$B$66:$B$78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8">
                  <c:v>10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E-4936-B834-FBA8F6D9F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515064"/>
        <c:axId val="592511456"/>
      </c:barChart>
      <c:catAx>
        <c:axId val="59251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511456"/>
        <c:crosses val="autoZero"/>
        <c:auto val="1"/>
        <c:lblAlgn val="ctr"/>
        <c:lblOffset val="100"/>
        <c:noMultiLvlLbl val="0"/>
      </c:catAx>
      <c:valAx>
        <c:axId val="59251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51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C529-9D6A-4269-A202-058D85C2A8BA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A419-EBAB-48C6-9938-7A114DA54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72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967B-C42E-43BA-896C-B662E6B59DD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CE54A-7B1C-4648-BCD9-1138E6B6168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" name="Espace réservé de l'image des diapositives 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2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COPIL précédent pour l’année</a:t>
            </a:r>
            <a:r>
              <a:rPr lang="fr-FR" baseline="0" dirty="0" smtClean="0"/>
              <a:t> 2024  le 6 Mars 2024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56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niveaux d’accompagnement</a:t>
            </a:r>
            <a:r>
              <a:rPr lang="fr-FR" baseline="0" dirty="0" smtClean="0"/>
              <a:t> / 2 échelons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4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noter </a:t>
            </a:r>
            <a:r>
              <a:rPr lang="fr-FR" baseline="0" dirty="0" smtClean="0"/>
              <a:t>que la plateforme ne fait plus d’animation auprès du petit tertiaire C 2</a:t>
            </a:r>
          </a:p>
          <a:p>
            <a:r>
              <a:rPr lang="fr-FR" baseline="0" dirty="0" smtClean="0"/>
              <a:t>Répartition des missions entre les opérateurs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4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5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CE54A-7B1C-4648-BCD9-1138E6B616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3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chiffres présentés sont extraits</a:t>
            </a:r>
            <a:r>
              <a:rPr lang="fr-FR" baseline="0" dirty="0" smtClean="0"/>
              <a:t> de SARENOV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268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+25,5 % de contacts pour l’ADIL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41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04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224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Plusieurs facteurs identifiés à copartager :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Evolution des conditions d’éligibilité en cours d’année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Inégalité d’accès au numérique et blocage</a:t>
            </a:r>
            <a:r>
              <a:rPr lang="fr-FR" sz="1200" baseline="0" dirty="0" smtClean="0"/>
              <a:t> de certains dossiers (bugs sur des dossiers)</a:t>
            </a:r>
            <a:endParaRPr lang="fr-FR" sz="1200" dirty="0" smtClean="0"/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Reste à charge financier pour les ménages (avance des fonds)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Difficulté pour mobiliser des artisans RGE –</a:t>
            </a:r>
            <a:r>
              <a:rPr lang="fr-FR" sz="1200" baseline="0" dirty="0" smtClean="0"/>
              <a:t> délai pour avoir des devis</a:t>
            </a:r>
          </a:p>
          <a:p>
            <a:pPr marL="285750" indent="-285750" algn="just">
              <a:buFontTx/>
              <a:buChar char="-"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097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14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88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animations</a:t>
            </a:r>
            <a:r>
              <a:rPr lang="fr-FR" baseline="0" dirty="0" smtClean="0"/>
              <a:t> différentes par rapport à 2023 avec notamment apparition d’ateliers de sensibilisation aux </a:t>
            </a:r>
            <a:r>
              <a:rPr lang="fr-FR" baseline="0" dirty="0" err="1" smtClean="0"/>
              <a:t>eco</a:t>
            </a:r>
            <a:r>
              <a:rPr lang="fr-FR" baseline="0" dirty="0" smtClean="0"/>
              <a:t>-gestes.</a:t>
            </a:r>
          </a:p>
          <a:p>
            <a:r>
              <a:rPr lang="fr-FR" baseline="0" dirty="0" smtClean="0"/>
              <a:t>A l’inverse, diminution des interventions à la radio France Bleu </a:t>
            </a:r>
            <a:r>
              <a:rPr lang="fr-FR" baseline="0" dirty="0" err="1" smtClean="0"/>
              <a:t>Perigord</a:t>
            </a:r>
            <a:r>
              <a:rPr lang="fr-FR" baseline="0" dirty="0" smtClean="0"/>
              <a:t> par rapport à 2023.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09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07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002060"/>
                </a:solidFill>
              </a:rPr>
              <a:t>L’objectif est de proposer une offre de service public universelle pour la rénovation et l’amélioration de l’habitat privé, sur l’ensemble du territoire et accessible à toute la population.</a:t>
            </a:r>
            <a:br>
              <a:rPr lang="fr-FR" sz="1200" dirty="0" smtClean="0">
                <a:solidFill>
                  <a:srgbClr val="00206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7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002060"/>
                </a:solidFill>
              </a:rPr>
              <a:t>L’objectif est de proposer une offre de service public universelle pour la rénovation et l’amélioration de l’habitat privé, sur l’ensemble du territoire et accessible à toute la population.</a:t>
            </a:r>
            <a:br>
              <a:rPr lang="fr-FR" sz="1200" dirty="0" smtClean="0">
                <a:solidFill>
                  <a:srgbClr val="00206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950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002060"/>
                </a:solidFill>
              </a:rPr>
              <a:t>L’objectif est de proposer une offre de service public universelle pour la rénovation et l’amélioration de l’habitat privé, sur l’ensemble du territoire et accessible à toute la population.</a:t>
            </a:r>
            <a:br>
              <a:rPr lang="fr-FR" sz="1200" dirty="0" smtClean="0">
                <a:solidFill>
                  <a:srgbClr val="00206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94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F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Département va reverser une part de financement et de subventions mobilisées (ANAH, Région) pour partie aux EPCI qui engagent des dépenses au titre des volets 1 et 2 et pour partie aux associations (ADIL, SOLIHA et CAUE).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F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Lancement d’un AMI par</a:t>
            </a:r>
            <a:r>
              <a:rPr lang="fr-FR" baseline="0" dirty="0" smtClean="0">
                <a:solidFill>
                  <a:srgbClr val="00B0F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Région en novembre / décembre</a:t>
            </a:r>
            <a:endParaRPr lang="fr-FR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137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002060"/>
                </a:solidFill>
              </a:rPr>
              <a:t/>
            </a:r>
            <a:br>
              <a:rPr lang="fr-FR" sz="1200" dirty="0" smtClean="0">
                <a:solidFill>
                  <a:srgbClr val="002060"/>
                </a:solidFill>
              </a:rPr>
            </a:br>
            <a:r>
              <a:rPr lang="fr-FR" sz="1200" dirty="0" smtClean="0">
                <a:solidFill>
                  <a:srgbClr val="002060"/>
                </a:solidFill>
              </a:rPr>
              <a:t>une convention</a:t>
            </a:r>
            <a:r>
              <a:rPr lang="fr-FR" sz="1200" baseline="0" dirty="0" smtClean="0">
                <a:solidFill>
                  <a:srgbClr val="002060"/>
                </a:solidFill>
              </a:rPr>
              <a:t> régionale est en cours de rédaction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05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002060"/>
                </a:solidFill>
              </a:rPr>
              <a:t/>
            </a:r>
            <a:br>
              <a:rPr lang="fr-FR" sz="1200" dirty="0" smtClean="0">
                <a:solidFill>
                  <a:srgbClr val="002060"/>
                </a:solidFill>
              </a:rPr>
            </a:br>
            <a:r>
              <a:rPr lang="fr-FR" sz="1200" dirty="0" smtClean="0">
                <a:solidFill>
                  <a:srgbClr val="002060"/>
                </a:solidFill>
              </a:rPr>
              <a:t>une convention</a:t>
            </a:r>
            <a:r>
              <a:rPr lang="fr-FR" sz="1200" baseline="0" dirty="0" smtClean="0">
                <a:solidFill>
                  <a:srgbClr val="002060"/>
                </a:solidFill>
              </a:rPr>
              <a:t> régionale est en cours de rédaction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7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002060"/>
                </a:solidFill>
              </a:rPr>
              <a:t/>
            </a:r>
            <a:br>
              <a:rPr lang="fr-FR" sz="1200" dirty="0" smtClean="0">
                <a:solidFill>
                  <a:srgbClr val="00206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56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aseline="0" dirty="0">
              <a:latin typeface="Calibri Light" panose="020F03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20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aseline="0" dirty="0">
              <a:latin typeface="Calibri Light" panose="020F03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50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16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Plateformes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portées par 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CC / 19 CA-CU / 6 Syndicats / 3 associations dont les EPCI sont adhérents / 1 Département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Missions réalisées 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régie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et/ou avec un partenaire (association ex-porteuse des EIE par exemple)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et/ou avec un prestataire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130 ETP conseillers (dont plus de 50% en régie).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0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76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organisation</a:t>
            </a:r>
            <a:r>
              <a:rPr lang="fr-FR" baseline="0" dirty="0" smtClean="0"/>
              <a:t> qu’en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1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territoire (CC Terrassonnais Haut </a:t>
            </a:r>
            <a:r>
              <a:rPr lang="fr-FR" dirty="0" err="1" smtClean="0"/>
              <a:t>Perigord</a:t>
            </a:r>
            <a:r>
              <a:rPr lang="fr-FR" dirty="0" smtClean="0"/>
              <a:t> Noir)</a:t>
            </a:r>
            <a:r>
              <a:rPr lang="fr-FR" baseline="0" dirty="0" smtClean="0"/>
              <a:t> a choisi de sortir de la plateforme Périgord Noir Rénov' et de ne pas répondre à l’AMI lancée par la Région en 2024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E54A-7B1C-4648-BCD9-1138E6B616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BE91F-A043-4D79-B19B-3F3C4239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80A418-CB1B-411C-9720-447C6ED3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276DB-3D59-4242-A407-856D669A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1A470-656C-4CA9-ABE4-207FAE63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378662-8A32-4EB0-8A3D-2EC5656C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35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61900-8989-483C-BB76-27400BD6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3A5F1C-464E-4E95-B4C5-484346BE5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3A69AC-4BC9-4539-BAE9-EDE939AA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73AC3-83AA-4F12-BE70-092F462B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A8382B-1076-4AC8-A7D2-4A7DB583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38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E867C1-5CE5-4AE2-A247-A5F18FAAE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13A306-28D8-42C8-B2AE-C0D0C5359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CAAD6-FE32-4B49-8016-57847020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DF1A8-1097-48F1-AD32-93C3F342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7DB07-9933-4E23-BC55-3FB3F7BE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5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7A5CA-E4AB-45B2-9CCF-CCFA20DA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35EB6-CF86-4A22-97EC-5A6798ED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DFF9E-94C6-4D33-9AB2-948B5F39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D00A24-949E-40EE-B7B3-45121C15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D390B-49BD-4F39-8977-033BE1F8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87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C311B-9B5A-4D14-A1B6-4123AE48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B2D28-B26E-49F9-A693-50E41E63A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54F65-D31C-44BC-BF0C-7EB4F8B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BC22B7-CF1C-451F-B4FA-3CA95D6C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BFA05-2FD5-40B9-ABF9-DC7CB800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76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FBCE3-C963-4C75-9857-BA48F659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10373-524E-4E5B-AD9E-D70FC057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DA6D27-6626-4A26-8A77-13F864E92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82BD20-5771-4372-AED8-D6338B36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262B62-1B92-4BA7-800C-4A1AD806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A9891-968F-4BEE-9717-C8C398D4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6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A0A14-B495-4D74-AA30-5DA40178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7A87E9-94EE-4E92-8B3A-0D903A884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A3C4B3-46DD-43A6-8BAC-6E0142D69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E2D849-5134-42DE-A08A-16CBFF3F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68BEFE-6D60-41D1-8A18-FB2B8824F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26943F-A14B-4EC0-9548-794EFEF1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13734F-4D9E-448A-97A5-CDAB5745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DFE9F8-6F56-4FBD-A414-65BC9479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65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C65DF-EEDB-46CB-98CB-A11753B5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72D7BB-82B5-45B9-96B4-679A7169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083D3F-BD73-4F36-B8E9-14CAFB9E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DA9D7B-1BEA-42D1-8B7A-2F5DE6DE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3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03E597-E89E-4531-8FC7-0CD19D76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F8D49B-17AB-4317-98FD-AAF40851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8B6B1E-C842-49CC-92DD-8E1FED28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A72DD-AC06-4AD0-8277-B92B854F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F45DD-10C9-4CAF-9C97-8E8E5252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605C0A-448D-4196-817F-D3200D530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C6B116-9D93-4AA9-8584-A62F5693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5AC7E4-1AFE-4147-98D8-F0F50D4B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A5BD8B-EAD1-4CCC-A6B8-784016FA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98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B7173-EDE5-4CD4-A658-A6F52354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90393B-FF24-4BB2-8615-E3D5E10AD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3473CB-FAC8-4A9D-9D7F-838C35A5E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045033-1151-43B8-B0D9-E3ACA23F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0585BC-1215-4E2B-AAAD-A63A45B0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4D2814-7A08-4BB7-A624-61A4B420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80825E-5460-4CAE-9BDF-3E71090F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1788FF-154C-4DB1-B24A-6B9BCD59F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548B8-D04F-42A5-8DCF-B34119D1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060C-BD6C-4A6D-9769-5229C239FC7E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7A295D-78DC-4BE2-BB9D-536BC8389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CB0AE-92C6-460D-89A6-6BF293FB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1B85-95AC-4AE9-A51C-BE7C3B76C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5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9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c-na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dil24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66216-B118-43DD-B1E7-6597ED42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9" y="585216"/>
            <a:ext cx="11640064" cy="344718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Plateforme </a:t>
            </a:r>
            <a:r>
              <a:rPr lang="fr-FR" b="1" dirty="0">
                <a:solidFill>
                  <a:srgbClr val="C00000"/>
                </a:solidFill>
              </a:rPr>
              <a:t>de rénovation énergétique  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Dordogne-Périgord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/>
              <a:t>Année </a:t>
            </a:r>
            <a:r>
              <a:rPr lang="fr-FR" b="1" dirty="0"/>
              <a:t>4 de la plateforme - 2024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2700" b="1" i="1" dirty="0"/>
              <a:t>(Année </a:t>
            </a:r>
            <a:r>
              <a:rPr lang="fr-FR" sz="2700" b="1" i="1" dirty="0" smtClean="0"/>
              <a:t>3 de la plateforme portée par </a:t>
            </a:r>
            <a:r>
              <a:rPr lang="fr-FR" sz="2700" b="1" i="1" dirty="0"/>
              <a:t>le </a:t>
            </a:r>
            <a:r>
              <a:rPr lang="fr-FR" sz="2700" b="1" i="1" dirty="0" smtClean="0"/>
              <a:t>CD24)</a:t>
            </a:r>
            <a:br>
              <a:rPr lang="fr-FR" sz="2700" b="1" i="1" dirty="0" smtClean="0"/>
            </a:br>
            <a:r>
              <a:rPr lang="fr-FR" sz="2700" b="1" dirty="0"/>
              <a:t/>
            </a:r>
            <a:br>
              <a:rPr lang="fr-FR" sz="2700" b="1" dirty="0"/>
            </a:br>
            <a:r>
              <a:rPr lang="fr-FR" sz="3600" b="1" dirty="0" smtClean="0">
                <a:solidFill>
                  <a:srgbClr val="C00000"/>
                </a:solidFill>
              </a:rPr>
              <a:t>3eme COPIL – </a:t>
            </a:r>
            <a:r>
              <a:rPr lang="fr-FR" sz="3600" b="1" smtClean="0">
                <a:solidFill>
                  <a:srgbClr val="C00000"/>
                </a:solidFill>
              </a:rPr>
              <a:t>10 mars </a:t>
            </a:r>
            <a:r>
              <a:rPr lang="fr-FR" sz="3600" b="1" dirty="0" smtClean="0">
                <a:solidFill>
                  <a:srgbClr val="C00000"/>
                </a:solidFill>
              </a:rPr>
              <a:t>2025 – Bilan global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F9E0AC-CA29-4DF3-A983-8E183F8558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84" y="5459939"/>
            <a:ext cx="1894393" cy="92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953FCE-77AB-4886-9878-E9704F3963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95" y="4857252"/>
            <a:ext cx="27527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65CD7D-2A66-404E-8A7A-DE986D5C85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69" y="5557339"/>
            <a:ext cx="1714500" cy="82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ADIL 24">
            <a:extLst>
              <a:ext uri="{FF2B5EF4-FFF2-40B4-BE49-F238E27FC236}">
                <a16:creationId xmlns:a16="http://schemas.microsoft.com/office/drawing/2014/main" id="{E54610FC-B468-4A30-9A58-FD7A4482B4A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86" y="5557339"/>
            <a:ext cx="9144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53" y="4149607"/>
            <a:ext cx="1724826" cy="11216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08" y="4102596"/>
            <a:ext cx="1287152" cy="12871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89" y="4290289"/>
            <a:ext cx="17240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La plateforme Périgord Noir </a:t>
            </a:r>
            <a:r>
              <a:rPr lang="fr-FR" sz="3200" b="1" dirty="0" err="1" smtClean="0">
                <a:solidFill>
                  <a:srgbClr val="C00000"/>
                </a:solidFill>
              </a:rPr>
              <a:t>Rénov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39874"/>
            <a:ext cx="10515600" cy="4540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Cette plateforme est portée par la communauté de communes Vallée de l'Homme: 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Tél: 05 53 45 44 62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0070C0"/>
                </a:solidFill>
              </a:rPr>
              <a:t>contact@perigordnoir-renov.fr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2400" dirty="0"/>
              <a:t>Cette plateforme </a:t>
            </a:r>
            <a:r>
              <a:rPr lang="fr-FR" sz="2400" dirty="0" smtClean="0"/>
              <a:t>couvre 5 </a:t>
            </a:r>
            <a:r>
              <a:rPr lang="fr-FR" sz="2400" dirty="0"/>
              <a:t>EPCI du Pays Périgord Noir :</a:t>
            </a:r>
          </a:p>
          <a:p>
            <a:r>
              <a:rPr lang="fr-FR" sz="1900" dirty="0" smtClean="0"/>
              <a:t>Vallée </a:t>
            </a:r>
            <a:r>
              <a:rPr lang="fr-FR" sz="1900" dirty="0"/>
              <a:t>de </a:t>
            </a:r>
            <a:r>
              <a:rPr lang="fr-FR" sz="1900" dirty="0" smtClean="0"/>
              <a:t>l'Homme (1)</a:t>
            </a:r>
            <a:endParaRPr lang="fr-FR" sz="1900" dirty="0"/>
          </a:p>
          <a:p>
            <a:r>
              <a:rPr lang="fr-FR" sz="1900" dirty="0"/>
              <a:t>Pays de </a:t>
            </a:r>
            <a:r>
              <a:rPr lang="fr-FR" sz="1900" dirty="0" smtClean="0"/>
              <a:t>Fénelon (2)</a:t>
            </a:r>
            <a:endParaRPr lang="fr-FR" sz="1900" dirty="0"/>
          </a:p>
          <a:p>
            <a:r>
              <a:rPr lang="fr-FR" sz="1900" dirty="0"/>
              <a:t>Sarlat Périgord </a:t>
            </a:r>
            <a:r>
              <a:rPr lang="fr-FR" sz="1900" dirty="0" smtClean="0"/>
              <a:t>Noir (3)</a:t>
            </a:r>
            <a:endParaRPr lang="fr-FR" sz="1900" dirty="0"/>
          </a:p>
          <a:p>
            <a:r>
              <a:rPr lang="fr-FR" sz="1900" dirty="0"/>
              <a:t>Vallée de la Dordogne et Forêt </a:t>
            </a:r>
            <a:r>
              <a:rPr lang="fr-FR" sz="1900" dirty="0" err="1" smtClean="0"/>
              <a:t>Bessède</a:t>
            </a:r>
            <a:r>
              <a:rPr lang="fr-FR" sz="1900" dirty="0" smtClean="0"/>
              <a:t> (4)</a:t>
            </a:r>
            <a:endParaRPr lang="fr-FR" sz="1900" dirty="0"/>
          </a:p>
          <a:p>
            <a:r>
              <a:rPr lang="fr-FR" sz="1900" dirty="0"/>
              <a:t>Domme-Villefranche du </a:t>
            </a:r>
            <a:r>
              <a:rPr lang="fr-FR" sz="1900" dirty="0" smtClean="0"/>
              <a:t>Périgord (5)</a:t>
            </a:r>
            <a:endParaRPr lang="fr-FR" sz="1900" dirty="0"/>
          </a:p>
          <a:p>
            <a:pPr marL="0" indent="0">
              <a:buNone/>
            </a:pPr>
            <a:endParaRPr lang="fr-FR" sz="1200" dirty="0"/>
          </a:p>
          <a:p>
            <a:endParaRPr lang="fr-FR" sz="12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01" y="2046639"/>
            <a:ext cx="3166973" cy="39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84614" cy="1016000"/>
          </a:xfrm>
        </p:spPr>
        <p:txBody>
          <a:bodyPr>
            <a:normAutofit/>
          </a:bodyPr>
          <a:lstStyle/>
          <a:p>
            <a:pPr algn="just"/>
            <a:r>
              <a:rPr lang="fr-FR" sz="3200" b="1" dirty="0" smtClean="0">
                <a:solidFill>
                  <a:srgbClr val="C00000"/>
                </a:solidFill>
              </a:rPr>
              <a:t>Prise en charge des contacts des ménages et des professionnels par la plateforme en coordination avec les EPCI et MAR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08" y="6182593"/>
            <a:ext cx="6090432" cy="70719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473" y="1381126"/>
            <a:ext cx="8608654" cy="466145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30157" y="6182593"/>
            <a:ext cx="284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NB : Schéma simplifié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8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77550" cy="1073150"/>
          </a:xfrm>
        </p:spPr>
        <p:txBody>
          <a:bodyPr>
            <a:noAutofit/>
          </a:bodyPr>
          <a:lstStyle/>
          <a:p>
            <a:pPr algn="just"/>
            <a:r>
              <a:rPr lang="fr-FR" sz="3200" b="1" dirty="0" smtClean="0">
                <a:solidFill>
                  <a:srgbClr val="C00000"/>
                </a:solidFill>
              </a:rPr>
              <a:t>Les </a:t>
            </a:r>
            <a:r>
              <a:rPr lang="fr-FR" sz="3200" b="1" dirty="0">
                <a:solidFill>
                  <a:srgbClr val="C00000"/>
                </a:solidFill>
              </a:rPr>
              <a:t>missions de la plateforme </a:t>
            </a:r>
            <a:r>
              <a:rPr lang="fr-FR" sz="3200" b="1" dirty="0" smtClean="0">
                <a:solidFill>
                  <a:srgbClr val="C00000"/>
                </a:solidFill>
              </a:rPr>
              <a:t>en 2024 (rappel)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52500" y="1438276"/>
            <a:ext cx="10687050" cy="4450460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5000" b="1" dirty="0">
                <a:solidFill>
                  <a:srgbClr val="C00000"/>
                </a:solidFill>
              </a:rPr>
              <a:t>Coordonnateur de la plateforme : Le Département de la Dordogne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5000" dirty="0"/>
              <a:t>gestion des données, suivis des objectifs, animation des acteurs, suivi </a:t>
            </a:r>
            <a:r>
              <a:rPr lang="fr-FR" sz="5000" dirty="0" smtClean="0"/>
              <a:t>budgétaire </a:t>
            </a:r>
            <a:r>
              <a:rPr lang="fr-FR" sz="5000" dirty="0"/>
              <a:t>du </a:t>
            </a:r>
            <a:r>
              <a:rPr lang="fr-FR" sz="5000" dirty="0" smtClean="0"/>
              <a:t>programme</a:t>
            </a:r>
          </a:p>
          <a:p>
            <a:pPr marL="0" indent="0" algn="just">
              <a:spcAft>
                <a:spcPts val="600"/>
              </a:spcAft>
              <a:buNone/>
            </a:pPr>
            <a:endParaRPr lang="fr-FR" sz="20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5000" b="1" dirty="0" smtClean="0">
                <a:solidFill>
                  <a:srgbClr val="C00000"/>
                </a:solidFill>
              </a:rPr>
              <a:t>Les </a:t>
            </a:r>
            <a:r>
              <a:rPr lang="fr-FR" sz="5000" b="1" dirty="0">
                <a:solidFill>
                  <a:srgbClr val="C00000"/>
                </a:solidFill>
              </a:rPr>
              <a:t>différentes missions de la plateforme : conseillers et accompagnateurs France Rénov’</a:t>
            </a:r>
          </a:p>
          <a:p>
            <a:pPr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fr-FR" sz="5000" dirty="0" smtClean="0">
                <a:sym typeface="Webdings" panose="05030102010509060703" pitchFamily="18" charset="2"/>
              </a:rPr>
              <a:t>I</a:t>
            </a:r>
            <a:r>
              <a:rPr lang="fr-FR" sz="5000" dirty="0" smtClean="0"/>
              <a:t>nformation </a:t>
            </a:r>
            <a:r>
              <a:rPr lang="fr-FR" sz="5000" dirty="0"/>
              <a:t>de premier niveau des </a:t>
            </a:r>
            <a:r>
              <a:rPr lang="fr-FR" sz="5000" b="1" dirty="0"/>
              <a:t>ménages </a:t>
            </a:r>
            <a:r>
              <a:rPr lang="fr-FR" sz="5000" dirty="0"/>
              <a:t>(A1) : </a:t>
            </a:r>
            <a:r>
              <a:rPr lang="fr-FR" sz="5000" dirty="0" smtClean="0"/>
              <a:t>ADIL </a:t>
            </a:r>
            <a:r>
              <a:rPr lang="fr-FR" sz="5000" dirty="0"/>
              <a:t>+ SOLIHA + </a:t>
            </a:r>
            <a:r>
              <a:rPr lang="fr-FR" sz="5000" dirty="0" smtClean="0"/>
              <a:t>CAUE</a:t>
            </a:r>
          </a:p>
          <a:p>
            <a:pPr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fr-FR" sz="5000" dirty="0">
                <a:sym typeface="Webdings" panose="05030102010509060703" pitchFamily="18" charset="2"/>
              </a:rPr>
              <a:t>I</a:t>
            </a:r>
            <a:r>
              <a:rPr lang="fr-FR" sz="5000" dirty="0"/>
              <a:t>nformation de premier niveau des </a:t>
            </a:r>
            <a:r>
              <a:rPr lang="fr-FR" sz="5000" b="1" dirty="0" smtClean="0"/>
              <a:t>copropriétés</a:t>
            </a:r>
            <a:r>
              <a:rPr lang="fr-FR" sz="5000" dirty="0" smtClean="0"/>
              <a:t> </a:t>
            </a:r>
            <a:r>
              <a:rPr lang="fr-FR" sz="5000" dirty="0"/>
              <a:t>(</a:t>
            </a:r>
            <a:r>
              <a:rPr lang="fr-FR" sz="5000" dirty="0" smtClean="0"/>
              <a:t>A1 </a:t>
            </a:r>
            <a:r>
              <a:rPr lang="fr-FR" sz="5000" dirty="0" err="1" smtClean="0"/>
              <a:t>Copro</a:t>
            </a:r>
            <a:r>
              <a:rPr lang="fr-FR" sz="5000" dirty="0" smtClean="0"/>
              <a:t>) </a:t>
            </a:r>
            <a:r>
              <a:rPr lang="fr-FR" sz="5000" dirty="0"/>
              <a:t>: </a:t>
            </a:r>
            <a:r>
              <a:rPr lang="fr-FR" sz="5000" dirty="0" smtClean="0"/>
              <a:t>SOLIHA </a:t>
            </a:r>
          </a:p>
          <a:p>
            <a:pPr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fr-FR" sz="5000" dirty="0" smtClean="0"/>
              <a:t>Conseils </a:t>
            </a:r>
            <a:r>
              <a:rPr lang="fr-FR" sz="5000" dirty="0"/>
              <a:t>personnalisés auprès des </a:t>
            </a:r>
            <a:r>
              <a:rPr lang="fr-FR" sz="5000" b="1" dirty="0"/>
              <a:t>ménages</a:t>
            </a:r>
            <a:r>
              <a:rPr lang="fr-FR" sz="5000" dirty="0"/>
              <a:t> (A2) : SOLIHA </a:t>
            </a:r>
            <a:r>
              <a:rPr lang="fr-FR" sz="5000" dirty="0" smtClean="0"/>
              <a:t>+ CAUE</a:t>
            </a:r>
          </a:p>
          <a:p>
            <a:pPr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fr-FR" sz="5000" dirty="0" smtClean="0"/>
              <a:t>Conseils personnalisés auprès des </a:t>
            </a:r>
            <a:r>
              <a:rPr lang="fr-FR" sz="5000" b="1" dirty="0" smtClean="0"/>
              <a:t>copropriétés</a:t>
            </a:r>
            <a:r>
              <a:rPr lang="fr-FR" sz="5000" dirty="0" smtClean="0"/>
              <a:t> (A2 </a:t>
            </a:r>
            <a:r>
              <a:rPr lang="fr-FR" sz="5000" dirty="0" err="1" smtClean="0"/>
              <a:t>Copro</a:t>
            </a:r>
            <a:r>
              <a:rPr lang="fr-FR" sz="5000" dirty="0" smtClean="0"/>
              <a:t>) : SOLIHA </a:t>
            </a:r>
          </a:p>
          <a:p>
            <a:pPr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fr-FR" sz="5000" dirty="0" smtClean="0"/>
              <a:t>Accompagnement </a:t>
            </a:r>
            <a:r>
              <a:rPr lang="fr-FR" sz="5000" dirty="0"/>
              <a:t>des ménages dans la rénovation globale (A4) : </a:t>
            </a:r>
            <a:r>
              <a:rPr lang="fr-FR" sz="5000" dirty="0" smtClean="0"/>
              <a:t>SOLIHA + CAUE</a:t>
            </a:r>
            <a:endParaRPr lang="fr-FR" sz="5000" dirty="0"/>
          </a:p>
          <a:p>
            <a:pPr algn="just"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fr-FR" sz="5000" dirty="0" smtClean="0">
                <a:sym typeface="Webdings" panose="05030102010509060703" pitchFamily="18" charset="2"/>
              </a:rPr>
              <a:t>S</a:t>
            </a:r>
            <a:r>
              <a:rPr lang="fr-FR" sz="5000" dirty="0" smtClean="0"/>
              <a:t>ensibilisation</a:t>
            </a:r>
            <a:r>
              <a:rPr lang="fr-FR" sz="5000" dirty="0"/>
              <a:t>, communication, animations </a:t>
            </a:r>
            <a:r>
              <a:rPr lang="fr-FR" sz="5000" dirty="0" smtClean="0"/>
              <a:t>auprès des </a:t>
            </a:r>
            <a:r>
              <a:rPr lang="fr-FR" sz="5000" b="1" dirty="0" smtClean="0"/>
              <a:t>ménages</a:t>
            </a:r>
            <a:r>
              <a:rPr lang="fr-FR" sz="5000" dirty="0" smtClean="0"/>
              <a:t> (C1) et des </a:t>
            </a:r>
            <a:r>
              <a:rPr lang="fr-FR" sz="5000" b="1" dirty="0" smtClean="0"/>
              <a:t>professionnels/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5000" b="1" dirty="0" smtClean="0"/>
              <a:t>acteurs de l’habitat </a:t>
            </a:r>
            <a:r>
              <a:rPr lang="fr-FR" sz="5000" dirty="0" smtClean="0"/>
              <a:t>(C3) </a:t>
            </a:r>
            <a:r>
              <a:rPr lang="fr-FR" sz="5000" dirty="0"/>
              <a:t>: CD24 + ADIL + SOLIHA + </a:t>
            </a:r>
            <a:r>
              <a:rPr lang="fr-FR" sz="5000" dirty="0" smtClean="0"/>
              <a:t>CAUE</a:t>
            </a:r>
          </a:p>
          <a:p>
            <a:pPr>
              <a:spcAft>
                <a:spcPts val="600"/>
              </a:spcAft>
              <a:buFont typeface="Webdings" panose="05030102010509060703" pitchFamily="18" charset="2"/>
              <a:buChar char="4"/>
            </a:pPr>
            <a:endParaRPr lang="fr-FR" sz="5000" dirty="0"/>
          </a:p>
        </p:txBody>
      </p:sp>
      <p:sp>
        <p:nvSpPr>
          <p:cNvPr id="5" name="ZoneTexte 4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71527"/>
            <a:ext cx="11020427" cy="132556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Interventions extérieures pour les volets copropriété et </a:t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3200" b="1" dirty="0" smtClean="0">
                <a:solidFill>
                  <a:srgbClr val="C00000"/>
                </a:solidFill>
              </a:rPr>
              <a:t>professionnels du « petit tertiaire privé »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00126" y="1600782"/>
            <a:ext cx="10858500" cy="4648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  </a:t>
            </a:r>
            <a:r>
              <a:rPr lang="fr-FR" sz="2000" b="1" u="sng" dirty="0" smtClean="0">
                <a:solidFill>
                  <a:srgbClr val="C00000"/>
                </a:solidFill>
              </a:rPr>
              <a:t>Animations </a:t>
            </a:r>
            <a:r>
              <a:rPr lang="fr-FR" sz="2000" b="1" u="sng" dirty="0">
                <a:solidFill>
                  <a:srgbClr val="C00000"/>
                </a:solidFill>
              </a:rPr>
              <a:t>des copropriétés et actes A </a:t>
            </a:r>
            <a:r>
              <a:rPr lang="fr-FR" sz="2000" b="1" u="sng" dirty="0" smtClean="0">
                <a:solidFill>
                  <a:srgbClr val="C00000"/>
                </a:solidFill>
              </a:rPr>
              <a:t>4 - </a:t>
            </a:r>
            <a:r>
              <a:rPr lang="fr-FR" sz="2000" b="1" u="sng" dirty="0" err="1" smtClean="0">
                <a:solidFill>
                  <a:srgbClr val="C00000"/>
                </a:solidFill>
              </a:rPr>
              <a:t>copro</a:t>
            </a:r>
            <a:endParaRPr lang="fr-FR" sz="2000" b="1" u="sng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fr-FR" sz="800" dirty="0"/>
          </a:p>
          <a:p>
            <a:pPr marL="0" indent="0" algn="just">
              <a:buNone/>
            </a:pPr>
            <a:r>
              <a:rPr lang="fr-FR" sz="2000" dirty="0" smtClean="0">
                <a:sym typeface="Webdings" panose="05030102010509060703" pitchFamily="18" charset="2"/>
              </a:rPr>
              <a:t>AMI </a:t>
            </a:r>
            <a:r>
              <a:rPr lang="fr-FR" sz="2000" dirty="0" err="1" smtClean="0">
                <a:sym typeface="Webdings" panose="05030102010509060703" pitchFamily="18" charset="2"/>
              </a:rPr>
              <a:t>Copro</a:t>
            </a:r>
            <a:r>
              <a:rPr lang="fr-FR" sz="2000" dirty="0" smtClean="0">
                <a:sym typeface="Webdings" panose="05030102010509060703" pitchFamily="18" charset="2"/>
              </a:rPr>
              <a:t> lancé par la Région sur les missions </a:t>
            </a:r>
            <a:r>
              <a:rPr lang="fr-FR" sz="2000" dirty="0" smtClean="0"/>
              <a:t>: Animation </a:t>
            </a:r>
            <a:r>
              <a:rPr lang="fr-FR" sz="2000" dirty="0"/>
              <a:t>+ actes </a:t>
            </a:r>
            <a:r>
              <a:rPr lang="fr-FR" sz="2000" dirty="0" smtClean="0"/>
              <a:t>territorialisés (A4 en Dordogne)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         </a:t>
            </a:r>
            <a:r>
              <a:rPr lang="fr-FR" sz="2000" b="1" dirty="0" smtClean="0">
                <a:solidFill>
                  <a:srgbClr val="C00000"/>
                </a:solidFill>
              </a:rPr>
              <a:t>animé </a:t>
            </a:r>
            <a:r>
              <a:rPr lang="fr-FR" sz="2000" b="1" dirty="0">
                <a:solidFill>
                  <a:srgbClr val="C00000"/>
                </a:solidFill>
              </a:rPr>
              <a:t>par le groupement</a:t>
            </a:r>
          </a:p>
          <a:p>
            <a:pPr marL="0" indent="0">
              <a:buNone/>
            </a:pPr>
            <a:endParaRPr lang="fr-FR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sz="2000" b="1" dirty="0">
                <a:solidFill>
                  <a:srgbClr val="C00000"/>
                </a:solidFill>
                <a:sym typeface="Wingdings 2" panose="05020102010507070707" pitchFamily="18" charset="2"/>
              </a:rPr>
              <a:t> </a:t>
            </a:r>
            <a:r>
              <a:rPr lang="fr-FR" sz="2000" b="1" u="sng" dirty="0" smtClean="0">
                <a:solidFill>
                  <a:srgbClr val="C00000"/>
                </a:solidFill>
              </a:rPr>
              <a:t>Animation du petit tertiaire privé </a:t>
            </a:r>
            <a:endParaRPr lang="fr-FR" sz="20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000" dirty="0">
                <a:sym typeface="Webdings" panose="05030102010509060703" pitchFamily="18" charset="2"/>
              </a:rPr>
              <a:t> </a:t>
            </a:r>
            <a:r>
              <a:rPr lang="fr-FR" sz="2000" dirty="0" smtClean="0"/>
              <a:t>Animations </a:t>
            </a:r>
            <a:r>
              <a:rPr lang="fr-FR" sz="2000" dirty="0"/>
              <a:t>du petit tertiaire privé</a:t>
            </a:r>
          </a:p>
          <a:p>
            <a:pPr marL="0" indent="0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5000" dirty="0"/>
          </a:p>
          <a:p>
            <a:pPr marL="0" indent="0">
              <a:buNone/>
            </a:pPr>
            <a:endParaRPr lang="fr-FR" sz="5000" b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1" y="3091045"/>
            <a:ext cx="4832474" cy="6759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35939" y="2867416"/>
            <a:ext cx="2222386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Contact en Dordogne: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6" y="3154522"/>
            <a:ext cx="2052222" cy="7703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b="12204"/>
          <a:stretch/>
        </p:blipFill>
        <p:spPr>
          <a:xfrm>
            <a:off x="8651762" y="3076289"/>
            <a:ext cx="3021100" cy="66309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t="20200" b="22000"/>
          <a:stretch/>
        </p:blipFill>
        <p:spPr>
          <a:xfrm>
            <a:off x="5022975" y="4430044"/>
            <a:ext cx="1922355" cy="11111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132" y="4510192"/>
            <a:ext cx="2775655" cy="114198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902591"/>
            <a:ext cx="10515600" cy="902647"/>
          </a:xfrm>
        </p:spPr>
        <p:txBody>
          <a:bodyPr>
            <a:noAutofit/>
          </a:bodyPr>
          <a:lstStyle/>
          <a:p>
            <a:pPr algn="r"/>
            <a:r>
              <a:rPr lang="fr-FR" sz="8800" b="1" dirty="0">
                <a:latin typeface="Calibri Light" panose="020F0302020204030204" pitchFamily="34" charset="0"/>
              </a:rPr>
              <a:t> </a:t>
            </a:r>
            <a:r>
              <a:rPr lang="fr-FR" sz="8800" b="1" dirty="0" smtClean="0">
                <a:solidFill>
                  <a:srgbClr val="C00000"/>
                </a:solidFill>
              </a:rPr>
              <a:t>Bilan </a:t>
            </a:r>
            <a:r>
              <a:rPr lang="fr-FR" sz="8800" b="1" dirty="0">
                <a:solidFill>
                  <a:srgbClr val="C00000"/>
                </a:solidFill>
              </a:rPr>
              <a:t>2024 </a:t>
            </a:r>
            <a:r>
              <a:rPr lang="fr-FR" sz="8800" b="1" dirty="0" smtClean="0">
                <a:solidFill>
                  <a:srgbClr val="C00000"/>
                </a:solidFill>
              </a:rPr>
              <a:t/>
            </a:r>
            <a:br>
              <a:rPr lang="fr-FR" sz="8800" b="1" dirty="0" smtClean="0">
                <a:solidFill>
                  <a:srgbClr val="C00000"/>
                </a:solidFill>
              </a:rPr>
            </a:br>
            <a:r>
              <a:rPr lang="fr-FR" sz="7200" b="1" dirty="0" smtClean="0">
                <a:solidFill>
                  <a:srgbClr val="C00000"/>
                </a:solidFill>
              </a:rPr>
              <a:t> </a:t>
            </a:r>
            <a:r>
              <a:rPr lang="fr-FR" sz="4000" b="1" i="1" dirty="0" smtClean="0">
                <a:solidFill>
                  <a:srgbClr val="C00000"/>
                </a:solidFill>
              </a:rPr>
              <a:t/>
            </a:r>
            <a:br>
              <a:rPr lang="fr-FR" sz="4000" b="1" i="1" dirty="0" smtClean="0">
                <a:solidFill>
                  <a:srgbClr val="C00000"/>
                </a:solidFill>
              </a:rPr>
            </a:br>
            <a:r>
              <a:rPr lang="fr-FR" sz="4000" b="1" i="1" dirty="0" smtClean="0">
                <a:solidFill>
                  <a:srgbClr val="C00000"/>
                </a:solidFill>
              </a:rPr>
              <a:t/>
            </a:r>
            <a:br>
              <a:rPr lang="fr-FR" sz="4000" b="1" i="1" dirty="0" smtClean="0">
                <a:solidFill>
                  <a:srgbClr val="C00000"/>
                </a:solidFill>
              </a:rPr>
            </a:br>
            <a:r>
              <a:rPr lang="fr-FR" sz="2000" b="1" i="1" dirty="0" smtClean="0">
                <a:solidFill>
                  <a:srgbClr val="C00000"/>
                </a:solidFill>
              </a:rPr>
              <a:t>(source TBS –SARENOV)</a:t>
            </a:r>
            <a:r>
              <a:rPr lang="fr-FR" sz="1050" b="1" dirty="0">
                <a:solidFill>
                  <a:srgbClr val="C00000"/>
                </a:solidFill>
              </a:rPr>
              <a:t/>
            </a:r>
            <a:br>
              <a:rPr lang="fr-FR" sz="1050" b="1" dirty="0">
                <a:solidFill>
                  <a:srgbClr val="C00000"/>
                </a:solidFill>
              </a:rPr>
            </a:br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91" y="5842709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L’engagement du Département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Département a porté et financé cette plateforme pendant 3 ans en lieu et place des 14 intercommunalités qui la composent</a:t>
            </a:r>
          </a:p>
          <a:p>
            <a:r>
              <a:rPr lang="fr-FR" dirty="0" smtClean="0"/>
              <a:t>Nos partenaires ADIL, SOLIHA et le CAUE ont également participé à l’équilibre financier de cette mission par autofinancement.</a:t>
            </a:r>
          </a:p>
          <a:p>
            <a:r>
              <a:rPr lang="fr-FR" dirty="0" smtClean="0"/>
              <a:t>La plateforme en 2024 a coûté 350 831 euros composés de frais de personnel (5,52 ETP) et de frais de structure.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3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FE576-9577-4F3F-9253-095163B8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1335791"/>
            <a:ext cx="11121638" cy="4713044"/>
          </a:xfrm>
        </p:spPr>
        <p:txBody>
          <a:bodyPr>
            <a:normAutofit/>
          </a:bodyPr>
          <a:lstStyle/>
          <a:p>
            <a:endParaRPr lang="fr-FR" b="1" dirty="0"/>
          </a:p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4CE975D-B5A8-4FF1-8243-B1313D27BDEB}"/>
              </a:ext>
            </a:extLst>
          </p:cNvPr>
          <p:cNvSpPr txBox="1">
            <a:spLocks/>
          </p:cNvSpPr>
          <p:nvPr/>
        </p:nvSpPr>
        <p:spPr>
          <a:xfrm>
            <a:off x="627017" y="26952"/>
            <a:ext cx="10885714" cy="113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C00000"/>
                </a:solidFill>
              </a:rPr>
              <a:t>Un nombre d’actes en légère baisse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39" y="6048835"/>
            <a:ext cx="6108721" cy="7132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53886" y="4867059"/>
            <a:ext cx="1035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Pic d’activités au lancement de la plateforme en 2022, suivi d’un léger fléchissement en 2023 confirmé en 2024. L’activité de la plateforme est à l’image de l’évolution nationale et régionale, fruit des stratégies de France </a:t>
            </a:r>
            <a:r>
              <a:rPr lang="fr-FR" dirty="0" err="1" smtClean="0"/>
              <a:t>Renov</a:t>
            </a:r>
            <a:r>
              <a:rPr lang="fr-FR" dirty="0" smtClean="0"/>
              <a:t>’ en terme d’éligibilité aux subventions ou de communication.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809018" y="3343564"/>
            <a:ext cx="1703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Hors actes A1 et A2 </a:t>
            </a:r>
            <a:r>
              <a:rPr lang="fr-FR" sz="1100" i="1" dirty="0" err="1" smtClean="0"/>
              <a:t>copro</a:t>
            </a:r>
            <a:endParaRPr lang="fr-FR" sz="1100" i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65464"/>
              </p:ext>
            </p:extLst>
          </p:nvPr>
        </p:nvGraphicFramePr>
        <p:xfrm>
          <a:off x="975386" y="1094571"/>
          <a:ext cx="6872165" cy="377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482" y="1375570"/>
            <a:ext cx="3584208" cy="15655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53886" y="6128944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Source : SARENOV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967" y="473825"/>
            <a:ext cx="10264832" cy="723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C00000"/>
                </a:solidFill>
              </a:rPr>
              <a:t>Evolution </a:t>
            </a:r>
            <a:r>
              <a:rPr lang="fr-FR" sz="3200" b="1" dirty="0">
                <a:solidFill>
                  <a:srgbClr val="C00000"/>
                </a:solidFill>
              </a:rPr>
              <a:t>des actes par EPCI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39" y="6048835"/>
            <a:ext cx="6108721" cy="7132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184329" y="5162766"/>
            <a:ext cx="1703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Hors actes A1 et A2 </a:t>
            </a:r>
            <a:r>
              <a:rPr lang="fr-FR" sz="1100" i="1" dirty="0" err="1" smtClean="0"/>
              <a:t>copro</a:t>
            </a:r>
            <a:endParaRPr lang="fr-FR" sz="11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96" y="1564849"/>
            <a:ext cx="11172073" cy="35979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53886" y="6128944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Source : SARENOV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154" y="338999"/>
            <a:ext cx="10282646" cy="1204051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Des objectifs quantitatifs réalisés à 96%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35" y="5852180"/>
            <a:ext cx="6382310" cy="7410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1155" y="4366218"/>
            <a:ext cx="10569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Au 31 </a:t>
            </a:r>
            <a:r>
              <a:rPr lang="fr-FR" dirty="0" smtClean="0"/>
              <a:t>décembre, </a:t>
            </a:r>
            <a:r>
              <a:rPr lang="fr-FR" dirty="0"/>
              <a:t>la plateforme a </a:t>
            </a:r>
            <a:r>
              <a:rPr lang="fr-FR" dirty="0" smtClean="0"/>
              <a:t>réalisé 96 </a:t>
            </a:r>
            <a:r>
              <a:rPr lang="fr-FR" dirty="0"/>
              <a:t>% de </a:t>
            </a:r>
            <a:r>
              <a:rPr lang="fr-FR" dirty="0" smtClean="0"/>
              <a:t>ses objectifs (globalisés) annuels répartis entre les 3 structures partenaires de la plateforme. La plateforme est bien ancrée dans ses missions d’information de premiers niveaux (A1) et de conseils personnalisés (A2) mais a plus de difficulté à réaliser des actes A4 (objectifs réévalués en 2024).</a:t>
            </a:r>
          </a:p>
          <a:p>
            <a:pPr algn="just"/>
            <a:r>
              <a:rPr lang="fr-FR" dirty="0" smtClean="0"/>
              <a:t>De même, l’accompagnement des copropriétés est complexe et doit se coordonner avec un opérateur extérieur.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1822"/>
          <a:stretch/>
        </p:blipFill>
        <p:spPr>
          <a:xfrm>
            <a:off x="1071154" y="1329179"/>
            <a:ext cx="10665112" cy="30284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53886" y="6128944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Source : SARENOV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154" y="338999"/>
            <a:ext cx="10282646" cy="867907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Les aides financières, première raison de la sollicitation des ECFR </a:t>
            </a:r>
            <a:r>
              <a:rPr lang="fr-FR" sz="2000" b="1" dirty="0" smtClean="0">
                <a:solidFill>
                  <a:srgbClr val="C00000"/>
                </a:solidFill>
              </a:rPr>
              <a:t>(Espace Conseil France </a:t>
            </a:r>
            <a:r>
              <a:rPr lang="fr-FR" sz="2000" b="1" dirty="0" err="1" smtClean="0">
                <a:solidFill>
                  <a:srgbClr val="C00000"/>
                </a:solidFill>
              </a:rPr>
              <a:t>Renov</a:t>
            </a:r>
            <a:r>
              <a:rPr lang="fr-FR" sz="2000" b="1" dirty="0" smtClean="0">
                <a:solidFill>
                  <a:srgbClr val="C00000"/>
                </a:solidFill>
              </a:rPr>
              <a:t>’)</a:t>
            </a:r>
            <a:endParaRPr lang="fr-FR" sz="20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40" y="6216073"/>
            <a:ext cx="5802100" cy="6737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51" y="1206905"/>
            <a:ext cx="4563566" cy="53164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782" y="1206904"/>
            <a:ext cx="4576018" cy="499385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53886" y="6488667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Source : SARENOV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E975D-B5A8-4FF1-8243-B1313D27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23" y="0"/>
            <a:ext cx="10237177" cy="178070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ORDRE du JOUR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FE576-9577-4F3F-9253-095163B8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4" y="1295323"/>
            <a:ext cx="10312715" cy="408947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3900" b="1" dirty="0">
                <a:latin typeface="Calibri Light" panose="020F0302020204030204" pitchFamily="34" charset="0"/>
              </a:rPr>
              <a:t> </a:t>
            </a:r>
            <a:r>
              <a:rPr lang="fr-FR" sz="3900" b="1" dirty="0" smtClean="0">
                <a:latin typeface="Calibri Light" panose="020F0302020204030204" pitchFamily="34" charset="0"/>
              </a:rPr>
              <a:t>Introduction </a:t>
            </a:r>
            <a:r>
              <a:rPr lang="fr-FR" sz="3900" b="1" dirty="0">
                <a:latin typeface="Calibri Light" panose="020F0302020204030204" pitchFamily="34" charset="0"/>
              </a:rPr>
              <a:t>: Juliette NEVERS, Vice-Présidente du Conseil </a:t>
            </a:r>
            <a:r>
              <a:rPr lang="fr-FR" sz="3900" b="1" dirty="0" smtClean="0">
                <a:latin typeface="Calibri Light" panose="020F0302020204030204" pitchFamily="34" charset="0"/>
              </a:rPr>
              <a:t>départemental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3900" b="1" dirty="0" smtClean="0">
                <a:latin typeface="Calibri Light" panose="020F0302020204030204" pitchFamily="34" charset="0"/>
              </a:rPr>
              <a:t> Présentation </a:t>
            </a:r>
            <a:r>
              <a:rPr lang="fr-FR" sz="3800" b="1" dirty="0">
                <a:latin typeface="Calibri Light" panose="020F0302020204030204" pitchFamily="34" charset="0"/>
              </a:rPr>
              <a:t>de l’outil de data visualisation sur la rénovation en Dordogne de la CERC Nouvelle- </a:t>
            </a:r>
            <a:r>
              <a:rPr lang="fr-FR" sz="3800" b="1" dirty="0" smtClean="0">
                <a:latin typeface="Calibri Light" panose="020F0302020204030204" pitchFamily="34" charset="0"/>
              </a:rPr>
              <a:t>Aquitaine par </a:t>
            </a:r>
            <a:r>
              <a:rPr lang="fr-FR" sz="3800" b="1" dirty="0">
                <a:latin typeface="Calibri Light" panose="020F0302020204030204" pitchFamily="34" charset="0"/>
              </a:rPr>
              <a:t>Mathieu JAMMOT </a:t>
            </a:r>
            <a:r>
              <a:rPr lang="fr-FR" sz="2900" b="1" dirty="0">
                <a:latin typeface="Calibri Light" panose="020F0302020204030204" pitchFamily="34" charset="0"/>
              </a:rPr>
              <a:t>	</a:t>
            </a:r>
            <a:endParaRPr lang="fr-FR" b="1" dirty="0">
              <a:latin typeface="Calibri Light" panose="020F03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3900" b="1" dirty="0" smtClean="0">
                <a:latin typeface="Calibri Light" panose="020F0302020204030204" pitchFamily="34" charset="0"/>
              </a:rPr>
              <a:t> Organisation territoriale et bilan 2024 de </a:t>
            </a:r>
            <a:r>
              <a:rPr lang="fr-FR" sz="3900" b="1" dirty="0">
                <a:latin typeface="Calibri Light" panose="020F0302020204030204" pitchFamily="34" charset="0"/>
              </a:rPr>
              <a:t>la plateforme portée par le </a:t>
            </a:r>
            <a:r>
              <a:rPr lang="fr-FR" sz="3900" b="1" dirty="0" smtClean="0">
                <a:latin typeface="Calibri Light" panose="020F0302020204030204" pitchFamily="34" charset="0"/>
              </a:rPr>
              <a:t>CD24 </a:t>
            </a:r>
            <a:endParaRPr lang="fr-FR" sz="3900" b="1" dirty="0">
              <a:latin typeface="Calibri Light" panose="020F03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3900" b="1" dirty="0">
                <a:latin typeface="Calibri Light" panose="020F0302020204030204" pitchFamily="34" charset="0"/>
              </a:rPr>
              <a:t> </a:t>
            </a:r>
            <a:r>
              <a:rPr lang="fr-FR" sz="3900" b="1" dirty="0" smtClean="0">
                <a:latin typeface="Calibri Light" panose="020F0302020204030204" pitchFamily="34" charset="0"/>
              </a:rPr>
              <a:t>Organisation </a:t>
            </a:r>
            <a:r>
              <a:rPr lang="fr-FR" sz="3900" b="1" dirty="0">
                <a:latin typeface="Calibri Light" panose="020F0302020204030204" pitchFamily="34" charset="0"/>
              </a:rPr>
              <a:t>territoriale </a:t>
            </a:r>
            <a:r>
              <a:rPr lang="fr-FR" sz="3900" b="1" dirty="0" smtClean="0">
                <a:latin typeface="Calibri Light" panose="020F0302020204030204" pitchFamily="34" charset="0"/>
              </a:rPr>
              <a:t>2025 et objectifs du Pacte territorial porté </a:t>
            </a:r>
            <a:r>
              <a:rPr lang="fr-FR" sz="3900" b="1" dirty="0">
                <a:latin typeface="Calibri Light" panose="020F0302020204030204" pitchFamily="34" charset="0"/>
              </a:rPr>
              <a:t>par le CD24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3900" b="1" dirty="0" smtClean="0">
                <a:latin typeface="Calibri Light" panose="020F0302020204030204" pitchFamily="34" charset="0"/>
              </a:rPr>
              <a:t> Echanges avec les partenaires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2AE1CE-F0C2-497D-B59B-418F8F18419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775" y="6412208"/>
            <a:ext cx="750014" cy="36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59CB8C-6A36-4EAE-ABBE-F51C3A8C1FB1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52" y="6174768"/>
            <a:ext cx="1089838" cy="5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77D421-DD44-4606-BFA7-588014EE4B9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90" y="6442278"/>
            <a:ext cx="678792" cy="32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ADIL 24">
            <a:extLst>
              <a:ext uri="{FF2B5EF4-FFF2-40B4-BE49-F238E27FC236}">
                <a16:creationId xmlns:a16="http://schemas.microsoft.com/office/drawing/2014/main" id="{91CDC119-C1DE-430B-82E5-D0DD80EC480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62" y="6442278"/>
            <a:ext cx="362022" cy="2903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AF4E39-60AD-4D59-A916-DD0A3CB2B564}"/>
              </a:ext>
            </a:extLst>
          </p:cNvPr>
          <p:cNvSpPr/>
          <p:nvPr/>
        </p:nvSpPr>
        <p:spPr>
          <a:xfrm>
            <a:off x="413064" y="6492356"/>
            <a:ext cx="1841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Copil du </a:t>
            </a:r>
            <a:r>
              <a:rPr lang="fr-FR" sz="1400" b="1" dirty="0" smtClean="0">
                <a:solidFill>
                  <a:srgbClr val="000000"/>
                </a:solidFill>
              </a:rPr>
              <a:t>10 Mars 2025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E2AE1CE-F0C2-497D-B59B-418F8F18419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775" y="6396740"/>
            <a:ext cx="750014" cy="36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59CB8C-6A36-4EAE-ABBE-F51C3A8C1FB1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52" y="6159300"/>
            <a:ext cx="1089838" cy="5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77D421-DD44-4606-BFA7-588014EE4B9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90" y="6426810"/>
            <a:ext cx="678792" cy="32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ADIL 24">
            <a:extLst>
              <a:ext uri="{FF2B5EF4-FFF2-40B4-BE49-F238E27FC236}">
                <a16:creationId xmlns:a16="http://schemas.microsoft.com/office/drawing/2014/main" id="{91CDC119-C1DE-430B-82E5-D0DD80EC480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62" y="6426810"/>
            <a:ext cx="362022" cy="29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3743" y="6300009"/>
            <a:ext cx="944467" cy="4538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095" y="6131018"/>
            <a:ext cx="1082204" cy="6418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702" y="6116333"/>
            <a:ext cx="752045" cy="7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154" y="339000"/>
            <a:ext cx="10282646" cy="975114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Un bilan qualitatif très satisfaisant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40" y="6216073"/>
            <a:ext cx="5802100" cy="6737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9447" y="5791726"/>
            <a:ext cx="2347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rgbClr val="C00000"/>
                </a:solidFill>
              </a:rPr>
              <a:t>(données TBS au </a:t>
            </a:r>
            <a:r>
              <a:rPr lang="fr-FR" sz="1400" i="1" dirty="0" smtClean="0">
                <a:solidFill>
                  <a:srgbClr val="C00000"/>
                </a:solidFill>
              </a:rPr>
              <a:t>20/01/2025)</a:t>
            </a:r>
            <a:endParaRPr lang="fr-FR" sz="1400" i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3135" y="1432052"/>
            <a:ext cx="397695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58% des ménages sont modestes et très modestes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64418" y="1452463"/>
            <a:ext cx="54816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92,4% de taux de satisfaction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045740" y="2245114"/>
            <a:ext cx="5120824" cy="2107930"/>
          </a:xfrm>
          <a:prstGeom prst="rect">
            <a:avLst/>
          </a:prstGeom>
        </p:spPr>
      </p:pic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343667751"/>
              </p:ext>
            </p:extLst>
          </p:nvPr>
        </p:nvGraphicFramePr>
        <p:xfrm>
          <a:off x="684802" y="1844596"/>
          <a:ext cx="5527675" cy="417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187442" y="6368265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Source : SARENOV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250" y="105635"/>
            <a:ext cx="10140262" cy="118976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Une chute des dossiers MPR gérés au niveau national et un maintien de MPR parcours accompagné</a:t>
            </a:r>
            <a:endParaRPr lang="fr-FR" sz="3200" b="1" i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37" y="5913533"/>
            <a:ext cx="4835535" cy="5646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250" y="6170385"/>
            <a:ext cx="23535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données </a:t>
            </a:r>
            <a:r>
              <a:rPr lang="fr-FR" sz="900" dirty="0"/>
              <a:t>INFOCENTRE_ANAH_"CUBE _</a:t>
            </a:r>
            <a:r>
              <a:rPr lang="fr-FR" sz="900" dirty="0" smtClean="0"/>
              <a:t>LIGHT »</a:t>
            </a:r>
            <a:endParaRPr lang="fr-FR" sz="900" dirty="0"/>
          </a:p>
        </p:txBody>
      </p:sp>
      <p:sp>
        <p:nvSpPr>
          <p:cNvPr id="7" name="ZoneTexte 6"/>
          <p:cNvSpPr txBox="1"/>
          <p:nvPr/>
        </p:nvSpPr>
        <p:spPr>
          <a:xfrm>
            <a:off x="7239699" y="2127139"/>
            <a:ext cx="4210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chute de près de 50%  s’explique par les évolutions des conditions d’attribution des subventions. En effet, en début d’année, l’obtention de MPR nécessitait 2 gestes et l’obligation de recourir à un MAR.</a:t>
            </a:r>
            <a:br>
              <a:rPr lang="fr-FR" dirty="0" smtClean="0"/>
            </a:br>
            <a:r>
              <a:rPr lang="fr-FR" dirty="0" smtClean="0"/>
              <a:t>Les mesures entrées en vigueur le 15 mai ont permis d’enclencher une nouvelle dynamique notamment avec le retour des gestes simples.</a:t>
            </a:r>
            <a:endParaRPr lang="fr-FR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055584"/>
              </p:ext>
            </p:extLst>
          </p:nvPr>
        </p:nvGraphicFramePr>
        <p:xfrm>
          <a:off x="1350015" y="1583492"/>
          <a:ext cx="5805794" cy="391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54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250" y="105635"/>
            <a:ext cx="10140262" cy="118976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Evolution des </a:t>
            </a:r>
            <a:r>
              <a:rPr lang="fr-FR" sz="3200" b="1" dirty="0" smtClean="0">
                <a:solidFill>
                  <a:srgbClr val="C00000"/>
                </a:solidFill>
              </a:rPr>
              <a:t>dossiers par </a:t>
            </a:r>
            <a:r>
              <a:rPr lang="fr-FR" sz="3200" b="1" dirty="0">
                <a:solidFill>
                  <a:srgbClr val="C00000"/>
                </a:solidFill>
              </a:rPr>
              <a:t>EPCI </a:t>
            </a: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2400" b="1" dirty="0" smtClean="0">
                <a:solidFill>
                  <a:srgbClr val="C00000"/>
                </a:solidFill>
              </a:rPr>
              <a:t>(MPR par geste </a:t>
            </a:r>
            <a:r>
              <a:rPr lang="fr-FR" sz="2400" b="1" dirty="0">
                <a:solidFill>
                  <a:srgbClr val="C00000"/>
                </a:solidFill>
              </a:rPr>
              <a:t>et MPR </a:t>
            </a:r>
            <a:r>
              <a:rPr lang="fr-FR" sz="2400" b="1" dirty="0" smtClean="0">
                <a:solidFill>
                  <a:srgbClr val="C00000"/>
                </a:solidFill>
              </a:rPr>
              <a:t>rénovation globale)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6256222"/>
            <a:ext cx="4835535" cy="5646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Bilan 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1515" y="6313193"/>
            <a:ext cx="2261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Données brutes non traitées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90" y="1119626"/>
            <a:ext cx="10461970" cy="51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47967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fr-FR" sz="8800" b="1" dirty="0" smtClean="0">
                <a:solidFill>
                  <a:srgbClr val="C00000"/>
                </a:solidFill>
              </a:rPr>
              <a:t>Animations 2024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Animations 2024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Animations 2024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0075" y="3808588"/>
            <a:ext cx="4871995" cy="1754326"/>
          </a:xfrm>
          <a:prstGeom prst="rect">
            <a:avLst/>
          </a:prstGeom>
          <a:noFill/>
          <a:ln>
            <a:solidFill>
              <a:schemeClr val="accent4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</a:rPr>
              <a:t>41 animations soit :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-&gt; + 41 jours de mobilisation des intervenants </a:t>
            </a:r>
          </a:p>
          <a:p>
            <a:pPr algn="just"/>
            <a:r>
              <a:rPr lang="fr-FR" dirty="0" smtClean="0"/>
              <a:t>       -&gt; + 42 jours de préparation</a:t>
            </a:r>
          </a:p>
          <a:p>
            <a:pPr algn="just"/>
            <a:r>
              <a:rPr lang="fr-FR" dirty="0" smtClean="0"/>
              <a:t>	-&gt; 788 ménages informés</a:t>
            </a:r>
          </a:p>
          <a:p>
            <a:pPr algn="just"/>
            <a:r>
              <a:rPr lang="fr-FR" dirty="0" smtClean="0"/>
              <a:t>	-&gt; 472 professionnels rencontrés</a:t>
            </a:r>
          </a:p>
          <a:p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961059" y="3808588"/>
            <a:ext cx="5841300" cy="2000548"/>
          </a:xfrm>
          <a:prstGeom prst="rect">
            <a:avLst/>
          </a:prstGeom>
          <a:noFill/>
          <a:ln>
            <a:solidFill>
              <a:schemeClr val="accent4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C00000"/>
                </a:solidFill>
              </a:rPr>
              <a:t>48 permanences </a:t>
            </a:r>
            <a:r>
              <a:rPr lang="fr-FR" b="1" dirty="0" smtClean="0">
                <a:solidFill>
                  <a:srgbClr val="C00000"/>
                </a:solidFill>
              </a:rPr>
              <a:t>sur l’année 2024 soit :</a:t>
            </a:r>
          </a:p>
          <a:p>
            <a:pPr algn="just"/>
            <a:r>
              <a:rPr lang="fr-FR" dirty="0" smtClean="0"/>
              <a:t>      -&gt; 4 communes sans programme d’animation </a:t>
            </a:r>
          </a:p>
          <a:p>
            <a:pPr algn="just"/>
            <a:r>
              <a:rPr lang="fr-FR" sz="1600" dirty="0" smtClean="0"/>
              <a:t>(La Force, Mouleydier, Eymet, Villefranche de </a:t>
            </a:r>
            <a:r>
              <a:rPr lang="fr-FR" sz="1600" dirty="0" err="1" smtClean="0"/>
              <a:t>Lonchat</a:t>
            </a:r>
            <a:r>
              <a:rPr lang="fr-FR" sz="1600" dirty="0"/>
              <a:t>)</a:t>
            </a:r>
            <a:endParaRPr lang="fr-FR" sz="1600" dirty="0" smtClean="0"/>
          </a:p>
          <a:p>
            <a:pPr algn="just"/>
            <a:r>
              <a:rPr lang="fr-FR" dirty="0" smtClean="0"/>
              <a:t>	-&gt; 4 permanences par mois </a:t>
            </a:r>
          </a:p>
          <a:p>
            <a:pPr algn="just"/>
            <a:r>
              <a:rPr lang="fr-FR" dirty="0" smtClean="0"/>
              <a:t>à la rencontre des ménages pour les informer sur les dispositifs d’aide à la rénovation de l’habitat. 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55" y="5582661"/>
            <a:ext cx="1463644" cy="1275339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17217"/>
              </p:ext>
            </p:extLst>
          </p:nvPr>
        </p:nvGraphicFramePr>
        <p:xfrm>
          <a:off x="1743959" y="265014"/>
          <a:ext cx="8917756" cy="339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99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24" y="5958301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Animations 2024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9" name="Image 8" descr="\\antares\dedd\HABITAT\0-Bureau ODH\2 AMIplateformeNAV\0 - AMI 2024\Animations 2024\3-02-24 - salon immo Boulazac\Photos\IMG_20240204_10254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1571" r="2644" b="3123"/>
          <a:stretch/>
        </p:blipFill>
        <p:spPr bwMode="auto">
          <a:xfrm>
            <a:off x="4198304" y="1073149"/>
            <a:ext cx="3887457" cy="2813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\\antares\dedd\HABITAT\0-Bureau ODH\2 AMIplateformeNAV\0 - AMI 2024\Animations 2024\3-02-24 - salon immo Boulazac\Photos\10000001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10647"/>
          <a:stretch/>
        </p:blipFill>
        <p:spPr bwMode="auto">
          <a:xfrm>
            <a:off x="8174352" y="0"/>
            <a:ext cx="4017647" cy="2532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\\antares\dedd\HABITAT\0-Bureau ODH\2 AMIplateformeNAV\0 - AMI 2024\Animations 2024\3-02-24 - salon immo Boulazac\Photos\IMG_20240202_14551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r="5628" b="16664"/>
          <a:stretch/>
        </p:blipFill>
        <p:spPr bwMode="auto">
          <a:xfrm>
            <a:off x="611086" y="3886337"/>
            <a:ext cx="5091071" cy="2940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\\antares\dedd\HABITAT\0-Bureau ODH\2 AMIplateformeNAV\0 - AMI 2024\Animations 2024\25-01-24 reunion CAPEB entrep\photos\IMG_20240125_1442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" y="-30821"/>
            <a:ext cx="3587219" cy="256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l'invité de la rédactio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29" y="0"/>
            <a:ext cx="189103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\\antares\dedd\HABITAT\0-Bureau ODH\2 AMIplateformeNAV\0 - AMI 2024\Animations 2024\18-09-24 - conférence Manzac\conf 18 09 2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57" y="2678546"/>
            <a:ext cx="2380591" cy="34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2726" y="3969944"/>
            <a:ext cx="2871465" cy="2152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810" y="2707824"/>
            <a:ext cx="1210364" cy="10028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5019" y="94611"/>
            <a:ext cx="958009" cy="9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2309" y="2240107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fr-FR" sz="8000" b="1" dirty="0">
                <a:solidFill>
                  <a:srgbClr val="002060"/>
                </a:solidFill>
              </a:rPr>
              <a:t>La mise en place d’un Pacte territorial en 2025</a:t>
            </a:r>
          </a:p>
        </p:txBody>
      </p:sp>
    </p:spTree>
    <p:extLst>
      <p:ext uri="{BB962C8B-B14F-4D97-AF65-F5344CB8AC3E}">
        <p14:creationId xmlns:p14="http://schemas.microsoft.com/office/powerpoint/2010/main" val="39610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7691" y="821933"/>
            <a:ext cx="10222786" cy="4993241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Une nouvelle </a:t>
            </a:r>
            <a:r>
              <a:rPr lang="fr-FR" b="1" dirty="0" smtClean="0">
                <a:solidFill>
                  <a:srgbClr val="002060"/>
                </a:solidFill>
              </a:rPr>
              <a:t>contractualisation</a:t>
            </a:r>
            <a:r>
              <a:rPr lang="fr-FR" sz="3200" b="1" dirty="0" smtClean="0">
                <a:solidFill>
                  <a:srgbClr val="002060"/>
                </a:solidFill>
              </a:rPr>
              <a:t/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</a:rPr>
              <a:t/>
            </a:r>
            <a:br>
              <a:rPr lang="fr-FR" sz="2800" dirty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>Au </a:t>
            </a:r>
            <a:r>
              <a:rPr lang="fr-FR" sz="2800" dirty="0">
                <a:solidFill>
                  <a:srgbClr val="002060"/>
                </a:solidFill>
              </a:rPr>
              <a:t>1</a:t>
            </a:r>
            <a:r>
              <a:rPr lang="fr-FR" sz="2800" baseline="30000" dirty="0">
                <a:solidFill>
                  <a:srgbClr val="002060"/>
                </a:solidFill>
              </a:rPr>
              <a:t>er</a:t>
            </a:r>
            <a:r>
              <a:rPr lang="fr-FR" sz="2800" dirty="0">
                <a:solidFill>
                  <a:srgbClr val="002060"/>
                </a:solidFill>
              </a:rPr>
              <a:t> janvier </a:t>
            </a:r>
            <a:r>
              <a:rPr lang="fr-FR" sz="2800" dirty="0" smtClean="0">
                <a:solidFill>
                  <a:srgbClr val="002060"/>
                </a:solidFill>
              </a:rPr>
              <a:t>2025 : mise </a:t>
            </a:r>
            <a:r>
              <a:rPr lang="fr-FR" sz="2800" dirty="0">
                <a:solidFill>
                  <a:srgbClr val="002060"/>
                </a:solidFill>
              </a:rPr>
              <a:t>en œuvre du service public de rénovation de l’habitat (SPRH</a:t>
            </a:r>
            <a:r>
              <a:rPr lang="fr-FR" sz="2800" dirty="0" smtClean="0">
                <a:solidFill>
                  <a:srgbClr val="002060"/>
                </a:solidFill>
              </a:rPr>
              <a:t>) intégrant l’ensemble des volets de la rénovation de l’habitat : rénovation énergétique, habitat dégradé, adaptation, copropriété…</a:t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> </a:t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  <a:sym typeface="Webdings" panose="05030102010509060703" pitchFamily="18" charset="2"/>
              </a:rPr>
              <a:t> </a:t>
            </a:r>
            <a:r>
              <a:rPr lang="fr-FR" sz="2800" dirty="0" smtClean="0">
                <a:solidFill>
                  <a:srgbClr val="002060"/>
                </a:solidFill>
                <a:sym typeface="Webdings" panose="05030102010509060703" pitchFamily="18" charset="2"/>
              </a:rPr>
              <a:t>Fin des conventions territoriales du programme SARE au 31/12/2024 et des </a:t>
            </a:r>
            <a:r>
              <a:rPr lang="fr-FR" sz="2800" dirty="0" smtClean="0">
                <a:solidFill>
                  <a:srgbClr val="002060"/>
                </a:solidFill>
              </a:rPr>
              <a:t>plateformes </a:t>
            </a:r>
            <a:r>
              <a:rPr lang="fr-FR" sz="2800" dirty="0">
                <a:solidFill>
                  <a:srgbClr val="002060"/>
                </a:solidFill>
              </a:rPr>
              <a:t>France </a:t>
            </a:r>
            <a:r>
              <a:rPr lang="fr-FR" sz="2800" dirty="0" smtClean="0">
                <a:solidFill>
                  <a:srgbClr val="002060"/>
                </a:solidFill>
              </a:rPr>
              <a:t>Rénov</a:t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  <a:sym typeface="Webdings" panose="05030102010509060703" pitchFamily="18" charset="2"/>
              </a:rPr>
              <a:t/>
            </a:r>
            <a:br>
              <a:rPr lang="fr-FR" sz="2800" dirty="0" smtClean="0">
                <a:solidFill>
                  <a:srgbClr val="002060"/>
                </a:solidFill>
                <a:sym typeface="Webdings" panose="05030102010509060703" pitchFamily="18" charset="2"/>
              </a:rPr>
            </a:br>
            <a:r>
              <a:rPr lang="fr-FR" sz="2800" dirty="0" smtClean="0">
                <a:solidFill>
                  <a:srgbClr val="002060"/>
                </a:solidFill>
                <a:sym typeface="Webdings" panose="05030102010509060703" pitchFamily="18" charset="2"/>
              </a:rPr>
              <a:t> Transition progressive vers la fin </a:t>
            </a:r>
            <a:r>
              <a:rPr lang="fr-FR" sz="2800" dirty="0" smtClean="0">
                <a:solidFill>
                  <a:srgbClr val="002060"/>
                </a:solidFill>
              </a:rPr>
              <a:t>des </a:t>
            </a:r>
            <a:r>
              <a:rPr lang="fr-FR" sz="2800" dirty="0">
                <a:solidFill>
                  <a:srgbClr val="002060"/>
                </a:solidFill>
              </a:rPr>
              <a:t>contractualisations OPAH </a:t>
            </a:r>
            <a:r>
              <a:rPr lang="fr-FR" sz="2800" dirty="0" smtClean="0">
                <a:solidFill>
                  <a:srgbClr val="002060"/>
                </a:solidFill>
              </a:rPr>
              <a:t>/ PIG</a:t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</a:rPr>
              <a:t/>
            </a:r>
            <a:br>
              <a:rPr lang="fr-FR" sz="2800" dirty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>                                              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7416" b="6700"/>
          <a:stretch/>
        </p:blipFill>
        <p:spPr>
          <a:xfrm>
            <a:off x="8629440" y="955438"/>
            <a:ext cx="2415278" cy="18446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638" y="6008182"/>
            <a:ext cx="5672186" cy="6573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313" y="356813"/>
            <a:ext cx="9901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Une nouvelle organisation territoriale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22707" y="2845716"/>
            <a:ext cx="59756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Le Pacte Dordogne-Périgord pour </a:t>
            </a:r>
            <a:r>
              <a:rPr lang="fr-FR" sz="2000" b="1" dirty="0"/>
              <a:t>un habitat durable, </a:t>
            </a:r>
            <a:r>
              <a:rPr lang="fr-FR" sz="2000" b="1" dirty="0" smtClean="0"/>
              <a:t>adapté </a:t>
            </a:r>
            <a:r>
              <a:rPr lang="fr-FR" sz="2000" b="1" dirty="0"/>
              <a:t>et </a:t>
            </a:r>
            <a:r>
              <a:rPr lang="fr-FR" sz="2000" b="1" dirty="0" smtClean="0"/>
              <a:t>solidaire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4763" y="3713106"/>
            <a:ext cx="35651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Territoire </a:t>
            </a:r>
            <a:r>
              <a:rPr lang="fr-FR" dirty="0"/>
              <a:t>: 13 EPCI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Durée </a:t>
            </a:r>
            <a:r>
              <a:rPr lang="fr-FR" dirty="0"/>
              <a:t>: </a:t>
            </a:r>
            <a:r>
              <a:rPr lang="fr-FR" dirty="0" smtClean="0"/>
              <a:t>2025-2027 (3 ans)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Population : 225.000 </a:t>
            </a:r>
            <a:r>
              <a:rPr lang="fr-FR" dirty="0" smtClean="0"/>
              <a:t>habitants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924763" y="4636436"/>
            <a:ext cx="590079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Porteur du projet : Conseil Départemental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Partenaires : Etat, Région, Communautés de Communes, Pays, associations : ADIL </a:t>
            </a:r>
            <a:r>
              <a:rPr lang="fr-FR" dirty="0"/>
              <a:t>/ SOLIHA / CAUE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377" y="1363722"/>
            <a:ext cx="3716398" cy="4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313" y="356813"/>
            <a:ext cx="9901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Le parcours des ménages</a:t>
            </a:r>
            <a:endParaRPr lang="fr-FR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301" y="1126254"/>
            <a:ext cx="8254767" cy="56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573" y="338999"/>
            <a:ext cx="10677227" cy="697321"/>
          </a:xfrm>
        </p:spPr>
        <p:txBody>
          <a:bodyPr/>
          <a:lstStyle/>
          <a:p>
            <a:r>
              <a:rPr lang="fr-FR" dirty="0" err="1" smtClean="0">
                <a:solidFill>
                  <a:srgbClr val="C00000"/>
                </a:solidFill>
              </a:rPr>
              <a:t>Datavisualisation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841" y="1186962"/>
            <a:ext cx="5398376" cy="499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LA CERC </a:t>
            </a:r>
            <a:r>
              <a:rPr lang="fr-FR" dirty="0" smtClean="0">
                <a:solidFill>
                  <a:schemeClr val="accent1"/>
                </a:solidFill>
              </a:rPr>
              <a:t>NOUVELLE-AQUITAINE</a:t>
            </a:r>
          </a:p>
          <a:p>
            <a:pPr marL="0" indent="0"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://www.cerc-na.fr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900" dirty="0"/>
              <a:t>La cellule Economique Régionale de la Construction (CERC) Nouvelle-Aquitaine rassemble les acteurs publics et privés de l’acte de construire au niveau régional.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408" y="6182593"/>
            <a:ext cx="6090432" cy="707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4079" r="10357"/>
          <a:stretch/>
        </p:blipFill>
        <p:spPr>
          <a:xfrm>
            <a:off x="5977217" y="58723"/>
            <a:ext cx="5930781" cy="6118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85759" y="188357"/>
            <a:ext cx="746620" cy="327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42" y="4236138"/>
            <a:ext cx="5259640" cy="18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313" y="356813"/>
            <a:ext cx="9901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Des financements calibrés en fonction de la fin des OPAH PIG </a:t>
            </a:r>
            <a:endParaRPr lang="fr-FR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04" y="1952090"/>
            <a:ext cx="7580643" cy="18101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06" y="4059962"/>
            <a:ext cx="10862143" cy="15086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313" y="356813"/>
            <a:ext cx="990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La mise en place du Pacte Dordogne-Périgord</a:t>
            </a:r>
            <a:endParaRPr lang="fr-FR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2069" y="1396778"/>
            <a:ext cx="94238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La </a:t>
            </a:r>
            <a:r>
              <a:rPr lang="fr-FR" sz="2800" b="1" dirty="0" smtClean="0"/>
              <a:t>convention générale </a:t>
            </a:r>
            <a:r>
              <a:rPr lang="fr-FR" sz="2800" dirty="0" smtClean="0"/>
              <a:t>du Pacte a été signée le 20 février 2025 par l’Etat (en ligne sur l’ODH)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 Chaque territoire a été rencontré individuellement et à plusieurs reprises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Chaque </a:t>
            </a:r>
            <a:r>
              <a:rPr lang="fr-FR" sz="2800" dirty="0"/>
              <a:t>intercommunalité </a:t>
            </a:r>
            <a:r>
              <a:rPr lang="fr-FR" sz="2800" dirty="0" smtClean="0"/>
              <a:t>a reçu sa </a:t>
            </a:r>
            <a:r>
              <a:rPr lang="fr-FR" sz="2800" b="1" dirty="0" smtClean="0"/>
              <a:t>convention volet 1 et 2 </a:t>
            </a:r>
            <a:r>
              <a:rPr lang="fr-FR" sz="2800" dirty="0" smtClean="0"/>
              <a:t>pour signature les 24 et 25 février 2025 par 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Vers le Pacte Territorial en 2025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313" y="356813"/>
            <a:ext cx="990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La mise en place du Pacte Dordogne-Périgord</a:t>
            </a:r>
            <a:endParaRPr lang="fr-FR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37857" y="1111552"/>
            <a:ext cx="88681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Prochaines étapes :</a:t>
            </a:r>
          </a:p>
          <a:p>
            <a:endParaRPr lang="fr-FR" sz="28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400" dirty="0" smtClean="0"/>
              <a:t>Continuer le travail amorcé en partenariat </a:t>
            </a:r>
            <a:r>
              <a:rPr lang="fr-FR" sz="2400" smtClean="0"/>
              <a:t>et complémentarité </a:t>
            </a:r>
            <a:r>
              <a:rPr lang="fr-FR" sz="2400" dirty="0" smtClean="0"/>
              <a:t>avec les territoires sur l’animation, la communication, les permanences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400" dirty="0" smtClean="0"/>
              <a:t>Déploiement de ConseilRénov’ pour le suivi des ménages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400" dirty="0" smtClean="0"/>
              <a:t>Conventions volet 3 pour Bastides, CAB et Happy habitat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0826" y="1606502"/>
            <a:ext cx="9423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Merci de votre attention. </a:t>
            </a:r>
          </a:p>
          <a:p>
            <a:pPr algn="ctr"/>
            <a:endParaRPr lang="fr-FR" sz="3200" dirty="0">
              <a:solidFill>
                <a:srgbClr val="0070C0"/>
              </a:solidFill>
            </a:endParaRPr>
          </a:p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Toute l’équipe du Pacte Dordogne-Périgord</a:t>
            </a:r>
          </a:p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se tient à votre entière disposition pour répondre à toutes vos questions et entendre vos préoccupations </a:t>
            </a:r>
            <a:endParaRPr lang="fr-FR" sz="3200" dirty="0">
              <a:solidFill>
                <a:srgbClr val="0070C0"/>
              </a:solidFill>
            </a:endParaRPr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267" y="5366273"/>
            <a:ext cx="609043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154" y="338999"/>
            <a:ext cx="10282646" cy="697321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Rappel </a:t>
            </a:r>
            <a:r>
              <a:rPr lang="fr-FR" dirty="0" smtClean="0">
                <a:solidFill>
                  <a:srgbClr val="C00000"/>
                </a:solidFill>
              </a:rPr>
              <a:t>historique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1189" y="1349829"/>
            <a:ext cx="10552611" cy="482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sz="1900" dirty="0">
                <a:solidFill>
                  <a:srgbClr val="C00000"/>
                </a:solidFill>
              </a:rPr>
              <a:t>2019 : </a:t>
            </a:r>
            <a:r>
              <a:rPr lang="fr-FR" sz="1900" dirty="0"/>
              <a:t>Lancement du dispositif </a:t>
            </a:r>
            <a:r>
              <a:rPr lang="fr-FR" sz="1900" dirty="0" smtClean="0"/>
              <a:t>national SARE 2021-2023 (3 ans)</a:t>
            </a:r>
          </a:p>
          <a:p>
            <a:pPr marL="0" indent="0" algn="just">
              <a:buNone/>
            </a:pPr>
            <a:r>
              <a:rPr lang="fr-FR" sz="1900" dirty="0" smtClean="0">
                <a:solidFill>
                  <a:srgbClr val="C00000"/>
                </a:solidFill>
              </a:rPr>
              <a:t>2021 </a:t>
            </a:r>
            <a:r>
              <a:rPr lang="fr-FR" sz="1900" dirty="0"/>
              <a:t>: signature de la convention régionale de  mise en œuvre du programme SARE entre la Région Nouvelle Aquitaine, l’Etat, l’ADEME, l’ANAH, et des fournisseurs d’energie pour 2021/2022/2023.</a:t>
            </a:r>
            <a:endParaRPr lang="fr-FR" sz="1900" dirty="0">
              <a:cs typeface="Calibri"/>
            </a:endParaRPr>
          </a:p>
          <a:p>
            <a:pPr marL="0" indent="0" algn="just">
              <a:buNone/>
            </a:pPr>
            <a:r>
              <a:rPr lang="fr-FR" sz="1900" i="1" dirty="0">
                <a:solidFill>
                  <a:srgbClr val="C00000"/>
                </a:solidFill>
              </a:rPr>
              <a:t>Dispositif </a:t>
            </a:r>
            <a:r>
              <a:rPr lang="fr-FR" sz="1900" b="1" i="1" dirty="0">
                <a:solidFill>
                  <a:srgbClr val="C00000"/>
                </a:solidFill>
              </a:rPr>
              <a:t>transitoire</a:t>
            </a:r>
            <a:r>
              <a:rPr lang="fr-FR" sz="1900" i="1" dirty="0">
                <a:solidFill>
                  <a:srgbClr val="C00000"/>
                </a:solidFill>
              </a:rPr>
              <a:t> en 2021 </a:t>
            </a:r>
            <a:r>
              <a:rPr lang="fr-FR" sz="1900" i="1" dirty="0"/>
              <a:t>en Dordogne plateforme de rénovation énergétique « en devenir » </a:t>
            </a:r>
            <a:r>
              <a:rPr lang="fr-FR" sz="1900" i="1" dirty="0" smtClean="0"/>
              <a:t>avec </a:t>
            </a:r>
            <a:r>
              <a:rPr lang="fr-FR" sz="1900" i="1" dirty="0"/>
              <a:t>une seule plateforme animée par 2 porteurs, SOLIHA et le CAUE, et un porteur associé l’ADIL24, avec le soutien financier du Conseil Départemental de la Dordogne.</a:t>
            </a:r>
          </a:p>
          <a:p>
            <a:pPr marL="0" indent="0" algn="just">
              <a:buNone/>
            </a:pPr>
            <a:r>
              <a:rPr lang="fr-FR" sz="1900" dirty="0">
                <a:solidFill>
                  <a:srgbClr val="C00000"/>
                </a:solidFill>
              </a:rPr>
              <a:t>2022</a:t>
            </a:r>
            <a:r>
              <a:rPr lang="fr-FR" sz="1900" dirty="0"/>
              <a:t> : </a:t>
            </a:r>
            <a:r>
              <a:rPr lang="fr-FR" sz="1900" dirty="0" smtClean="0"/>
              <a:t>2</a:t>
            </a:r>
            <a:r>
              <a:rPr lang="fr-FR" sz="1900" baseline="30000" dirty="0"/>
              <a:t>sd</a:t>
            </a:r>
            <a:r>
              <a:rPr lang="fr-FR" sz="1900" dirty="0" smtClean="0"/>
              <a:t> </a:t>
            </a:r>
            <a:r>
              <a:rPr lang="fr-FR" sz="1900" b="1" dirty="0"/>
              <a:t>AMI</a:t>
            </a:r>
            <a:r>
              <a:rPr lang="fr-FR" sz="1900" dirty="0"/>
              <a:t> (Appel à Manifestation </a:t>
            </a:r>
            <a:r>
              <a:rPr lang="fr-FR" sz="1900" dirty="0" smtClean="0"/>
              <a:t>d’Intérêt</a:t>
            </a:r>
            <a:r>
              <a:rPr lang="fr-FR" sz="1900" dirty="0"/>
              <a:t>) lancé par la Région Nouvelle Aquitaine pour la mise en place de plateformes de rénovation énergétique. En Dordogne, mise en place de 2 plateformes.</a:t>
            </a:r>
          </a:p>
          <a:p>
            <a:pPr marL="0" indent="0" algn="just">
              <a:buNone/>
            </a:pPr>
            <a:r>
              <a:rPr lang="fr-FR" sz="1900" dirty="0" smtClean="0">
                <a:solidFill>
                  <a:srgbClr val="C00000"/>
                </a:solidFill>
              </a:rPr>
              <a:t>2023</a:t>
            </a:r>
            <a:r>
              <a:rPr lang="fr-FR" sz="1900" dirty="0" smtClean="0"/>
              <a:t> </a:t>
            </a:r>
            <a:r>
              <a:rPr lang="fr-FR" sz="1900" dirty="0"/>
              <a:t>: </a:t>
            </a:r>
            <a:r>
              <a:rPr lang="fr-FR" sz="1900" dirty="0" smtClean="0"/>
              <a:t>3</a:t>
            </a:r>
            <a:r>
              <a:rPr lang="fr-FR" sz="1900" baseline="30000" dirty="0"/>
              <a:t>ème</a:t>
            </a:r>
            <a:r>
              <a:rPr lang="fr-FR" sz="1900" dirty="0" smtClean="0"/>
              <a:t> </a:t>
            </a:r>
            <a:r>
              <a:rPr lang="fr-FR" sz="1900" b="1" dirty="0" smtClean="0"/>
              <a:t>AMI</a:t>
            </a:r>
            <a:r>
              <a:rPr lang="fr-FR" sz="1900" dirty="0" smtClean="0"/>
              <a:t> </a:t>
            </a:r>
            <a:r>
              <a:rPr lang="fr-FR" sz="1900" dirty="0"/>
              <a:t>lancé par la Région Nouvelle Aquitaine pour la mise en place de plateformes de rénovation énergétique</a:t>
            </a:r>
            <a:r>
              <a:rPr lang="fr-FR" sz="1900" dirty="0" smtClean="0"/>
              <a:t>. Même organisation qu’en 2022.</a:t>
            </a:r>
          </a:p>
          <a:p>
            <a:pPr marL="0" indent="0" algn="just">
              <a:buNone/>
            </a:pPr>
            <a:r>
              <a:rPr lang="fr-FR" sz="2600" dirty="0">
                <a:solidFill>
                  <a:srgbClr val="C00000"/>
                </a:solidFill>
              </a:rPr>
              <a:t>2024</a:t>
            </a:r>
            <a:r>
              <a:rPr lang="fr-FR" sz="2600" dirty="0" smtClean="0">
                <a:solidFill>
                  <a:srgbClr val="C00000"/>
                </a:solidFill>
              </a:rPr>
              <a:t> : prolongement du programme SARE piloté par l’ANAH – année transitoire – dans la perspective de la mise en Place du Pacte Territorial</a:t>
            </a:r>
            <a:endParaRPr lang="fr-FR" sz="22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08" y="6182593"/>
            <a:ext cx="6090432" cy="707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4" y="110691"/>
            <a:ext cx="11147757" cy="61931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227" y="6303889"/>
            <a:ext cx="4772047" cy="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08" y="6182593"/>
            <a:ext cx="6090432" cy="707197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4"/>
          <a:srcRect b="3179"/>
          <a:stretch/>
        </p:blipFill>
        <p:spPr>
          <a:xfrm>
            <a:off x="1530677" y="154111"/>
            <a:ext cx="8961356" cy="602848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47967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fr-FR" sz="8800" b="1" dirty="0" smtClean="0">
                <a:solidFill>
                  <a:srgbClr val="C00000"/>
                </a:solidFill>
              </a:rPr>
              <a:t>Organisation territoriale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08" y="6182593"/>
            <a:ext cx="6090432" cy="7071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11327"/>
          <a:stretch/>
        </p:blipFill>
        <p:spPr>
          <a:xfrm>
            <a:off x="1014012" y="432716"/>
            <a:ext cx="10708802" cy="53413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515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La plateforme de rénovation énergétique Dordogne-Périgord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61404"/>
            <a:ext cx="10515600" cy="2493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C00000"/>
                </a:solidFill>
              </a:rPr>
              <a:t>portée par le CD24 en partenariat avec l’ADIL, Soliha et le CAUE</a:t>
            </a:r>
          </a:p>
          <a:p>
            <a:pPr marL="0" indent="0">
              <a:buNone/>
            </a:pPr>
            <a:r>
              <a:rPr lang="fr-FR" sz="2600" dirty="0"/>
              <a:t>Cette plateforme couvre les 14 EPCI </a:t>
            </a:r>
            <a:r>
              <a:rPr lang="fr-FR" sz="1400" dirty="0"/>
              <a:t>(365 communes et 330 000 habitants)</a:t>
            </a:r>
          </a:p>
          <a:p>
            <a:pPr marL="0" indent="0">
              <a:buNone/>
            </a:pPr>
            <a:r>
              <a:rPr lang="fr-FR" sz="2600" dirty="0"/>
              <a:t>Le point d'entrée de la plateforme est l'ADIL :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Tél: 05 53 09 89 89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contact@adil24.org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175" y="5958301"/>
            <a:ext cx="6102625" cy="70719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03478" y="3811892"/>
            <a:ext cx="3605783" cy="2674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/>
              <a:t>Bastides Dordogne Périgord, </a:t>
            </a:r>
          </a:p>
          <a:p>
            <a:pPr algn="just"/>
            <a:r>
              <a:rPr lang="fr-FR" sz="2000" dirty="0"/>
              <a:t>CA Bergeracoise, </a:t>
            </a:r>
          </a:p>
          <a:p>
            <a:pPr algn="just"/>
            <a:r>
              <a:rPr lang="fr-FR" sz="2000" dirty="0"/>
              <a:t>CA Grand Périgueux, </a:t>
            </a:r>
          </a:p>
          <a:p>
            <a:pPr algn="just"/>
            <a:r>
              <a:rPr lang="fr-FR" sz="2000" dirty="0"/>
              <a:t>Dronne et Belle, </a:t>
            </a:r>
          </a:p>
          <a:p>
            <a:pPr algn="just"/>
            <a:r>
              <a:rPr lang="fr-FR" sz="2000" dirty="0"/>
              <a:t>Isle </a:t>
            </a:r>
            <a:r>
              <a:rPr lang="fr-FR" sz="2000" dirty="0" err="1"/>
              <a:t>Crempse</a:t>
            </a:r>
            <a:r>
              <a:rPr lang="fr-FR" sz="2000" dirty="0"/>
              <a:t> en Périgord, </a:t>
            </a:r>
          </a:p>
          <a:p>
            <a:pPr algn="just"/>
            <a:r>
              <a:rPr lang="fr-FR" sz="2000" dirty="0"/>
              <a:t>Isle Double Landais,</a:t>
            </a:r>
          </a:p>
          <a:p>
            <a:pPr algn="just"/>
            <a:r>
              <a:rPr lang="fr-FR" sz="2000" dirty="0"/>
              <a:t>Isle Loue </a:t>
            </a:r>
            <a:r>
              <a:rPr lang="fr-FR" sz="2000" dirty="0" err="1"/>
              <a:t>Auvézère</a:t>
            </a:r>
            <a:r>
              <a:rPr lang="fr-FR" sz="2000" dirty="0"/>
              <a:t> en Périgord,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18378" y="3550482"/>
            <a:ext cx="3627120" cy="2364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/>
              <a:t>Isle </a:t>
            </a:r>
            <a:r>
              <a:rPr lang="fr-FR" sz="2000" dirty="0" err="1"/>
              <a:t>Vern</a:t>
            </a:r>
            <a:r>
              <a:rPr lang="fr-FR" sz="2000" dirty="0"/>
              <a:t> </a:t>
            </a:r>
            <a:r>
              <a:rPr lang="fr-FR" sz="2000" dirty="0" err="1"/>
              <a:t>Salembre</a:t>
            </a:r>
            <a:r>
              <a:rPr lang="fr-FR" sz="2000" dirty="0"/>
              <a:t>, </a:t>
            </a:r>
          </a:p>
          <a:p>
            <a:pPr algn="just"/>
            <a:r>
              <a:rPr lang="fr-FR" sz="2000" dirty="0"/>
              <a:t>Montaigne </a:t>
            </a:r>
            <a:r>
              <a:rPr lang="fr-FR" sz="2000" dirty="0" err="1"/>
              <a:t>Montravel</a:t>
            </a:r>
            <a:r>
              <a:rPr lang="fr-FR" sz="2000" dirty="0"/>
              <a:t> et </a:t>
            </a:r>
            <a:r>
              <a:rPr lang="fr-FR" sz="2000" dirty="0" err="1"/>
              <a:t>Gurson</a:t>
            </a:r>
            <a:r>
              <a:rPr lang="fr-FR" sz="2000" dirty="0"/>
              <a:t>, </a:t>
            </a:r>
          </a:p>
          <a:p>
            <a:pPr algn="just"/>
            <a:r>
              <a:rPr lang="fr-FR" sz="2000" dirty="0"/>
              <a:t>Pays de Saint </a:t>
            </a:r>
            <a:r>
              <a:rPr lang="fr-FR" sz="2000" dirty="0" err="1"/>
              <a:t>Aulaye</a:t>
            </a:r>
            <a:r>
              <a:rPr lang="fr-FR" sz="2000" dirty="0"/>
              <a:t>, </a:t>
            </a:r>
          </a:p>
          <a:p>
            <a:pPr algn="just"/>
            <a:r>
              <a:rPr lang="fr-FR" sz="2000" dirty="0"/>
              <a:t>Périgord Limousin, </a:t>
            </a:r>
          </a:p>
          <a:p>
            <a:pPr algn="just"/>
            <a:r>
              <a:rPr lang="fr-FR" sz="2000" dirty="0"/>
              <a:t>Périgord Nontronnais, </a:t>
            </a:r>
          </a:p>
          <a:p>
            <a:pPr algn="just"/>
            <a:r>
              <a:rPr lang="fr-FR" sz="2000" dirty="0"/>
              <a:t>Périgord </a:t>
            </a:r>
            <a:r>
              <a:rPr lang="fr-FR" sz="2000" dirty="0" err="1"/>
              <a:t>Ribéracois</a:t>
            </a:r>
            <a:r>
              <a:rPr lang="fr-FR" sz="2000" dirty="0"/>
              <a:t>, </a:t>
            </a:r>
          </a:p>
          <a:p>
            <a:pPr algn="just"/>
            <a:r>
              <a:rPr lang="fr-FR" sz="2000" dirty="0"/>
              <a:t>Portes Sud Périgord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4467" y="0"/>
            <a:ext cx="615553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Organisation territoriale 2024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8" y="1868411"/>
            <a:ext cx="2892560" cy="40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91F4E908E2842B1A72FDBFEF4250A" ma:contentTypeVersion="2" ma:contentTypeDescription="Create a new document." ma:contentTypeScope="" ma:versionID="bfbd9d2a9e37b962d2b7fe7c26d4aa68">
  <xsd:schema xmlns:xsd="http://www.w3.org/2001/XMLSchema" xmlns:xs="http://www.w3.org/2001/XMLSchema" xmlns:p="http://schemas.microsoft.com/office/2006/metadata/properties" xmlns:ns2="c08a0d5e-3d6b-4e95-a6b6-c8d77d87378f" targetNamespace="http://schemas.microsoft.com/office/2006/metadata/properties" ma:root="true" ma:fieldsID="3640f0cddd19ac9f3758c55b22f3999b" ns2:_="">
    <xsd:import namespace="c08a0d5e-3d6b-4e95-a6b6-c8d77d873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a0d5e-3d6b-4e95-a6b6-c8d77d873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BED5F-D099-4B7D-A01C-AB0DA402C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8a0d5e-3d6b-4e95-a6b6-c8d77d873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DA29FB-6E68-4604-AD7A-836E445FE30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08a0d5e-3d6b-4e95-a6b6-c8d77d87378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FD1DA4-3F78-4395-B8D9-188CB41A4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2061</Words>
  <Application>Microsoft Office PowerPoint</Application>
  <PresentationFormat>Grand écran</PresentationFormat>
  <Paragraphs>248</Paragraphs>
  <Slides>33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Webdings</vt:lpstr>
      <vt:lpstr>Wingdings</vt:lpstr>
      <vt:lpstr>Wingdings 2</vt:lpstr>
      <vt:lpstr>Thème Office</vt:lpstr>
      <vt:lpstr>Plateforme de rénovation énergétique   Dordogne-Périgord  Année 4 de la plateforme - 2024  (Année 3 de la plateforme portée par le CD24)  3eme COPIL – 10 mars 2025 – Bilan global</vt:lpstr>
      <vt:lpstr>ORDRE du JOUR</vt:lpstr>
      <vt:lpstr>Datavisualisation</vt:lpstr>
      <vt:lpstr>Rappel historique</vt:lpstr>
      <vt:lpstr>Présentation PowerPoint</vt:lpstr>
      <vt:lpstr>Présentation PowerPoint</vt:lpstr>
      <vt:lpstr>Organisation territoriale</vt:lpstr>
      <vt:lpstr>Présentation PowerPoint</vt:lpstr>
      <vt:lpstr>La plateforme de rénovation énergétique Dordogne-Périgord</vt:lpstr>
      <vt:lpstr>La plateforme Périgord Noir Rénov</vt:lpstr>
      <vt:lpstr>Prise en charge des contacts des ménages et des professionnels par la plateforme en coordination avec les EPCI et MAR</vt:lpstr>
      <vt:lpstr>Les missions de la plateforme en 2024 (rappel)</vt:lpstr>
      <vt:lpstr>Interventions extérieures pour les volets copropriété et  professionnels du « petit tertiaire privé »</vt:lpstr>
      <vt:lpstr> Bilan 2024     (source TBS –SARENOV) </vt:lpstr>
      <vt:lpstr>L’engagement du Département</vt:lpstr>
      <vt:lpstr>Présentation PowerPoint</vt:lpstr>
      <vt:lpstr>Evolution des actes par EPCI</vt:lpstr>
      <vt:lpstr>Des objectifs quantitatifs réalisés à 96%</vt:lpstr>
      <vt:lpstr>Les aides financières, première raison de la sollicitation des ECFR (Espace Conseil France Renov’)</vt:lpstr>
      <vt:lpstr>Un bilan qualitatif très satisfaisant</vt:lpstr>
      <vt:lpstr>Une chute des dossiers MPR gérés au niveau national et un maintien de MPR parcours accompagné</vt:lpstr>
      <vt:lpstr>Evolution des dossiers par EPCI  (MPR par geste et MPR rénovation globale)</vt:lpstr>
      <vt:lpstr>Animations 2024</vt:lpstr>
      <vt:lpstr>Présentation PowerPoint</vt:lpstr>
      <vt:lpstr>Présentation PowerPoint</vt:lpstr>
      <vt:lpstr>La mise en place d’un Pacte territorial en 2025</vt:lpstr>
      <vt:lpstr>Une nouvelle contractualisation  Au 1er janvier 2025 : mise en œuvre du service public de rénovation de l’habitat (SPRH) intégrant l’ensemble des volets de la rénovation de l’habitat : rénovation énergétique, habitat dégradé, adaptation, copropriété…    Fin des conventions territoriales du programme SARE au 31/12/2024 et des plateformes France Rénov   Transition progressive vers la fin des contractualisations OPAH / PIG                             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DUPIS Valerie</dc:creator>
  <cp:lastModifiedBy>VAILLANT Pascale</cp:lastModifiedBy>
  <cp:revision>641</cp:revision>
  <dcterms:created xsi:type="dcterms:W3CDTF">2021-02-03T15:33:04Z</dcterms:created>
  <dcterms:modified xsi:type="dcterms:W3CDTF">2025-03-10T08:02:32Z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0x01010059591F4E908E2842B1A72FDBFEF4250A</vt:lpwstr>
  </property>
</Properties>
</file>